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537" r:id="rId2"/>
    <p:sldId id="289" r:id="rId3"/>
    <p:sldId id="262" r:id="rId4"/>
    <p:sldId id="534" r:id="rId5"/>
    <p:sldId id="530" r:id="rId6"/>
    <p:sldId id="293" r:id="rId7"/>
    <p:sldId id="536" r:id="rId8"/>
    <p:sldId id="535" r:id="rId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21" d="100"/>
          <a:sy n="121" d="100"/>
        </p:scale>
        <p:origin x="20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84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6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60BA-D727-ECED-9074-60650587F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591EDD-7345-C1AB-DDEC-94B93E2ED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FDF42-2B8F-CD78-B1FE-B4C46C50D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1D839-5879-4319-FA21-4522CF09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145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83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81BfWmLZlEeeS2EyVVbCwUV2L7zpFG5M66jC1IKmYc/edit#gid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9" Type="http://schemas.openxmlformats.org/officeDocument/2006/relationships/image" Target="../media/image30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Paul G Allen School Of Computer Science Logo, HD Png Download , Transparent  Png Image - PNGitem">
            <a:extLst>
              <a:ext uri="{FF2B5EF4-FFF2-40B4-BE49-F238E27FC236}">
                <a16:creationId xmlns:a16="http://schemas.microsoft.com/office/drawing/2014/main" id="{0530E922-5CA3-DC4C-AEEF-E9EFBE4F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4" y="6066752"/>
            <a:ext cx="2329877" cy="6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FAE12-3204-1E4E-890B-0B34ABE43012}"/>
              </a:ext>
            </a:extLst>
          </p:cNvPr>
          <p:cNvSpPr txBox="1"/>
          <p:nvPr/>
        </p:nvSpPr>
        <p:spPr>
          <a:xfrm>
            <a:off x="294939" y="420789"/>
            <a:ext cx="7178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BIOEN 498/599: Biomedical Control Systems Engineering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8B3C-177A-0A4A-9B39-95937CE66278}"/>
              </a:ext>
            </a:extLst>
          </p:cNvPr>
          <p:cNvSpPr txBox="1"/>
          <p:nvPr/>
        </p:nvSpPr>
        <p:spPr>
          <a:xfrm>
            <a:off x="294939" y="3834436"/>
            <a:ext cx="84474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Closed loop design (control engineering) is essential to building robust systems from biochemical pathways and other open loop biological components that: regulate outputs to a setpoint; ensure stability; and minimize oscillations. This course teaches the essentials of closed loop design using mechanistic models of biochemical systems. Students will acquire the following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 appropriate control objectives for a closed loop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characterize the time domain behavior of a biological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 closed loop architectures that make use of PID controllers, filters, and techniques for compensating biochemical systems;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computational techniques for finding designs that satisfy control objectives.</a:t>
            </a:r>
          </a:p>
          <a:p>
            <a:r>
              <a:rPr lang="en-US" sz="1400" dirty="0"/>
              <a:t>Students should have prior experience with programming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1400" dirty="0">
                <a:cs typeface="Courier New" panose="02070309020205020404" pitchFamily="49" charset="0"/>
              </a:rPr>
              <a:t>(e.g., BIOEN 336, 437/537).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36" name="Picture 12" descr="eScience Institute">
            <a:extLst>
              <a:ext uri="{FF2B5EF4-FFF2-40B4-BE49-F238E27FC236}">
                <a16:creationId xmlns:a16="http://schemas.microsoft.com/office/drawing/2014/main" id="{F37CE404-0691-7749-B1B3-ACD2A3B1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54" y="6199397"/>
            <a:ext cx="2614723" cy="4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iversity Of Washington Department Of Bioengineering - Oval, HD Png  Download - kindpng">
            <a:extLst>
              <a:ext uri="{FF2B5EF4-FFF2-40B4-BE49-F238E27FC236}">
                <a16:creationId xmlns:a16="http://schemas.microsoft.com/office/drawing/2014/main" id="{F51473F1-2E78-404D-BC6C-CF578C2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3" y="6164604"/>
            <a:ext cx="1530054" cy="4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E352DE-C8BA-6A7E-4BEB-F859DF517CE0}"/>
              </a:ext>
            </a:extLst>
          </p:cNvPr>
          <p:cNvGrpSpPr/>
          <p:nvPr/>
        </p:nvGrpSpPr>
        <p:grpSpPr>
          <a:xfrm>
            <a:off x="294939" y="1758951"/>
            <a:ext cx="7486978" cy="1908667"/>
            <a:chOff x="308361" y="1114897"/>
            <a:chExt cx="8321617" cy="26018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73808F-AE83-A14C-88E7-7020DAC01F3A}"/>
                </a:ext>
              </a:extLst>
            </p:cNvPr>
            <p:cNvSpPr/>
            <p:nvPr/>
          </p:nvSpPr>
          <p:spPr>
            <a:xfrm>
              <a:off x="308361" y="1114897"/>
              <a:ext cx="8321617" cy="260180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8" name="Picture 4" descr="Advances in management of type 1 diabetes mellitus">
              <a:extLst>
                <a:ext uri="{FF2B5EF4-FFF2-40B4-BE49-F238E27FC236}">
                  <a16:creationId xmlns:a16="http://schemas.microsoft.com/office/drawing/2014/main" id="{E8C4ED05-FD3C-B443-9E1F-00CFD40AF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13" y="1822637"/>
              <a:ext cx="2431680" cy="152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gulatory control loops of the modeled production bioreactor. The dynamics of the loops in red will be captured in our model.">
              <a:extLst>
                <a:ext uri="{FF2B5EF4-FFF2-40B4-BE49-F238E27FC236}">
                  <a16:creationId xmlns:a16="http://schemas.microsoft.com/office/drawing/2014/main" id="{3257C97D-A15E-B64C-A739-03A837C4B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51" y="1579362"/>
              <a:ext cx="1863017" cy="20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39E13-3D0B-C442-9BB4-8DF4D73BEDDB}"/>
                </a:ext>
              </a:extLst>
            </p:cNvPr>
            <p:cNvSpPr txBox="1"/>
            <p:nvPr/>
          </p:nvSpPr>
          <p:spPr>
            <a:xfrm>
              <a:off x="6354254" y="1169902"/>
              <a:ext cx="154993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Insulin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73C2A-511F-B947-B98A-F27B468594B2}"/>
                </a:ext>
              </a:extLst>
            </p:cNvPr>
            <p:cNvSpPr txBox="1"/>
            <p:nvPr/>
          </p:nvSpPr>
          <p:spPr>
            <a:xfrm>
              <a:off x="607348" y="1169902"/>
              <a:ext cx="191176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Bioreactor Control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92F8D-06E0-A548-9672-E15C475FDA20}"/>
                </a:ext>
              </a:extLst>
            </p:cNvPr>
            <p:cNvSpPr txBox="1"/>
            <p:nvPr/>
          </p:nvSpPr>
          <p:spPr>
            <a:xfrm>
              <a:off x="3060551" y="1169902"/>
              <a:ext cx="2346860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Medical Device Control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8C52F0-E719-0A4B-9F04-20A54774FD17}"/>
                </a:ext>
              </a:extLst>
            </p:cNvPr>
            <p:cNvSpPr/>
            <p:nvPr/>
          </p:nvSpPr>
          <p:spPr>
            <a:xfrm>
              <a:off x="308361" y="3233522"/>
              <a:ext cx="2481330" cy="40512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42" name="Picture 18" descr="Sensors | Free Full-Text | Sensor-Based Assistive Devices for  Visually-Impaired People: Current Status, Challenges, and Future Directions  | HTML">
              <a:extLst>
                <a:ext uri="{FF2B5EF4-FFF2-40B4-BE49-F238E27FC236}">
                  <a16:creationId xmlns:a16="http://schemas.microsoft.com/office/drawing/2014/main" id="{17083ED5-1748-2440-8F3B-6A9F8ADA2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104" y="1575493"/>
              <a:ext cx="1978335" cy="20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4FD381-DB29-6F4D-9A97-B3DB7DA53492}"/>
              </a:ext>
            </a:extLst>
          </p:cNvPr>
          <p:cNvSpPr/>
          <p:nvPr/>
        </p:nvSpPr>
        <p:spPr>
          <a:xfrm>
            <a:off x="294939" y="968840"/>
            <a:ext cx="8454653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Winter, 2025. MW 2:30-3:50.</a:t>
            </a:r>
          </a:p>
          <a:p>
            <a:r>
              <a:rPr lang="en-US" sz="1200" dirty="0"/>
              <a:t>Instructor: Joseph L. Hellerstein, Senior Fellow (eScience Institute), Affiliate Professor (Allen School of Computer Science) </a:t>
            </a:r>
          </a:p>
          <a:p>
            <a:r>
              <a:rPr lang="en-US" sz="1050" dirty="0" err="1"/>
              <a:t>jlheller@uw.edu</a:t>
            </a:r>
            <a:endParaRPr lang="en-US" sz="1200" dirty="0"/>
          </a:p>
        </p:txBody>
      </p:sp>
      <p:pic>
        <p:nvPicPr>
          <p:cNvPr id="1026" name="Picture 2" descr="University of Washington - Global Innovation Exchange">
            <a:extLst>
              <a:ext uri="{FF2B5EF4-FFF2-40B4-BE49-F238E27FC236}">
                <a16:creationId xmlns:a16="http://schemas.microsoft.com/office/drawing/2014/main" id="{7612072B-57B4-A74A-B968-38133B4C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1" y="141241"/>
            <a:ext cx="1074677" cy="5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Example: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0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78DAD-8369-ED4C-9C37-4732052A73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3242883"/>
            <a:ext cx="8229600" cy="3048001"/>
          </a:xfrm>
        </p:spPr>
        <p:txBody>
          <a:bodyPr/>
          <a:lstStyle/>
          <a:p>
            <a:r>
              <a:rPr lang="en-US" sz="1800" dirty="0">
                <a:cs typeface="Courier New" panose="02070309020205020404" pitchFamily="49" charset="0"/>
              </a:rPr>
              <a:t>Inputs: Changes in species concentrations, kinetic constants</a:t>
            </a:r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Outputs: Concentrations of floating chemical species, reaction fluxes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Must either be a state or computable from the states (e.g., conserved species, assignment statements)</a:t>
            </a:r>
          </a:p>
          <a:p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1E773-BE54-E047-BE9B-02AE0F9C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BioChemical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E5546-B032-7E43-A18F-7132F5714A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50730" y="6264275"/>
            <a:ext cx="678869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FD780-55C7-F443-9E12-F669664499A4}"/>
              </a:ext>
            </a:extLst>
          </p:cNvPr>
          <p:cNvGrpSpPr/>
          <p:nvPr/>
        </p:nvGrpSpPr>
        <p:grpSpPr>
          <a:xfrm>
            <a:off x="830943" y="848076"/>
            <a:ext cx="2991554" cy="2183107"/>
            <a:chOff x="798786" y="1127672"/>
            <a:chExt cx="4282745" cy="30922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96015E-336D-D844-A91A-53721F7A9A6D}"/>
                </a:ext>
              </a:extLst>
            </p:cNvPr>
            <p:cNvGrpSpPr/>
            <p:nvPr/>
          </p:nvGrpSpPr>
          <p:grpSpPr>
            <a:xfrm>
              <a:off x="798786" y="1127672"/>
              <a:ext cx="4282745" cy="3092230"/>
              <a:chOff x="1492469" y="1008993"/>
              <a:chExt cx="4282745" cy="3092230"/>
            </a:xfrm>
          </p:grpSpPr>
          <p:pic>
            <p:nvPicPr>
              <p:cNvPr id="17" name="Picture 16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70D1D4D-5134-A645-A410-316CBB3DE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6733" y="1106213"/>
                <a:ext cx="4128481" cy="299501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33AA7E-445B-B14F-B596-F88C3597B819}"/>
                  </a:ext>
                </a:extLst>
              </p:cNvPr>
              <p:cNvSpPr/>
              <p:nvPr/>
            </p:nvSpPr>
            <p:spPr>
              <a:xfrm>
                <a:off x="1492469" y="1008993"/>
                <a:ext cx="609600" cy="44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/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blipFill>
                  <a:blip r:embed="rId4"/>
                  <a:stretch>
                    <a:fillRect l="-35714" r="-1428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/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blipFill>
                  <a:blip r:embed="rId5"/>
                  <a:stretch>
                    <a:fillRect l="-31579" r="-1052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5EF0-D1E5-A749-B741-CDBFB1A56F74}"/>
              </a:ext>
            </a:extLst>
          </p:cNvPr>
          <p:cNvGrpSpPr/>
          <p:nvPr/>
        </p:nvGrpSpPr>
        <p:grpSpPr>
          <a:xfrm>
            <a:off x="3863625" y="1309239"/>
            <a:ext cx="4273251" cy="1366782"/>
            <a:chOff x="3904085" y="1309239"/>
            <a:chExt cx="4273251" cy="1366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90B432-975C-E14E-982A-B20B531113DE}"/>
                </a:ext>
              </a:extLst>
            </p:cNvPr>
            <p:cNvSpPr/>
            <p:nvPr/>
          </p:nvSpPr>
          <p:spPr>
            <a:xfrm>
              <a:off x="5060224" y="1761621"/>
              <a:ext cx="119829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mTOR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3712252-7403-AF42-8902-775E3A0AE444}"/>
                </a:ext>
              </a:extLst>
            </p:cNvPr>
            <p:cNvSpPr/>
            <p:nvPr/>
          </p:nvSpPr>
          <p:spPr>
            <a:xfrm>
              <a:off x="4555810" y="2134741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97CB8D-FCF8-E04D-9CD7-D11934ECFE26}"/>
                </a:ext>
              </a:extLst>
            </p:cNvPr>
            <p:cNvSpPr txBox="1"/>
            <p:nvPr/>
          </p:nvSpPr>
          <p:spPr>
            <a:xfrm>
              <a:off x="6848126" y="2103574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pmTORC1, J7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5456F-0FF0-154E-8AB0-0B0F25B42AA0}"/>
                </a:ext>
              </a:extLst>
            </p:cNvPr>
            <p:cNvSpPr txBox="1"/>
            <p:nvPr/>
          </p:nvSpPr>
          <p:spPr>
            <a:xfrm>
              <a:off x="3904085" y="1316026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Inputs (</a:t>
              </a:r>
              <a:r>
                <a:rPr lang="en-US" b="1" i="1" dirty="0"/>
                <a:t>u</a:t>
              </a:r>
              <a:r>
                <a:rPr lang="en-US" b="1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1C7076-D76B-4B41-9700-88FBE94A2723}"/>
                </a:ext>
              </a:extLst>
            </p:cNvPr>
            <p:cNvSpPr txBox="1"/>
            <p:nvPr/>
          </p:nvSpPr>
          <p:spPr>
            <a:xfrm>
              <a:off x="6454341" y="1309239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Outputs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DFD15D-BDDF-5540-B7AF-2369D26E1466}"/>
                </a:ext>
              </a:extLst>
            </p:cNvPr>
            <p:cNvSpPr txBox="1"/>
            <p:nvPr/>
          </p:nvSpPr>
          <p:spPr>
            <a:xfrm>
              <a:off x="3957634" y="2108339"/>
              <a:ext cx="44884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/>
                <a:t>pIRS</a:t>
              </a:r>
              <a:r>
                <a:rPr lang="en-US" dirty="0"/>
                <a:t>,</a:t>
              </a:r>
            </a:p>
            <a:p>
              <a:r>
                <a:rPr lang="en-US" dirty="0"/>
                <a:t> Akt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07752DD-F946-1645-B425-2387B174A111}"/>
                </a:ext>
              </a:extLst>
            </p:cNvPr>
            <p:cNvSpPr/>
            <p:nvPr/>
          </p:nvSpPr>
          <p:spPr>
            <a:xfrm>
              <a:off x="6375162" y="2173853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6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472969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08157" y="1785666"/>
            <a:ext cx="1069336" cy="1003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</p:cNvCxnSpPr>
          <p:nvPr/>
        </p:nvCxnSpPr>
        <p:spPr>
          <a:xfrm>
            <a:off x="4981818" y="1786282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1647065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1647065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483478"/>
            <a:ext cx="1121891" cy="6349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179905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165003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1951874"/>
            <a:ext cx="1749875" cy="644549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</p:cNvCxnSpPr>
          <p:nvPr/>
        </p:nvCxnSpPr>
        <p:spPr>
          <a:xfrm>
            <a:off x="1496606" y="1796768"/>
            <a:ext cx="38966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12771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12771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361383"/>
                <a:ext cx="545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361383"/>
                <a:ext cx="545662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78603" y="1320519"/>
                <a:ext cx="5504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03" y="1320519"/>
                <a:ext cx="55047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375733"/>
                <a:ext cx="716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375733"/>
                <a:ext cx="716478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310442"/>
                <a:ext cx="716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310442"/>
                <a:ext cx="716478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163952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1786281"/>
            <a:ext cx="866283" cy="416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278947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278947"/>
                <a:ext cx="643565" cy="634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407253" y="1273236"/>
            <a:ext cx="655059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EFDEBE1-21E6-0398-BCCC-CEAF489CEC3D}"/>
              </a:ext>
            </a:extLst>
          </p:cNvPr>
          <p:cNvSpPr>
            <a:spLocks noChangeAspect="1"/>
          </p:cNvSpPr>
          <p:nvPr/>
        </p:nvSpPr>
        <p:spPr>
          <a:xfrm>
            <a:off x="4077493" y="1478229"/>
            <a:ext cx="236348" cy="63494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0BF3069-5E42-BEAF-D132-5A177332E4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82" y="3252339"/>
                <a:ext cx="8229600" cy="117188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Given an open loop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Construct controller and/or filter and/or compensation that achieves </a:t>
                </a:r>
                <a:r>
                  <a:rPr lang="en-US" sz="2000" b="1" dirty="0"/>
                  <a:t>control objectives</a:t>
                </a:r>
                <a:r>
                  <a:rPr lang="en-US" sz="2000" dirty="0"/>
                  <a:t>: stable, short settling times, accurate,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common controllers</a:t>
                </a:r>
              </a:p>
              <a:p>
                <a:pPr lvl="3"/>
                <a:r>
                  <a:rPr lang="en-US" sz="2000" dirty="0"/>
                  <a:t>	Proportional control: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3"/>
                <a:r>
                  <a:rPr lang="en-US" sz="2000" dirty="0"/>
                  <a:t>	Integral control: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nary>
                      <m:naryPr>
                        <m:sub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3"/>
                <a:r>
                  <a:rPr lang="en-US" sz="2000" dirty="0"/>
                  <a:t>	Differential control: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0BF3069-5E42-BEAF-D132-5A177332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2" y="3252339"/>
                <a:ext cx="8229600" cy="1171887"/>
              </a:xfrm>
              <a:prstGeom prst="rect">
                <a:avLst/>
              </a:prstGeom>
              <a:blipFill>
                <a:blip r:embed="rId10"/>
                <a:stretch>
                  <a:fillRect l="-616" t="-3226" b="-147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4A2A-E538-8945-A7FE-2E44CF0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Control Engineering of Biological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04253-CC00-22B8-103C-61B21721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12883"/>
            <a:ext cx="8229600" cy="4030717"/>
          </a:xfrm>
        </p:spPr>
        <p:txBody>
          <a:bodyPr/>
          <a:lstStyle/>
          <a:p>
            <a:r>
              <a:rPr lang="en-US" dirty="0"/>
              <a:t>Homeostasis is </a:t>
            </a:r>
            <a:r>
              <a:rPr lang="en-US" i="1" dirty="0"/>
              <a:t>not</a:t>
            </a:r>
            <a:r>
              <a:rPr lang="en-US" dirty="0"/>
              <a:t> our friend.</a:t>
            </a:r>
          </a:p>
          <a:p>
            <a:pPr lvl="1"/>
            <a:r>
              <a:rPr lang="en-US" dirty="0"/>
              <a:t>Can be difficult to find an input that affects the output</a:t>
            </a:r>
          </a:p>
          <a:p>
            <a:r>
              <a:rPr lang="en-US" dirty="0"/>
              <a:t>Complex activation and inhibition makes it difficult to know the direction of effects</a:t>
            </a:r>
          </a:p>
          <a:p>
            <a:r>
              <a:rPr lang="en-US" dirty="0"/>
              <a:t>Difficult to accurately model biological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167AE-DA54-ED5A-CE80-E633ADF53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Exploring Feedback Control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E6067-55D0-390A-4155-A9B45BE18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for regulation</a:t>
            </a:r>
          </a:p>
          <a:p>
            <a:pPr lvl="1"/>
            <a:r>
              <a:rPr lang="en-US" dirty="0"/>
              <a:t>Effect of </a:t>
            </a:r>
            <a:r>
              <a:rPr lang="en-US" dirty="0" err="1"/>
              <a:t>kP</a:t>
            </a:r>
            <a:r>
              <a:rPr lang="en-US" dirty="0"/>
              <a:t> on stability, oscillations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Removing bias by adjusting the reference</a:t>
            </a: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FD67-CE6B-8147-4419-679852A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D002-9EB8-3888-7F98-394D03B1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899B6-C9E6-FE48-CE03-14B8970F7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99B3-B527-74E2-19F5-873BDFCC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8049-C9A3-3B68-F4C9-CFED6F0D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 (CLS)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84457-0042-1B5A-D911-CDC2A350D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F6E024-A3A1-F1D3-74FB-5ADCE0440B7B}"/>
              </a:ext>
            </a:extLst>
          </p:cNvPr>
          <p:cNvCxnSpPr>
            <a:cxnSpLocks/>
          </p:cNvCxnSpPr>
          <p:nvPr/>
        </p:nvCxnSpPr>
        <p:spPr>
          <a:xfrm>
            <a:off x="3008157" y="2206500"/>
            <a:ext cx="72305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A0D606-652D-E1EA-E755-930DA4D4E215}"/>
              </a:ext>
            </a:extLst>
          </p:cNvPr>
          <p:cNvCxnSpPr>
            <a:cxnSpLocks/>
          </p:cNvCxnSpPr>
          <p:nvPr/>
        </p:nvCxnSpPr>
        <p:spPr>
          <a:xfrm>
            <a:off x="4415031" y="2214486"/>
            <a:ext cx="723055" cy="37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2E1D757-949C-D9E5-44F2-27EE6EAB12C3}"/>
              </a:ext>
            </a:extLst>
          </p:cNvPr>
          <p:cNvGrpSpPr/>
          <p:nvPr/>
        </p:nvGrpSpPr>
        <p:grpSpPr>
          <a:xfrm>
            <a:off x="3692467" y="1883932"/>
            <a:ext cx="712054" cy="634949"/>
            <a:chOff x="4269764" y="1905330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0731852-4BCE-FF03-1741-8086A93C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35" y="1905330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B5D3789-4B9C-2137-0CA9-0EABF2EEADE3}"/>
                    </a:ext>
                  </a:extLst>
                </p:cNvPr>
                <p:cNvSpPr/>
                <p:nvPr/>
              </p:nvSpPr>
              <p:spPr>
                <a:xfrm>
                  <a:off x="4269764" y="2077988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B5D3789-4B9C-2137-0CA9-0EABF2EEA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77988"/>
                  <a:ext cx="71205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9BDBB5B-57C9-2698-24F5-4D4FBF6B6BC3}"/>
              </a:ext>
            </a:extLst>
          </p:cNvPr>
          <p:cNvSpPr>
            <a:spLocks noChangeAspect="1"/>
          </p:cNvSpPr>
          <p:nvPr/>
        </p:nvSpPr>
        <p:spPr>
          <a:xfrm>
            <a:off x="1886266" y="1914401"/>
            <a:ext cx="1121891" cy="6349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434127-AFC1-D013-E4DA-690618FA1BEE}"/>
              </a:ext>
            </a:extLst>
          </p:cNvPr>
          <p:cNvCxnSpPr>
            <a:cxnSpLocks/>
          </p:cNvCxnSpPr>
          <p:nvPr/>
        </p:nvCxnSpPr>
        <p:spPr>
          <a:xfrm flipV="1">
            <a:off x="530655" y="221277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0A39174-AEBD-65CA-361A-3A8BAF8731E4}"/>
              </a:ext>
            </a:extLst>
          </p:cNvPr>
          <p:cNvSpPr/>
          <p:nvPr/>
        </p:nvSpPr>
        <p:spPr>
          <a:xfrm>
            <a:off x="1194765" y="208095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36E77E6-BFD2-FD45-E440-43572A826955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2797"/>
            <a:ext cx="1749875" cy="644549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F2F436-1283-4184-A416-95AB667B9944}"/>
              </a:ext>
            </a:extLst>
          </p:cNvPr>
          <p:cNvCxnSpPr>
            <a:cxnSpLocks/>
          </p:cNvCxnSpPr>
          <p:nvPr/>
        </p:nvCxnSpPr>
        <p:spPr>
          <a:xfrm>
            <a:off x="1496606" y="2214674"/>
            <a:ext cx="38966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88DE53-225A-6BBB-DC89-A0F9C4168674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2C52D-1DBE-3E0A-8FD0-6016E41E1933}"/>
                  </a:ext>
                </a:extLst>
              </p:cNvPr>
              <p:cNvSpPr/>
              <p:nvPr/>
            </p:nvSpPr>
            <p:spPr>
              <a:xfrm>
                <a:off x="424342" y="1792306"/>
                <a:ext cx="545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545662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6AA61F-362C-F2EC-07B0-23219EE10665}"/>
                  </a:ext>
                </a:extLst>
              </p:cNvPr>
              <p:cNvSpPr/>
              <p:nvPr/>
            </p:nvSpPr>
            <p:spPr>
              <a:xfrm>
                <a:off x="1378603" y="1751442"/>
                <a:ext cx="5504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03" y="1751442"/>
                <a:ext cx="550472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54D6EC4-9201-0D7F-5AE4-B64898AAD71D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9F9D449-26D8-1B13-9E2D-09D9F20DFA77}"/>
                  </a:ext>
                </a:extLst>
              </p:cNvPr>
              <p:cNvSpPr/>
              <p:nvPr/>
            </p:nvSpPr>
            <p:spPr>
              <a:xfrm>
                <a:off x="4475002" y="1741365"/>
                <a:ext cx="716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9F9D449-26D8-1B13-9E2D-09D9F20DF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02" y="1741365"/>
                <a:ext cx="716478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F7CE6C09-E4EA-4B83-E382-52EA88CAA0F4}"/>
              </a:ext>
            </a:extLst>
          </p:cNvPr>
          <p:cNvSpPr/>
          <p:nvPr/>
        </p:nvSpPr>
        <p:spPr>
          <a:xfrm>
            <a:off x="5138086" y="207044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928243-17CD-2EB7-BE3F-B6114B3F80A8}"/>
              </a:ext>
            </a:extLst>
          </p:cNvPr>
          <p:cNvCxnSpPr>
            <a:cxnSpLocks/>
          </p:cNvCxnSpPr>
          <p:nvPr/>
        </p:nvCxnSpPr>
        <p:spPr>
          <a:xfrm flipV="1">
            <a:off x="5439927" y="2212593"/>
            <a:ext cx="866283" cy="416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E68814E-0C43-C2A3-4486-084B18C3D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44D1E80-44F4-5406-1D91-5AE057ACE105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186538" y="1924875"/>
            <a:ext cx="655059" cy="154988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6C3FE-25DC-BEB8-6095-A18B44854D03}"/>
              </a:ext>
            </a:extLst>
          </p:cNvPr>
          <p:cNvCxnSpPr>
            <a:cxnSpLocks/>
          </p:cNvCxnSpPr>
          <p:nvPr/>
        </p:nvCxnSpPr>
        <p:spPr>
          <a:xfrm>
            <a:off x="3055454" y="4313820"/>
            <a:ext cx="72305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735B-C7B4-F961-FCAB-36205314419B}"/>
              </a:ext>
            </a:extLst>
          </p:cNvPr>
          <p:cNvCxnSpPr>
            <a:cxnSpLocks/>
          </p:cNvCxnSpPr>
          <p:nvPr/>
        </p:nvCxnSpPr>
        <p:spPr>
          <a:xfrm>
            <a:off x="4462328" y="4321806"/>
            <a:ext cx="723055" cy="37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4EC690-A576-806D-1241-647B4FD7D1CE}"/>
              </a:ext>
            </a:extLst>
          </p:cNvPr>
          <p:cNvGrpSpPr/>
          <p:nvPr/>
        </p:nvGrpSpPr>
        <p:grpSpPr>
          <a:xfrm>
            <a:off x="3739764" y="3991252"/>
            <a:ext cx="712054" cy="634949"/>
            <a:chOff x="4269764" y="1905330"/>
            <a:chExt cx="712054" cy="6349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015044-5EC7-1B78-5A94-46A0050B5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35" y="1905330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B87182E-753D-E0F8-BE8C-C9B76019D9ED}"/>
                    </a:ext>
                  </a:extLst>
                </p:cNvPr>
                <p:cNvSpPr/>
                <p:nvPr/>
              </p:nvSpPr>
              <p:spPr>
                <a:xfrm>
                  <a:off x="4269764" y="2077988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B87182E-753D-E0F8-BE8C-C9B76019D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77988"/>
                  <a:ext cx="71205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53AA6-9A15-2DB2-C648-06C172933062}"/>
              </a:ext>
            </a:extLst>
          </p:cNvPr>
          <p:cNvSpPr>
            <a:spLocks noChangeAspect="1"/>
          </p:cNvSpPr>
          <p:nvPr/>
        </p:nvSpPr>
        <p:spPr>
          <a:xfrm>
            <a:off x="1933563" y="4021721"/>
            <a:ext cx="1121891" cy="6349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35E2A9-6B6C-22C3-2F34-223A08509B59}"/>
              </a:ext>
            </a:extLst>
          </p:cNvPr>
          <p:cNvCxnSpPr>
            <a:cxnSpLocks/>
          </p:cNvCxnSpPr>
          <p:nvPr/>
        </p:nvCxnSpPr>
        <p:spPr>
          <a:xfrm flipV="1">
            <a:off x="577952" y="432009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807AFBE-70CE-3DA8-CCD2-0A3A2EEB0837}"/>
              </a:ext>
            </a:extLst>
          </p:cNvPr>
          <p:cNvSpPr/>
          <p:nvPr/>
        </p:nvSpPr>
        <p:spPr>
          <a:xfrm>
            <a:off x="1242062" y="41882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E0FA4A-06B2-A30E-BBDC-0BC68DA2226E}"/>
              </a:ext>
            </a:extLst>
          </p:cNvPr>
          <p:cNvCxnSpPr>
            <a:cxnSpLocks/>
          </p:cNvCxnSpPr>
          <p:nvPr/>
        </p:nvCxnSpPr>
        <p:spPr>
          <a:xfrm>
            <a:off x="1543903" y="4321994"/>
            <a:ext cx="38966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14A152-5224-C3CB-75EF-097EADF377DE}"/>
                  </a:ext>
                </a:extLst>
              </p:cNvPr>
              <p:cNvSpPr txBox="1"/>
              <p:nvPr/>
            </p:nvSpPr>
            <p:spPr>
              <a:xfrm>
                <a:off x="1125473" y="466595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14A152-5224-C3CB-75EF-097EADF3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73" y="4665957"/>
                <a:ext cx="2372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DB1EBA-B087-6981-F643-BC6C16528E66}"/>
                  </a:ext>
                </a:extLst>
              </p:cNvPr>
              <p:cNvSpPr/>
              <p:nvPr/>
            </p:nvSpPr>
            <p:spPr>
              <a:xfrm>
                <a:off x="471639" y="3899626"/>
                <a:ext cx="545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DB1EBA-B087-6981-F643-BC6C16528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9" y="3899626"/>
                <a:ext cx="545662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51B979-7DAB-B31F-89A6-C80D430E01F2}"/>
                  </a:ext>
                </a:extLst>
              </p:cNvPr>
              <p:cNvSpPr/>
              <p:nvPr/>
            </p:nvSpPr>
            <p:spPr>
              <a:xfrm>
                <a:off x="1425900" y="3858762"/>
                <a:ext cx="5504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51B979-7DAB-B31F-89A6-C80D430E0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00" y="3858762"/>
                <a:ext cx="550472" cy="307777"/>
              </a:xfrm>
              <a:prstGeom prst="rect">
                <a:avLst/>
              </a:prstGeom>
              <a:blipFill>
                <a:blip r:embed="rId1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B3589E-F26D-BC11-3BE5-8A1EC2C06BDD}"/>
                  </a:ext>
                </a:extLst>
              </p:cNvPr>
              <p:cNvSpPr/>
              <p:nvPr/>
            </p:nvSpPr>
            <p:spPr>
              <a:xfrm>
                <a:off x="3091582" y="3913976"/>
                <a:ext cx="716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B3589E-F26D-BC11-3BE5-8A1EC2C06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82" y="3913976"/>
                <a:ext cx="716478" cy="307777"/>
              </a:xfrm>
              <a:prstGeom prst="rect">
                <a:avLst/>
              </a:prstGeom>
              <a:blipFill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D3683C0-38BF-FF17-7582-1CCC80BBBBA7}"/>
                  </a:ext>
                </a:extLst>
              </p:cNvPr>
              <p:cNvSpPr/>
              <p:nvPr/>
            </p:nvSpPr>
            <p:spPr>
              <a:xfrm>
                <a:off x="4522299" y="3848685"/>
                <a:ext cx="716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D3683C0-38BF-FF17-7582-1CCC80BBB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299" y="3848685"/>
                <a:ext cx="716478" cy="307777"/>
              </a:xfrm>
              <a:prstGeom prst="rect">
                <a:avLst/>
              </a:prstGeom>
              <a:blipFill>
                <a:blip r:embed="rId1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FF9F7051-D2CD-A381-EF49-24F441E54C6C}"/>
              </a:ext>
            </a:extLst>
          </p:cNvPr>
          <p:cNvSpPr/>
          <p:nvPr/>
        </p:nvSpPr>
        <p:spPr>
          <a:xfrm>
            <a:off x="5185383" y="417776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B685C2-7775-DEEA-C55F-62FE99050D26}"/>
              </a:ext>
            </a:extLst>
          </p:cNvPr>
          <p:cNvCxnSpPr>
            <a:cxnSpLocks/>
          </p:cNvCxnSpPr>
          <p:nvPr/>
        </p:nvCxnSpPr>
        <p:spPr>
          <a:xfrm flipV="1">
            <a:off x="5487224" y="4319913"/>
            <a:ext cx="866283" cy="416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AAA6026-D747-E37C-F83C-CD5986E9B785}"/>
              </a:ext>
            </a:extLst>
          </p:cNvPr>
          <p:cNvCxnSpPr>
            <a:cxnSpLocks/>
            <a:stCxn id="27" idx="4"/>
            <a:endCxn id="19" idx="4"/>
          </p:cNvCxnSpPr>
          <p:nvPr/>
        </p:nvCxnSpPr>
        <p:spPr>
          <a:xfrm rot="5400000">
            <a:off x="3359389" y="2513201"/>
            <a:ext cx="10510" cy="3943321"/>
          </a:xfrm>
          <a:prstGeom prst="bentConnector3">
            <a:avLst>
              <a:gd name="adj1" fmla="val 507517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3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43836</TotalTime>
  <Words>479</Words>
  <Application>Microsoft Macintosh PowerPoint</Application>
  <PresentationFormat>On-screen Show (4:3)</PresentationFormat>
  <Paragraphs>86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Calibri</vt:lpstr>
      <vt:lpstr>Courier New</vt:lpstr>
      <vt:lpstr>Office Theme</vt:lpstr>
      <vt:lpstr>PowerPoint Presentation</vt:lpstr>
      <vt:lpstr>An Example: mTOR Signaling</vt:lpstr>
      <vt:lpstr>BioChemical OLS</vt:lpstr>
      <vt:lpstr>Control Engineering</vt:lpstr>
      <vt:lpstr>Challenges in Control Engineering of Biological Systems</vt:lpstr>
      <vt:lpstr>Exploring Feedback Control</vt:lpstr>
      <vt:lpstr>BACKUP</vt:lpstr>
      <vt:lpstr>Closed Loop System (CLS)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177</cp:revision>
  <dcterms:created xsi:type="dcterms:W3CDTF">2008-11-04T22:35:39Z</dcterms:created>
  <dcterms:modified xsi:type="dcterms:W3CDTF">2024-11-14T18:25:36Z</dcterms:modified>
</cp:coreProperties>
</file>