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535" r:id="rId4"/>
    <p:sldId id="523" r:id="rId5"/>
    <p:sldId id="531" r:id="rId6"/>
    <p:sldId id="532" r:id="rId7"/>
    <p:sldId id="534" r:id="rId8"/>
    <p:sldId id="524" r:id="rId9"/>
    <p:sldId id="525" r:id="rId10"/>
    <p:sldId id="526" r:id="rId11"/>
    <p:sldId id="527" r:id="rId12"/>
    <p:sldId id="528" r:id="rId13"/>
    <p:sldId id="529" r:id="rId14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94"/>
  </p:normalViewPr>
  <p:slideViewPr>
    <p:cSldViewPr snapToGrid="0">
      <p:cViewPr varScale="1">
        <p:scale>
          <a:sx n="121" d="100"/>
          <a:sy n="121" d="100"/>
        </p:scale>
        <p:origin x="20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00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583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65769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633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5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7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41.png"/><Relationship Id="rId12" Type="http://schemas.openxmlformats.org/officeDocument/2006/relationships/image" Target="../media/image58.png"/><Relationship Id="rId1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28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2.png"/><Relationship Id="rId21" Type="http://schemas.openxmlformats.org/officeDocument/2006/relationships/image" Target="../media/image15.png"/><Relationship Id="rId12" Type="http://schemas.openxmlformats.org/officeDocument/2006/relationships/image" Target="../media/image10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.png"/><Relationship Id="rId15" Type="http://schemas.openxmlformats.org/officeDocument/2006/relationships/image" Target="../media/image8.png"/><Relationship Id="rId23" Type="http://schemas.openxmlformats.org/officeDocument/2006/relationships/image" Target="../media/image17.png"/><Relationship Id="rId19" Type="http://schemas.openxmlformats.org/officeDocument/2006/relationships/image" Target="../media/image13.png"/><Relationship Id="rId14" Type="http://schemas.openxmlformats.org/officeDocument/2006/relationships/image" Target="../media/image7.png"/><Relationship Id="rId2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10.png"/><Relationship Id="rId3" Type="http://schemas.openxmlformats.org/officeDocument/2006/relationships/image" Target="../media/image6.png"/><Relationship Id="rId7" Type="http://schemas.openxmlformats.org/officeDocument/2006/relationships/image" Target="../media/image161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8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2: </a:t>
            </a:r>
            <a:r>
              <a:rPr lang="en-US" sz="3200" b="1" u="sng" dirty="0"/>
              <a:t>Elements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January 8, 2025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blipFill>
                <a:blip r:embed="rId2"/>
                <a:stretch>
                  <a:fillRect l="-2162" t="-125000" b="-15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Considers entire history of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Unbiased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Slow response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44FDB3-EB8B-E033-EADF-5DA5413DC00C}"/>
              </a:ext>
            </a:extLst>
          </p:cNvPr>
          <p:cNvGrpSpPr/>
          <p:nvPr/>
        </p:nvGrpSpPr>
        <p:grpSpPr>
          <a:xfrm>
            <a:off x="1131489" y="2118725"/>
            <a:ext cx="3747137" cy="1086223"/>
            <a:chOff x="1131489" y="2118725"/>
            <a:chExt cx="3747137" cy="1086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/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3333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F41F21-CE22-12A3-C652-A7028CDEC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561" y="2684804"/>
              <a:ext cx="389660" cy="83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5E002E-32B4-64AE-D7E0-4D607BE221A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877" y="2652483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/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C6D602-552A-FF05-EA89-FC7A1192A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615" y="272549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/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E8A30-C686-58DF-4D14-C7A3037A0CAC}"/>
                </a:ext>
              </a:extLst>
            </p:cNvPr>
            <p:cNvSpPr/>
            <p:nvPr/>
          </p:nvSpPr>
          <p:spPr>
            <a:xfrm>
              <a:off x="1807196" y="2167217"/>
              <a:ext cx="2333879" cy="103773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1600" dirty="0"/>
                </a:p>
                <a:p>
                  <a:pPr algn="ctr"/>
                  <a:endParaRPr lang="en-US" sz="16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494A8C-DEFC-04E4-5DCB-4889D875EE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2942" y="401851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Differential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Senses change in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3485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Fast response to changes.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Works poorly with noise.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/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blipFill>
                <a:blip r:embed="rId3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646EEF-E30E-7D91-A47C-BD049988A075}"/>
              </a:ext>
            </a:extLst>
          </p:cNvPr>
          <p:cNvCxnSpPr>
            <a:cxnSpLocks/>
          </p:cNvCxnSpPr>
          <p:nvPr/>
        </p:nvCxnSpPr>
        <p:spPr>
          <a:xfrm flipV="1">
            <a:off x="2618146" y="2623574"/>
            <a:ext cx="389660" cy="837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42977-CE08-22C8-2869-93F99B64BE75}"/>
              </a:ext>
            </a:extLst>
          </p:cNvPr>
          <p:cNvCxnSpPr>
            <a:cxnSpLocks/>
          </p:cNvCxnSpPr>
          <p:nvPr/>
        </p:nvCxnSpPr>
        <p:spPr>
          <a:xfrm>
            <a:off x="3996462" y="2591253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/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6A64C9-BFCE-82A3-15A7-9235E9B083BC}"/>
              </a:ext>
            </a:extLst>
          </p:cNvPr>
          <p:cNvCxnSpPr>
            <a:cxnSpLocks/>
          </p:cNvCxnSpPr>
          <p:nvPr/>
        </p:nvCxnSpPr>
        <p:spPr>
          <a:xfrm flipV="1">
            <a:off x="1196200" y="266426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/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4535ABD-4C8E-5ACC-E2CB-09E0C339E3ED}"/>
              </a:ext>
            </a:extLst>
          </p:cNvPr>
          <p:cNvSpPr/>
          <p:nvPr/>
        </p:nvSpPr>
        <p:spPr>
          <a:xfrm>
            <a:off x="1627781" y="2105987"/>
            <a:ext cx="2333879" cy="10377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929481-AEEF-E212-89C8-40D8C7CF1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2942" y="401851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D139-C3EF-C568-000F-32FB1D14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24400" cy="838200"/>
          </a:xfrm>
        </p:spPr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B9C7B-DFA8-0E9D-AD14-D9176EAB8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8ED455-E05A-E189-FF23-7A83DA88C918}"/>
              </a:ext>
            </a:extLst>
          </p:cNvPr>
          <p:cNvGrpSpPr/>
          <p:nvPr/>
        </p:nvGrpSpPr>
        <p:grpSpPr>
          <a:xfrm>
            <a:off x="300868" y="1704406"/>
            <a:ext cx="2230599" cy="844263"/>
            <a:chOff x="673932" y="1714077"/>
            <a:chExt cx="2230599" cy="844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B069B-5E4A-F66A-55BE-57D91C170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0239" y="1857576"/>
              <a:ext cx="760333" cy="70076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/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7857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5ADB4-451C-73BE-1D38-10D3BD6A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08" y="2269647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/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DB1D7-D04F-D5CD-7888-A307A68F8AD2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12" y="2247835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/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/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blipFill>
                <a:blip r:embed="rId5"/>
                <a:stretch>
                  <a:fillRect l="-13333" r="-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E92A2-340D-E1EA-D390-1D05A9349CD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037890" y="2840509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/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293994A-1348-ECFB-8F70-3640928A7A5D}"/>
              </a:ext>
            </a:extLst>
          </p:cNvPr>
          <p:cNvSpPr/>
          <p:nvPr/>
        </p:nvSpPr>
        <p:spPr>
          <a:xfrm>
            <a:off x="4858249" y="1266495"/>
            <a:ext cx="3331358" cy="20857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0863312-CD5B-156E-8CB4-A064E4B5AA0B}"/>
              </a:ext>
            </a:extLst>
          </p:cNvPr>
          <p:cNvSpPr>
            <a:spLocks noChangeAspect="1"/>
          </p:cNvSpPr>
          <p:nvPr/>
        </p:nvSpPr>
        <p:spPr>
          <a:xfrm>
            <a:off x="5794700" y="1391145"/>
            <a:ext cx="760333" cy="700764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/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blipFill>
                <a:blip r:embed="rId9"/>
                <a:stretch>
                  <a:fillRect l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B8556D7-2727-FF8D-06B3-84DDC1F6228F}"/>
              </a:ext>
            </a:extLst>
          </p:cNvPr>
          <p:cNvSpPr/>
          <p:nvPr/>
        </p:nvSpPr>
        <p:spPr>
          <a:xfrm>
            <a:off x="7765666" y="2083173"/>
            <a:ext cx="301841" cy="3018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EF5E705-64C5-1D08-3932-53EBDC0FC368}"/>
              </a:ext>
            </a:extLst>
          </p:cNvPr>
          <p:cNvCxnSpPr>
            <a:cxnSpLocks/>
            <a:stCxn id="23" idx="3"/>
            <a:endCxn id="31" idx="4"/>
          </p:cNvCxnSpPr>
          <p:nvPr/>
        </p:nvCxnSpPr>
        <p:spPr>
          <a:xfrm flipV="1">
            <a:off x="7266488" y="2385013"/>
            <a:ext cx="650099" cy="455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A500D89-330A-A5DE-1837-EFFA1DC2761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585228" y="2219590"/>
            <a:ext cx="692329" cy="62925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C1B6DFB-7122-260E-F954-79FC564976D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585228" y="1741527"/>
            <a:ext cx="1209472" cy="4780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22EE863-F72E-5C97-AC09-D002260AAC27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6555033" y="1741527"/>
            <a:ext cx="1361554" cy="34164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6131A-5AC2-27A3-6E1B-53A7B4086338}"/>
              </a:ext>
            </a:extLst>
          </p:cNvPr>
          <p:cNvCxnSpPr>
            <a:cxnSpLocks/>
          </p:cNvCxnSpPr>
          <p:nvPr/>
        </p:nvCxnSpPr>
        <p:spPr>
          <a:xfrm>
            <a:off x="8102851" y="2219590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/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blipFill>
                <a:blip r:embed="rId10"/>
                <a:stretch>
                  <a:fillRect r="-8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/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blipFill>
                <a:blip r:embed="rId11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C500-30C8-3568-1943-23842D181F8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5048724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/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FE772FED-291A-C229-4D22-1E2947BDE83A}"/>
              </a:ext>
            </a:extLst>
          </p:cNvPr>
          <p:cNvSpPr/>
          <p:nvPr/>
        </p:nvSpPr>
        <p:spPr>
          <a:xfrm>
            <a:off x="1459416" y="3611339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BC33A4E-6698-3259-757E-B059A62D824B}"/>
              </a:ext>
            </a:extLst>
          </p:cNvPr>
          <p:cNvSpPr>
            <a:spLocks noChangeAspect="1"/>
          </p:cNvSpPr>
          <p:nvPr/>
        </p:nvSpPr>
        <p:spPr>
          <a:xfrm>
            <a:off x="2570932" y="3735990"/>
            <a:ext cx="760333" cy="70076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/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blipFill>
                <a:blip r:embed="rId15"/>
                <a:stretch>
                  <a:fillRect l="-1379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718F9E7-0FFB-EF00-F6ED-A8212C44F367}"/>
              </a:ext>
            </a:extLst>
          </p:cNvPr>
          <p:cNvSpPr/>
          <p:nvPr/>
        </p:nvSpPr>
        <p:spPr>
          <a:xfrm>
            <a:off x="4541898" y="4890464"/>
            <a:ext cx="301841" cy="3018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90CC563-7CB0-768D-031A-4E62AEBBE7DF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5041384"/>
            <a:ext cx="499178" cy="734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27DCD83-D931-495A-084E-516074585F3B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4564435"/>
            <a:ext cx="692329" cy="49262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371FD37-9D7A-29E9-8F6C-BA5A9572F73D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4086372"/>
            <a:ext cx="1209472" cy="4780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8D47BD-1C0B-E7A1-35AF-07E75B05DB4D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4086372"/>
            <a:ext cx="1361554" cy="804092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CA8CD0-31F8-C4D0-7826-BFD7FB8791C3}"/>
              </a:ext>
            </a:extLst>
          </p:cNvPr>
          <p:cNvCxnSpPr>
            <a:cxnSpLocks/>
          </p:cNvCxnSpPr>
          <p:nvPr/>
        </p:nvCxnSpPr>
        <p:spPr>
          <a:xfrm>
            <a:off x="4879083" y="5026881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/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blipFill>
                <a:blip r:embed="rId16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81DAC6-9AC1-A503-DBD9-EF242C2CD95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6073477"/>
            <a:ext cx="468265" cy="8334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0308B6C-BEEC-08B5-D0EC-7FEB545BE77E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5192304"/>
            <a:ext cx="592289" cy="88117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218A7FA-80DF-35A2-F5EA-E9D95C7F692E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4564435"/>
            <a:ext cx="750139" cy="151737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7FC18F-E664-27A5-5FA9-D10E52F0CACD}"/>
              </a:ext>
            </a:extLst>
          </p:cNvPr>
          <p:cNvSpPr txBox="1"/>
          <p:nvPr/>
        </p:nvSpPr>
        <p:spPr>
          <a:xfrm>
            <a:off x="627368" y="264462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 Control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CF919B-38C0-60B3-3AE3-B9D5557CF55A}"/>
              </a:ext>
            </a:extLst>
          </p:cNvPr>
          <p:cNvSpPr txBox="1"/>
          <p:nvPr/>
        </p:nvSpPr>
        <p:spPr>
          <a:xfrm>
            <a:off x="5581305" y="8296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6A0E4-E9D1-3C98-1F5D-90EC02EE6C51}"/>
              </a:ext>
            </a:extLst>
          </p:cNvPr>
          <p:cNvSpPr txBox="1"/>
          <p:nvPr/>
        </p:nvSpPr>
        <p:spPr>
          <a:xfrm>
            <a:off x="2167252" y="31672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F7244-4D68-2898-A919-B473743D49F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12942" y="265216"/>
            <a:ext cx="3073858" cy="8790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2BCC6-BBB3-0D76-5D3D-0988637DDAB6}"/>
              </a:ext>
            </a:extLst>
          </p:cNvPr>
          <p:cNvSpPr txBox="1"/>
          <p:nvPr/>
        </p:nvSpPr>
        <p:spPr>
          <a:xfrm>
            <a:off x="5794700" y="3438349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</p:spTree>
    <p:extLst>
      <p:ext uri="{BB962C8B-B14F-4D97-AF65-F5344CB8AC3E}">
        <p14:creationId xmlns:p14="http://schemas.microsoft.com/office/powerpoint/2010/main" val="207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2" grpId="0" animBg="1"/>
      <p:bldP spid="23" grpId="0" animBg="1"/>
      <p:bldP spid="25" grpId="0" animBg="1"/>
      <p:bldP spid="26" grpId="0"/>
      <p:bldP spid="31" grpId="0" animBg="1"/>
      <p:bldP spid="51" grpId="0"/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  <p:bldP spid="78" grpId="0"/>
      <p:bldP spid="79" grpId="0"/>
      <p:bldP spid="8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CC9-1BD3-2ED6-0F20-42F8A8CD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30D1A-2708-CDEE-DFB8-FB3A42CDB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A4C55-8DAA-A526-1C1E-20247FD85167}"/>
              </a:ext>
            </a:extLst>
          </p:cNvPr>
          <p:cNvGrpSpPr/>
          <p:nvPr/>
        </p:nvGrpSpPr>
        <p:grpSpPr>
          <a:xfrm>
            <a:off x="5559855" y="328181"/>
            <a:ext cx="3126945" cy="832348"/>
            <a:chOff x="5559855" y="464811"/>
            <a:chExt cx="3126945" cy="8323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2A59E0-42A0-4BE3-F11F-9D10C440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8BF21C-973D-7C1B-6FD1-F49DA6F58EC0}"/>
                </a:ext>
              </a:extLst>
            </p:cNvPr>
            <p:cNvCxnSpPr>
              <a:cxnSpLocks/>
              <a:stCxn id="9" idx="3"/>
              <a:endCxn id="19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6423F-20F2-C7EE-FC74-719CC6FE9E4C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9B73C0-11F5-A42F-4A2F-1ED287C43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9659DC-3D7D-56D4-7481-82A2AEFE0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A3191C-C287-B523-96B0-8366EB809B5D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51E45708-7919-B1A6-2202-5B6539133FDC}"/>
                </a:ext>
              </a:extLst>
            </p:cNvPr>
            <p:cNvCxnSpPr>
              <a:cxnSpLocks/>
              <a:stCxn id="17" idx="1"/>
              <a:endCxn id="11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DC537F-798E-6435-93F0-6AD29444C657}"/>
                </a:ext>
              </a:extLst>
            </p:cNvPr>
            <p:cNvCxnSpPr>
              <a:cxnSpLocks/>
              <a:stCxn id="11" idx="6"/>
              <a:endCxn id="9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0CB951-DB44-3AE4-44C8-7D0199E867B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71958B-2486-6A34-B9E5-5F503F9AF6FB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3C5096-77E5-C2C3-9A63-06AE7FA4A07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48C4D23-385C-26E2-AF7F-2AE865A9A8E5}"/>
                </a:ext>
              </a:extLst>
            </p:cNvPr>
            <p:cNvCxnSpPr>
              <a:cxnSpLocks/>
              <a:stCxn id="14" idx="4"/>
              <a:endCxn id="17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BC2C41-8EF7-3038-7BD6-5254F5714C29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BDDB25-D36D-7B19-528C-94D5B0D88ED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C1B6DE-C1CB-FB9B-7525-45E73FFCFF02}"/>
                </a:ext>
              </a:extLst>
            </p:cNvPr>
            <p:cNvCxnSpPr>
              <a:cxnSpLocks/>
              <a:stCxn id="19" idx="6"/>
              <a:endCxn id="5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65355A-3A09-D37A-B366-223FA58A7EA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E499A8-FA1E-FBB5-0095-E24C1FA991E7}"/>
              </a:ext>
            </a:extLst>
          </p:cNvPr>
          <p:cNvSpPr txBox="1"/>
          <p:nvPr/>
        </p:nvSpPr>
        <p:spPr>
          <a:xfrm>
            <a:off x="415160" y="106192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Discrete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75F85-E938-2860-3062-092060E92389}"/>
              </a:ext>
            </a:extLst>
          </p:cNvPr>
          <p:cNvSpPr txBox="1"/>
          <p:nvPr/>
        </p:nvSpPr>
        <p:spPr>
          <a:xfrm>
            <a:off x="388880" y="3716928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 time state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/>
              <p:nvPr/>
            </p:nvSpPr>
            <p:spPr>
              <a:xfrm>
                <a:off x="415160" y="4174303"/>
                <a:ext cx="17661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4174303"/>
                <a:ext cx="1766189" cy="307777"/>
              </a:xfrm>
              <a:prstGeom prst="rect">
                <a:avLst/>
              </a:prstGeom>
              <a:blipFill>
                <a:blip r:embed="rId4"/>
                <a:stretch>
                  <a:fillRect l="-214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/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blipFill>
                <a:blip r:embed="rId5"/>
                <a:stretch>
                  <a:fillRect l="-93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5FF9F74-47F8-F861-F8F6-51F07267A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09641"/>
            <a:ext cx="3974861" cy="3949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/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blipFill>
                <a:blip r:embed="rId7"/>
                <a:stretch>
                  <a:fillRect l="-6061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/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blipFill>
                <a:blip r:embed="rId8"/>
                <a:stretch>
                  <a:fillRect l="-3191" r="-531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4AD04A6-0BBE-918D-34F1-33367BB2C8F6}"/>
              </a:ext>
            </a:extLst>
          </p:cNvPr>
          <p:cNvSpPr txBox="1"/>
          <p:nvPr/>
        </p:nvSpPr>
        <p:spPr>
          <a:xfrm>
            <a:off x="4281180" y="5359172"/>
            <a:ext cx="376737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Rule of thumb: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small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weak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large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strong signal</a:t>
            </a:r>
          </a:p>
        </p:txBody>
      </p:sp>
    </p:spTree>
    <p:extLst>
      <p:ext uri="{BB962C8B-B14F-4D97-AF65-F5344CB8AC3E}">
        <p14:creationId xmlns:p14="http://schemas.microsoft.com/office/powerpoint/2010/main" val="3537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5" grpId="0"/>
      <p:bldP spid="29" grpId="0"/>
      <p:bldP spid="30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Terminology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Controllers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Filters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Testbed-based control design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6C88-9C49-EB1B-EE93-6861D5C9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&amp;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F2ADB-E2AE-ABC1-9D5A-955C810C1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Signal</a:t>
            </a:r>
          </a:p>
          <a:p>
            <a:pPr lvl="1"/>
            <a:r>
              <a:rPr lang="en-US" dirty="0"/>
              <a:t>a time series</a:t>
            </a:r>
          </a:p>
          <a:p>
            <a:pPr marL="508000" lvl="1" indent="0">
              <a:buNone/>
            </a:pPr>
            <a:endParaRPr lang="en-US" b="0" dirty="0"/>
          </a:p>
          <a:p>
            <a:r>
              <a:rPr lang="en-US" dirty="0"/>
              <a:t>System</a:t>
            </a:r>
          </a:p>
          <a:p>
            <a:pPr lvl="1"/>
            <a:r>
              <a:rPr lang="en-US" dirty="0"/>
              <a:t>Transforms one signal(s) into another signal(s)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74924-D723-C629-6A0A-0BD73CB538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BAB0D5C-5520-2511-29F0-252F1D6F57E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14099" y="4194943"/>
              <a:ext cx="122971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4855">
                      <a:extLst>
                        <a:ext uri="{9D8B030D-6E8A-4147-A177-3AD203B41FA5}">
                          <a16:colId xmlns:a16="http://schemas.microsoft.com/office/drawing/2014/main" val="2589370719"/>
                        </a:ext>
                      </a:extLst>
                    </a:gridCol>
                    <a:gridCol w="614855">
                      <a:extLst>
                        <a:ext uri="{9D8B030D-6E8A-4147-A177-3AD203B41FA5}">
                          <a16:colId xmlns:a16="http://schemas.microsoft.com/office/drawing/2014/main" val="23716932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61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390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079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633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792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BAB0D5C-5520-2511-29F0-252F1D6F57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2421549"/>
                  </p:ext>
                </p:extLst>
              </p:nvPr>
            </p:nvGraphicFramePr>
            <p:xfrm>
              <a:off x="1114099" y="4194943"/>
              <a:ext cx="122971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4855">
                      <a:extLst>
                        <a:ext uri="{9D8B030D-6E8A-4147-A177-3AD203B41FA5}">
                          <a16:colId xmlns:a16="http://schemas.microsoft.com/office/drawing/2014/main" val="2589370719"/>
                        </a:ext>
                      </a:extLst>
                    </a:gridCol>
                    <a:gridCol w="614855">
                      <a:extLst>
                        <a:ext uri="{9D8B030D-6E8A-4147-A177-3AD203B41FA5}">
                          <a16:colId xmlns:a16="http://schemas.microsoft.com/office/drawing/2014/main" val="23716932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3448" r="-104082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041" t="-3448" r="-4082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61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390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079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633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792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109E7B77-C11D-256C-4E73-010AFA80D5C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22121" y="4126189"/>
              <a:ext cx="1229710" cy="19917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4855">
                      <a:extLst>
                        <a:ext uri="{9D8B030D-6E8A-4147-A177-3AD203B41FA5}">
                          <a16:colId xmlns:a16="http://schemas.microsoft.com/office/drawing/2014/main" val="2589370719"/>
                        </a:ext>
                      </a:extLst>
                    </a:gridCol>
                    <a:gridCol w="614855">
                      <a:extLst>
                        <a:ext uri="{9D8B030D-6E8A-4147-A177-3AD203B41FA5}">
                          <a16:colId xmlns:a16="http://schemas.microsoft.com/office/drawing/2014/main" val="2371693280"/>
                        </a:ext>
                      </a:extLst>
                    </a:gridCol>
                  </a:tblGrid>
                  <a:tr h="5083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y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61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390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079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633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792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109E7B77-C11D-256C-4E73-010AFA80D5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243076"/>
                  </p:ext>
                </p:extLst>
              </p:nvPr>
            </p:nvGraphicFramePr>
            <p:xfrm>
              <a:off x="6222121" y="4126189"/>
              <a:ext cx="1229710" cy="19917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4855">
                      <a:extLst>
                        <a:ext uri="{9D8B030D-6E8A-4147-A177-3AD203B41FA5}">
                          <a16:colId xmlns:a16="http://schemas.microsoft.com/office/drawing/2014/main" val="2589370719"/>
                        </a:ext>
                      </a:extLst>
                    </a:gridCol>
                    <a:gridCol w="614855">
                      <a:extLst>
                        <a:ext uri="{9D8B030D-6E8A-4147-A177-3AD203B41FA5}">
                          <a16:colId xmlns:a16="http://schemas.microsoft.com/office/drawing/2014/main" val="2371693280"/>
                        </a:ext>
                      </a:extLst>
                    </a:gridCol>
                  </a:tblGrid>
                  <a:tr h="5083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r="-104082" b="-2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r="-4082" b="-29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61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390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079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633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7926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7B2A04B-E80A-7D73-95CA-644A1AEDB3D0}"/>
              </a:ext>
            </a:extLst>
          </p:cNvPr>
          <p:cNvSpPr>
            <a:spLocks noChangeAspect="1"/>
          </p:cNvSpPr>
          <p:nvPr/>
        </p:nvSpPr>
        <p:spPr>
          <a:xfrm>
            <a:off x="2854969" y="4804569"/>
            <a:ext cx="2831128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BD4563-A161-2F03-6AB9-6B54B713AC87}"/>
                  </a:ext>
                </a:extLst>
              </p:cNvPr>
              <p:cNvSpPr txBox="1"/>
              <p:nvPr/>
            </p:nvSpPr>
            <p:spPr>
              <a:xfrm>
                <a:off x="2982353" y="4968155"/>
                <a:ext cx="25565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BD4563-A161-2F03-6AB9-6B54B713A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353" y="4968155"/>
                <a:ext cx="2556597" cy="307777"/>
              </a:xfrm>
              <a:prstGeom prst="rect">
                <a:avLst/>
              </a:prstGeom>
              <a:blipFill>
                <a:blip r:embed="rId5"/>
                <a:stretch>
                  <a:fillRect l="-1478" r="-246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485F07-FF62-0BD1-1B94-B1513A3C6A38}"/>
              </a:ext>
            </a:extLst>
          </p:cNvPr>
          <p:cNvCxnSpPr>
            <a:cxnSpLocks/>
          </p:cNvCxnSpPr>
          <p:nvPr/>
        </p:nvCxnSpPr>
        <p:spPr>
          <a:xfrm>
            <a:off x="2343809" y="5116802"/>
            <a:ext cx="511160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2885B-3C49-BD11-A23F-5542ED6239E8}"/>
              </a:ext>
            </a:extLst>
          </p:cNvPr>
          <p:cNvCxnSpPr>
            <a:cxnSpLocks/>
          </p:cNvCxnSpPr>
          <p:nvPr/>
        </p:nvCxnSpPr>
        <p:spPr>
          <a:xfrm flipV="1">
            <a:off x="5686097" y="5119210"/>
            <a:ext cx="536024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5">
                <a:extLst>
                  <a:ext uri="{FF2B5EF4-FFF2-40B4-BE49-F238E27FC236}">
                    <a16:creationId xmlns:a16="http://schemas.microsoft.com/office/drawing/2014/main" id="{7E0EA260-4F78-8D68-0246-942B78816DA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98268" y="1309863"/>
              <a:ext cx="122971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4855">
                      <a:extLst>
                        <a:ext uri="{9D8B030D-6E8A-4147-A177-3AD203B41FA5}">
                          <a16:colId xmlns:a16="http://schemas.microsoft.com/office/drawing/2014/main" val="2589370719"/>
                        </a:ext>
                      </a:extLst>
                    </a:gridCol>
                    <a:gridCol w="614855">
                      <a:extLst>
                        <a:ext uri="{9D8B030D-6E8A-4147-A177-3AD203B41FA5}">
                          <a16:colId xmlns:a16="http://schemas.microsoft.com/office/drawing/2014/main" val="23716932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961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390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079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633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792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5">
                <a:extLst>
                  <a:ext uri="{FF2B5EF4-FFF2-40B4-BE49-F238E27FC236}">
                    <a16:creationId xmlns:a16="http://schemas.microsoft.com/office/drawing/2014/main" id="{7E0EA260-4F78-8D68-0246-942B78816D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3385819"/>
                  </p:ext>
                </p:extLst>
              </p:nvPr>
            </p:nvGraphicFramePr>
            <p:xfrm>
              <a:off x="4598268" y="1309863"/>
              <a:ext cx="122971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4855">
                      <a:extLst>
                        <a:ext uri="{9D8B030D-6E8A-4147-A177-3AD203B41FA5}">
                          <a16:colId xmlns:a16="http://schemas.microsoft.com/office/drawing/2014/main" val="2589370719"/>
                        </a:ext>
                      </a:extLst>
                    </a:gridCol>
                    <a:gridCol w="614855">
                      <a:extLst>
                        <a:ext uri="{9D8B030D-6E8A-4147-A177-3AD203B41FA5}">
                          <a16:colId xmlns:a16="http://schemas.microsoft.com/office/drawing/2014/main" val="23716932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41" t="-3448" r="-104082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4167" t="-3448" r="-6250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61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7390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079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5633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7926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51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filtered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Actuator disturbance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Measurement Noise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2"/>
                <a:stretch>
                  <a:fillRect l="-1744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r>
              <a:rPr lang="en-US" sz="2400" dirty="0"/>
              <a:t>Filter</a:t>
            </a:r>
          </a:p>
          <a:p>
            <a:r>
              <a:rPr lang="en-US" sz="2400" dirty="0"/>
              <a:t>C (compensation)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23B32-D62A-C04A-214A-79DBE89FB1C6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817161-F6C2-10BD-EA28-3AA011F4B961}"/>
              </a:ext>
            </a:extLst>
          </p:cNvPr>
          <p:cNvCxnSpPr>
            <a:cxnSpLocks/>
            <a:stCxn id="15" idx="3"/>
            <a:endCxn id="31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A7EB2-8F30-F033-E0F2-141F4BB900B4}"/>
              </a:ext>
            </a:extLst>
          </p:cNvPr>
          <p:cNvCxnSpPr>
            <a:cxnSpLocks/>
            <a:stCxn id="9" idx="3"/>
            <a:endCxn id="25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7E7F6-EFB1-E943-CF95-DC0899439E63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77E7F6-EFB1-E943-CF95-DC0899439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4180FAF-42F8-1299-2EF7-B7553B1809D7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366826-D4B0-8532-9150-3B2F82582CC4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250D818-892B-A042-39F7-594AA34315A6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1F27411-A8C2-FE27-A4A4-1CD60016DB5F}"/>
              </a:ext>
            </a:extLst>
          </p:cNvPr>
          <p:cNvCxnSpPr>
            <a:cxnSpLocks/>
            <a:stCxn id="29" idx="1"/>
            <a:endCxn id="1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AA9C90-1624-BAF3-2342-BAB665486D50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2FFF3-8587-C433-A057-55CD26AA8FD7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2FFF3-8587-C433-A057-55CD26AA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873880-EC06-6F77-D78B-7D62420E5F90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C873880-EC06-6F77-D78B-7D62420E5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1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B1AE68-104B-C666-DCA0-14EBCA27276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B1AE68-104B-C666-DCA0-14EBCA27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16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ABBB88-1557-5215-1487-0836ED59A9EA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ABBB88-1557-5215-1487-0836ED59A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0A7211-9722-2F94-DD0A-FB3B8223ADBE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0A7211-9722-2F94-DD0A-FB3B8223A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1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060514DA-D43B-5988-FBA9-31C5AB187A54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37CB88-F3E6-C981-8400-1AC40F11AE06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29422-1808-FE4A-5325-AC6DA27F68DB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501747-714E-C2E8-5647-E3EBA119BB10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4C26D7-0AFF-6AD3-C386-D9BD17C4C1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4C26D7-0AFF-6AD3-C386-D9BD17C4C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2FEC5B6-D1C0-1082-9D3B-DC86CEA9DF84}"/>
              </a:ext>
            </a:extLst>
          </p:cNvPr>
          <p:cNvCxnSpPr>
            <a:cxnSpLocks/>
            <a:stCxn id="25" idx="4"/>
            <a:endCxn id="29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CFAC636-7587-3929-DDF0-147105EA6E7A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739405-0B5F-5F28-1EC9-B61BA5AF57E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7706A6-DFFE-F55F-E6D7-A17571E550A1}"/>
              </a:ext>
            </a:extLst>
          </p:cNvPr>
          <p:cNvCxnSpPr>
            <a:cxnSpLocks/>
            <a:stCxn id="31" idx="6"/>
            <a:endCxn id="6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1473D4-BB1D-932E-5208-7B98A048304E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CE0764-180A-1616-C2C9-7D9B6579C5B6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CE0764-180A-1616-C2C9-7D9B6579C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20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03D7B3-3154-7279-E6AF-1493299DA12C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03D7B3-3154-7279-E6AF-1493299DA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21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CF6DA8-0EC2-8F12-AAA4-9619CF0D57A1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3CF6DA8-0EC2-8F12-AAA4-9619CF0D5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22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5E832E-8382-BA1A-B5A7-19FE4EDC5093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5E832E-8382-BA1A-B5A7-19FE4EDC5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741502-B5B0-4AD4-FCA2-2C53A96B9C7C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741502-B5B0-4AD4-FCA2-2C53A96B9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2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013CDB2-A293-4CB1-B926-2270E18EACAB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 Without </a:t>
            </a:r>
            <a:r>
              <a:rPr lang="en-US" i="1" dirty="0"/>
              <a:t>d(t), n(t)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1" idx="3"/>
            <a:endCxn id="58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1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7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54892B8-B0B2-723E-99C2-D64838942974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5733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 Without </a:t>
            </a:r>
            <a:r>
              <a:rPr lang="en-US" i="1" dirty="0"/>
              <a:t>r(t), d(t)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81882-D455-3B3F-4CA6-EF39C653D10D}"/>
              </a:ext>
            </a:extLst>
          </p:cNvPr>
          <p:cNvSpPr>
            <a:spLocks noChangeAspect="1"/>
          </p:cNvSpPr>
          <p:nvPr/>
        </p:nvSpPr>
        <p:spPr>
          <a:xfrm>
            <a:off x="4672273" y="1918675"/>
            <a:ext cx="505982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02D91-09D1-1178-62BD-1B740A95FB00}"/>
              </a:ext>
            </a:extLst>
          </p:cNvPr>
          <p:cNvCxnSpPr>
            <a:cxnSpLocks/>
            <a:stCxn id="13" idx="3"/>
            <a:endCxn id="2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036680-8B68-78F8-42C1-CA79DB1402E3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 flipV="1">
            <a:off x="5178255" y="2234098"/>
            <a:ext cx="401262" cy="205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330FB3-A1EE-8B25-05B0-CC77B290AE74}"/>
                  </a:ext>
                </a:extLst>
              </p:cNvPr>
              <p:cNvSpPr/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C330FB3-A1EE-8B25-05B0-CC77B290A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63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866EDAD-F8C5-A727-6EC9-ACD412EA71F0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4AE3CB-E9ED-DE25-BD04-B502F8650803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0AF0B01-A51A-CB0A-9C56-718AD675657E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482900F-9EF7-8413-2526-895B9A08DDF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008CAF-3B48-F950-82EF-E832521153B9}"/>
              </a:ext>
            </a:extLst>
          </p:cNvPr>
          <p:cNvCxnSpPr>
            <a:cxnSpLocks/>
            <a:stCxn id="15" idx="6"/>
            <a:endCxn id="13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437C1-12AF-7B64-F32D-A280FD99A461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437C1-12AF-7B64-F32D-A280FD99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DEE86E2-2353-861A-D56C-94FBC6D94945}"/>
                  </a:ext>
                </a:extLst>
              </p:cNvPr>
              <p:cNvSpPr/>
              <p:nvPr/>
            </p:nvSpPr>
            <p:spPr>
              <a:xfrm>
                <a:off x="424342" y="1792306"/>
                <a:ext cx="5551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DEE86E2-2353-861A-D56C-94FBC6D94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555152" cy="338554"/>
              </a:xfrm>
              <a:prstGeom prst="rect">
                <a:avLst/>
              </a:prstGeom>
              <a:blipFill>
                <a:blip r:embed="rId5"/>
                <a:stretch>
                  <a:fillRect l="-6667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C771CCC-527E-6D04-02D0-38D394BCD3DC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C771CCC-527E-6D04-02D0-38D394BCD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6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0D21D2-560D-197E-7612-CE57AAE3FDFA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0D21D2-560D-197E-7612-CE57AAE3F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62D41F-31CF-6DD0-4731-A9E6F946DC6A}"/>
                  </a:ext>
                </a:extLst>
              </p:cNvPr>
              <p:cNvSpPr/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62D41F-31CF-6DD0-4731-A9E6F946D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97" y="1615242"/>
                <a:ext cx="716478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16BFE44-325B-3BDD-DDD7-CB6980E6FB23}"/>
              </a:ext>
            </a:extLst>
          </p:cNvPr>
          <p:cNvSpPr/>
          <p:nvPr/>
        </p:nvSpPr>
        <p:spPr>
          <a:xfrm>
            <a:off x="5579517" y="208317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62C99-60D7-9F63-DAF8-B288E941B649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5881358" y="222577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4BC7F4-339E-5861-B234-0D14D10B9A0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730438" y="152574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6655F6-8BC0-F8C6-C243-A7D6EEB9F3F8}"/>
              </a:ext>
            </a:extLst>
          </p:cNvPr>
          <p:cNvSpPr txBox="1"/>
          <p:nvPr/>
        </p:nvSpPr>
        <p:spPr>
          <a:xfrm>
            <a:off x="5157126" y="96317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73E17-86DC-4C6A-7C9B-B5EECF9575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73E17-86DC-4C6A-7C9B-B5EECF957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F9DBBE-87ED-0161-8BC4-9FC9515B0B10}"/>
              </a:ext>
            </a:extLst>
          </p:cNvPr>
          <p:cNvCxnSpPr>
            <a:cxnSpLocks/>
            <a:stCxn id="23" idx="4"/>
            <a:endCxn id="27" idx="3"/>
          </p:cNvCxnSpPr>
          <p:nvPr/>
        </p:nvCxnSpPr>
        <p:spPr>
          <a:xfrm rot="5400000">
            <a:off x="4413619" y="1710525"/>
            <a:ext cx="64232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6830FFE-2655-B970-B447-84896BE3F97D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A62CDD-F047-21EC-413E-EEEC6E65C97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3E4995-85B7-FE51-82DD-80B706D880F2}"/>
              </a:ext>
            </a:extLst>
          </p:cNvPr>
          <p:cNvCxnSpPr>
            <a:cxnSpLocks/>
            <a:stCxn id="29" idx="6"/>
            <a:endCxn id="40" idx="1"/>
          </p:cNvCxnSpPr>
          <p:nvPr/>
        </p:nvCxnSpPr>
        <p:spPr>
          <a:xfrm flipV="1">
            <a:off x="4026432" y="2236149"/>
            <a:ext cx="307809" cy="154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E2C6D86-3B96-3CD0-D7CE-FF09FC24B945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EC609-031C-C5DC-1E1B-C930FB2876D4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DAEC609-031C-C5DC-1E1B-C930FB287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19EC8F3-6924-0871-BC2D-766316467719}"/>
                  </a:ext>
                </a:extLst>
              </p:cNvPr>
              <p:cNvSpPr/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19EC8F3-6924-0871-BC2D-766316467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852855"/>
                <a:ext cx="716478" cy="338554"/>
              </a:xfrm>
              <a:prstGeom prst="rect">
                <a:avLst/>
              </a:prstGeom>
              <a:blipFill>
                <a:blip r:embed="rId11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27D28AF-B85D-5116-F4DF-010EC32D52AB}"/>
                  </a:ext>
                </a:extLst>
              </p:cNvPr>
              <p:cNvSpPr/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27D28AF-B85D-5116-F4DF-010EC32D5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526074"/>
                <a:ext cx="716478" cy="338554"/>
              </a:xfrm>
              <a:prstGeom prst="rect">
                <a:avLst/>
              </a:prstGeom>
              <a:blipFill>
                <a:blip r:embed="rId12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0F9517-A930-2CBA-605C-060D78E85B43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0F9517-A930-2CBA-605C-060D78E85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448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35CE0-61CA-E3E2-544C-79C0861CBE06}"/>
                  </a:ext>
                </a:extLst>
              </p:cNvPr>
              <p:cNvSpPr/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635CE0-61CA-E3E2-544C-79C0861CB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505189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79809EF-2565-F9DD-D489-854392E9B0DD}"/>
              </a:ext>
            </a:extLst>
          </p:cNvPr>
          <p:cNvSpPr>
            <a:spLocks noChangeAspect="1"/>
          </p:cNvSpPr>
          <p:nvPr/>
        </p:nvSpPr>
        <p:spPr>
          <a:xfrm>
            <a:off x="4334241" y="1918674"/>
            <a:ext cx="321220" cy="6349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134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 Without </a:t>
            </a:r>
            <a:r>
              <a:rPr lang="en-US" i="1" dirty="0"/>
              <a:t>r(t), d(t)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02D91-09D1-1178-62BD-1B740A95FB00}"/>
              </a:ext>
            </a:extLst>
          </p:cNvPr>
          <p:cNvCxnSpPr>
            <a:cxnSpLocks/>
          </p:cNvCxnSpPr>
          <p:nvPr/>
        </p:nvCxnSpPr>
        <p:spPr>
          <a:xfrm>
            <a:off x="3008157" y="2241497"/>
            <a:ext cx="842609" cy="952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036680-8B68-78F8-42C1-CA79DB1402E3}"/>
              </a:ext>
            </a:extLst>
          </p:cNvPr>
          <p:cNvCxnSpPr>
            <a:cxnSpLocks/>
          </p:cNvCxnSpPr>
          <p:nvPr/>
        </p:nvCxnSpPr>
        <p:spPr>
          <a:xfrm flipV="1">
            <a:off x="4694780" y="2248307"/>
            <a:ext cx="401262" cy="54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866EDAD-F8C5-A727-6EC9-ACD412EA71F0}"/>
              </a:ext>
            </a:extLst>
          </p:cNvPr>
          <p:cNvSpPr>
            <a:spLocks noChangeAspect="1"/>
          </p:cNvSpPr>
          <p:nvPr/>
        </p:nvSpPr>
        <p:spPr>
          <a:xfrm>
            <a:off x="1886266" y="2021012"/>
            <a:ext cx="1121891" cy="460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4AE3CB-E9ED-DE25-BD04-B502F8650803}"/>
              </a:ext>
            </a:extLst>
          </p:cNvPr>
          <p:cNvCxnSpPr>
            <a:cxnSpLocks/>
          </p:cNvCxnSpPr>
          <p:nvPr/>
        </p:nvCxnSpPr>
        <p:spPr>
          <a:xfrm flipV="1">
            <a:off x="530655" y="2249121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0AF0B01-A51A-CB0A-9C56-718AD675657E}"/>
              </a:ext>
            </a:extLst>
          </p:cNvPr>
          <p:cNvSpPr/>
          <p:nvPr/>
        </p:nvSpPr>
        <p:spPr>
          <a:xfrm>
            <a:off x="1194765" y="210010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482900F-9EF7-8413-2526-895B9A08DDF3}"/>
              </a:ext>
            </a:extLst>
          </p:cNvPr>
          <p:cNvCxnSpPr>
            <a:cxnSpLocks/>
            <a:stCxn id="27" idx="1"/>
            <a:endCxn id="15" idx="4"/>
          </p:cNvCxnSpPr>
          <p:nvPr/>
        </p:nvCxnSpPr>
        <p:spPr>
          <a:xfrm rot="10800000">
            <a:off x="1345687" y="2401944"/>
            <a:ext cx="1665793" cy="378230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008CAF-3B48-F950-82EF-E832521153B9}"/>
              </a:ext>
            </a:extLst>
          </p:cNvPr>
          <p:cNvCxnSpPr>
            <a:cxnSpLocks/>
          </p:cNvCxnSpPr>
          <p:nvPr/>
        </p:nvCxnSpPr>
        <p:spPr>
          <a:xfrm flipV="1">
            <a:off x="1496606" y="2248263"/>
            <a:ext cx="389660" cy="952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437C1-12AF-7B64-F32D-A280FD99A461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2437C1-12AF-7B64-F32D-A280FD99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73E17-86DC-4C6A-7C9B-B5EECF9575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1479" y="2593899"/>
                <a:ext cx="643565" cy="3725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1373E17-86DC-4C6A-7C9B-B5EECF957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79" y="2593899"/>
                <a:ext cx="643565" cy="372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2DF9DBBE-87ED-0161-8BC4-9FC9515B0B10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3655044" y="2261984"/>
            <a:ext cx="1358390" cy="518190"/>
          </a:xfrm>
          <a:prstGeom prst="bentConnector3">
            <a:avLst>
              <a:gd name="adj1" fmla="val 14408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E2654C-5855-0701-C97F-E4867234FBA1}"/>
              </a:ext>
            </a:extLst>
          </p:cNvPr>
          <p:cNvGrpSpPr/>
          <p:nvPr/>
        </p:nvGrpSpPr>
        <p:grpSpPr>
          <a:xfrm>
            <a:off x="3850766" y="2021012"/>
            <a:ext cx="910336" cy="460025"/>
            <a:chOff x="3850766" y="2093599"/>
            <a:chExt cx="910336" cy="4600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081882-D455-3B3F-4CA6-EF39C653D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8798" y="2093599"/>
              <a:ext cx="505982" cy="4600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330FB3-A1EE-8B25-05B0-CC77B290AE74}"/>
                    </a:ext>
                  </a:extLst>
                </p:cNvPr>
                <p:cNvSpPr/>
                <p:nvPr/>
              </p:nvSpPr>
              <p:spPr>
                <a:xfrm>
                  <a:off x="4049048" y="2155969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C330FB3-A1EE-8B25-05B0-CC77B290AE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048" y="2155969"/>
                  <a:ext cx="71205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9809EF-2565-F9DD-D489-854392E9B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0766" y="2093599"/>
              <a:ext cx="321220" cy="46002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4104E68-3DB6-9B4F-F726-7A24F7CBCF7D}"/>
              </a:ext>
            </a:extLst>
          </p:cNvPr>
          <p:cNvSpPr txBox="1"/>
          <p:nvPr/>
        </p:nvSpPr>
        <p:spPr>
          <a:xfrm>
            <a:off x="236485" y="1912881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setpoint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6A3A8B-C0DB-8B57-29C8-41F767EB0FE4}"/>
              </a:ext>
            </a:extLst>
          </p:cNvPr>
          <p:cNvSpPr txBox="1"/>
          <p:nvPr/>
        </p:nvSpPr>
        <p:spPr>
          <a:xfrm>
            <a:off x="4889135" y="190814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6173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7C39-9B4A-A780-05E3-40D890C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680"/>
            <a:ext cx="8229600" cy="838200"/>
          </a:xfrm>
        </p:spPr>
        <p:txBody>
          <a:bodyPr/>
          <a:lstStyle/>
          <a:p>
            <a:r>
              <a:rPr lang="en-US" sz="2800" dirty="0"/>
              <a:t>Proportional, Integral, Differential  (PID)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D8B54-2CED-106C-8788-8735D6317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0ABAF-4FF8-8647-249D-F9127B377182}"/>
              </a:ext>
            </a:extLst>
          </p:cNvPr>
          <p:cNvSpPr txBox="1"/>
          <p:nvPr/>
        </p:nvSpPr>
        <p:spPr>
          <a:xfrm>
            <a:off x="1422222" y="424092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PID controllers are widely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B3D0E-5E47-6185-E82B-C4212DDA298C}"/>
              </a:ext>
            </a:extLst>
          </p:cNvPr>
          <p:cNvSpPr txBox="1"/>
          <p:nvPr/>
        </p:nvSpPr>
        <p:spPr>
          <a:xfrm>
            <a:off x="1429226" y="473564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different control mechanisms that can be used in combination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B2F27-A46B-F0AF-1DEE-860973C4D6A3}"/>
              </a:ext>
            </a:extLst>
          </p:cNvPr>
          <p:cNvSpPr txBox="1"/>
          <p:nvPr/>
        </p:nvSpPr>
        <p:spPr>
          <a:xfrm>
            <a:off x="1908840" y="523888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have a single input and a single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487F0-580C-C5BF-E0B5-BED73E407A8F}"/>
              </a:ext>
            </a:extLst>
          </p:cNvPr>
          <p:cNvSpPr txBox="1"/>
          <p:nvPr/>
        </p:nvSpPr>
        <p:spPr>
          <a:xfrm>
            <a:off x="1924606" y="571710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make use of the control error.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CC72E-0C64-99EA-71E4-D708550B6384}"/>
              </a:ext>
            </a:extLst>
          </p:cNvPr>
          <p:cNvGrpSpPr/>
          <p:nvPr/>
        </p:nvGrpSpPr>
        <p:grpSpPr>
          <a:xfrm>
            <a:off x="1336168" y="2002209"/>
            <a:ext cx="5096166" cy="1084194"/>
            <a:chOff x="1336168" y="2002209"/>
            <a:chExt cx="5096166" cy="108419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80D90-2646-5C15-CA4E-CA1B5B603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427" y="216944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C92C387-8E9F-BD44-18A8-F2C1FE2E145E}"/>
                </a:ext>
              </a:extLst>
            </p:cNvPr>
            <p:cNvCxnSpPr>
              <a:cxnSpLocks/>
              <a:stCxn id="47" idx="3"/>
              <a:endCxn id="43" idx="1"/>
            </p:cNvCxnSpPr>
            <p:nvPr/>
          </p:nvCxnSpPr>
          <p:spPr>
            <a:xfrm>
              <a:off x="3814880" y="2478370"/>
              <a:ext cx="517547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FBCD49-5D81-07A8-F176-E47B5C36CE1D}"/>
                </a:ext>
              </a:extLst>
            </p:cNvPr>
            <p:cNvCxnSpPr>
              <a:cxnSpLocks/>
              <a:stCxn id="43" idx="3"/>
              <a:endCxn id="57" idx="2"/>
            </p:cNvCxnSpPr>
            <p:nvPr/>
          </p:nvCxnSpPr>
          <p:spPr>
            <a:xfrm flipV="1">
              <a:off x="4975992" y="2484865"/>
              <a:ext cx="716568" cy="205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/>
                <p:nvPr/>
              </p:nvSpPr>
              <p:spPr>
                <a:xfrm>
                  <a:off x="4309233" y="2312143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33" y="2312143"/>
                  <a:ext cx="712054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22E8C7-4010-DB16-101A-FC015A1BAE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2989" y="2160895"/>
              <a:ext cx="1121891" cy="6349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3DBFF0-0B3A-C0EE-6C49-D308F9347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7378" y="2508945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307970-EA78-4433-7665-43C88A214643}"/>
                </a:ext>
              </a:extLst>
            </p:cNvPr>
            <p:cNvSpPr/>
            <p:nvPr/>
          </p:nvSpPr>
          <p:spPr>
            <a:xfrm>
              <a:off x="2001488" y="2335821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0E20AF1-D7A0-82BB-ED28-FFBAE92BFC86}"/>
                </a:ext>
              </a:extLst>
            </p:cNvPr>
            <p:cNvCxnSpPr>
              <a:cxnSpLocks/>
              <a:stCxn id="49" idx="6"/>
              <a:endCxn id="47" idx="1"/>
            </p:cNvCxnSpPr>
            <p:nvPr/>
          </p:nvCxnSpPr>
          <p:spPr>
            <a:xfrm flipV="1">
              <a:off x="2303329" y="2478370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/>
                <p:nvPr/>
              </p:nvSpPr>
              <p:spPr>
                <a:xfrm>
                  <a:off x="1884899" y="2809404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99" y="2809404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/>
                <p:nvPr/>
              </p:nvSpPr>
              <p:spPr>
                <a:xfrm>
                  <a:off x="1336168" y="2043073"/>
                  <a:ext cx="5456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168" y="2043073"/>
                  <a:ext cx="5456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/>
                <p:nvPr/>
              </p:nvSpPr>
              <p:spPr>
                <a:xfrm>
                  <a:off x="2185326" y="2002209"/>
                  <a:ext cx="5504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5326" y="2002209"/>
                  <a:ext cx="55047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/>
                <p:nvPr/>
              </p:nvSpPr>
              <p:spPr>
                <a:xfrm>
                  <a:off x="3714373" y="2057423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373" y="2057423"/>
                  <a:ext cx="71647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/>
                <p:nvPr/>
              </p:nvSpPr>
              <p:spPr>
                <a:xfrm>
                  <a:off x="4976926" y="2107742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926" y="2107742"/>
                  <a:ext cx="71647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65C1E-9251-F573-DCB3-7CA34A9B57EB}"/>
                </a:ext>
              </a:extLst>
            </p:cNvPr>
            <p:cNvSpPr/>
            <p:nvPr/>
          </p:nvSpPr>
          <p:spPr>
            <a:xfrm>
              <a:off x="5692560" y="2333945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8652BBC-D4E1-B53D-077D-A50CF5EAF1AD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5994401" y="2478370"/>
              <a:ext cx="437933" cy="649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271D8971-FCB0-7748-4DCE-A1FBEAAEADBE}"/>
                </a:ext>
              </a:extLst>
            </p:cNvPr>
            <p:cNvCxnSpPr>
              <a:cxnSpLocks/>
              <a:stCxn id="57" idx="4"/>
              <a:endCxn id="49" idx="4"/>
            </p:cNvCxnSpPr>
            <p:nvPr/>
          </p:nvCxnSpPr>
          <p:spPr>
            <a:xfrm rot="5400000">
              <a:off x="3997007" y="791187"/>
              <a:ext cx="1876" cy="3691072"/>
            </a:xfrm>
            <a:prstGeom prst="bentConnector3">
              <a:avLst>
                <a:gd name="adj1" fmla="val 20689286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83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8729F-6AEE-124D-3AB8-767868AC0E30}"/>
              </a:ext>
            </a:extLst>
          </p:cNvPr>
          <p:cNvSpPr>
            <a:spLocks noChangeAspect="1"/>
          </p:cNvSpPr>
          <p:nvPr/>
        </p:nvSpPr>
        <p:spPr>
          <a:xfrm>
            <a:off x="2022900" y="1857576"/>
            <a:ext cx="760333" cy="7007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/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blipFill>
                <a:blip r:embed="rId2"/>
                <a:stretch>
                  <a:fillRect l="-14286" r="-35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745F94-9F5B-E0B6-03F8-CB42C0B6A49A}"/>
              </a:ext>
            </a:extLst>
          </p:cNvPr>
          <p:cNvCxnSpPr>
            <a:cxnSpLocks/>
          </p:cNvCxnSpPr>
          <p:nvPr/>
        </p:nvCxnSpPr>
        <p:spPr>
          <a:xfrm flipV="1">
            <a:off x="1538169" y="2269647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/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3B0C7C-54FB-AFA8-20BC-08676AD83190}"/>
              </a:ext>
            </a:extLst>
          </p:cNvPr>
          <p:cNvCxnSpPr>
            <a:cxnSpLocks/>
          </p:cNvCxnSpPr>
          <p:nvPr/>
        </p:nvCxnSpPr>
        <p:spPr>
          <a:xfrm>
            <a:off x="2905973" y="2247835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/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0F4AD8E-35E5-B9C9-5946-B9567825040B}"/>
              </a:ext>
            </a:extLst>
          </p:cNvPr>
          <p:cNvSpPr txBox="1"/>
          <p:nvPr/>
        </p:nvSpPr>
        <p:spPr>
          <a:xfrm>
            <a:off x="1311024" y="36576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takes into account the current error.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BD72E-7AC5-AB83-2F30-7D8F5638D886}"/>
              </a:ext>
            </a:extLst>
          </p:cNvPr>
          <p:cNvSpPr txBox="1"/>
          <p:nvPr/>
        </p:nvSpPr>
        <p:spPr>
          <a:xfrm>
            <a:off x="1311024" y="4309477"/>
            <a:ext cx="6603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Simplicity, responds to change in current control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/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blipFill>
                <a:blip r:embed="rId5"/>
                <a:stretch>
                  <a:fillRect l="-1563" r="-4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DD2BCE4-46E2-13ED-FA19-FA16332CBAE9}"/>
              </a:ext>
            </a:extLst>
          </p:cNvPr>
          <p:cNvSpPr txBox="1"/>
          <p:nvPr/>
        </p:nvSpPr>
        <p:spPr>
          <a:xfrm>
            <a:off x="1311024" y="5269129"/>
            <a:ext cx="658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Biased since once at reference value, </a:t>
            </a:r>
            <a:r>
              <a:rPr lang="en-US" sz="2000" i="1" dirty="0"/>
              <a:t>u(t)</a:t>
            </a:r>
            <a:r>
              <a:rPr lang="en-US" sz="2000" dirty="0"/>
              <a:t> goes to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3A04C-AFC4-E1ED-5721-B10D7A794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2942" y="401851"/>
            <a:ext cx="3073858" cy="8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59825</TotalTime>
  <Words>743</Words>
  <Application>Microsoft Macintosh PowerPoint</Application>
  <PresentationFormat>On-screen Show (4:3)</PresentationFormat>
  <Paragraphs>253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Calibri</vt:lpstr>
      <vt:lpstr>Arial</vt:lpstr>
      <vt:lpstr>Office Theme</vt:lpstr>
      <vt:lpstr>BIOE 498 / BIOE 599  Advanced Biological Control Systems   Lecture 2: Elements of Closed Loop Systems  </vt:lpstr>
      <vt:lpstr>Agenda</vt:lpstr>
      <vt:lpstr>Signals &amp; Systems</vt:lpstr>
      <vt:lpstr>Control Architecture</vt:lpstr>
      <vt:lpstr>Control Architecture Without d(t), n(t)</vt:lpstr>
      <vt:lpstr>Control Architecture Without r(t), d(t)</vt:lpstr>
      <vt:lpstr>Control Architecture Without r(t), d(t)</vt:lpstr>
      <vt:lpstr>Proportional, Integral, Differential  (PID) Controllers</vt:lpstr>
      <vt:lpstr>Proportional Control</vt:lpstr>
      <vt:lpstr>Integral Control</vt:lpstr>
      <vt:lpstr>Differential Control</vt:lpstr>
      <vt:lpstr>Common Controllers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Hellerstein</cp:lastModifiedBy>
  <cp:revision>249</cp:revision>
  <dcterms:created xsi:type="dcterms:W3CDTF">2008-11-04T22:35:39Z</dcterms:created>
  <dcterms:modified xsi:type="dcterms:W3CDTF">2025-01-07T17:13:54Z</dcterms:modified>
</cp:coreProperties>
</file>