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531" r:id="rId3"/>
    <p:sldId id="532" r:id="rId4"/>
    <p:sldId id="533" r:id="rId5"/>
    <p:sldId id="534" r:id="rId6"/>
    <p:sldId id="535" r:id="rId7"/>
    <p:sldId id="536" r:id="rId8"/>
    <p:sldId id="537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6"/>
    <p:restoredTop sz="94719"/>
  </p:normalViewPr>
  <p:slideViewPr>
    <p:cSldViewPr snapToGrid="0">
      <p:cViewPr>
        <p:scale>
          <a:sx n="153" d="100"/>
          <a:sy n="153" d="100"/>
        </p:scale>
        <p:origin x="84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87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12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247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62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6: </a:t>
            </a:r>
            <a:r>
              <a:rPr lang="en-US" sz="3200" b="1" u="sng" dirty="0"/>
              <a:t>Building Closed Loop Testbeds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3779201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008157" y="2227603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436533" y="2162715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 noChangeAspect="1"/>
          </p:cNvSpPr>
          <p:nvPr/>
        </p:nvSpPr>
        <p:spPr>
          <a:xfrm>
            <a:off x="5034232" y="2120787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5125672" y="2166507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3125486" y="432427"/>
            <a:ext cx="174667" cy="3734266"/>
          </a:xfrm>
          <a:prstGeom prst="bentConnector3">
            <a:avLst>
              <a:gd name="adj1" fmla="val 394175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:r>
                  <a:rPr lang="en-US" sz="2400" dirty="0"/>
                  <a:t>y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1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630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35585" cy="838200"/>
          </a:xfrm>
        </p:spPr>
        <p:txBody>
          <a:bodyPr/>
          <a:lstStyle/>
          <a:p>
            <a:r>
              <a:rPr lang="en-US" dirty="0"/>
              <a:t>Open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DA6E-9B43-A417-44B3-0EDAFD77BC05}"/>
              </a:ext>
            </a:extLst>
          </p:cNvPr>
          <p:cNvSpPr txBox="1"/>
          <p:nvPr/>
        </p:nvSpPr>
        <p:spPr>
          <a:xfrm>
            <a:off x="457200" y="2319223"/>
            <a:ext cx="4817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Suppose we have an SBML model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LINEAR_MDL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8084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ctl.ControlSBML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(LINEAR_MDL,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=["S1", "S2", "S3", "S4"])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ctlsb.makeNonlinearIOSystem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984772" y="500378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57155" y="5312717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350934" y="5247829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984772" y="5093940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1009809" y="5155540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6064224" y="4730951"/>
            <a:ext cx="2557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8628F-A5C0-0153-5316-83902917DD5B}"/>
              </a:ext>
            </a:extLst>
          </p:cNvPr>
          <p:cNvSpPr>
            <a:spLocks noChangeAspect="1"/>
          </p:cNvSpPr>
          <p:nvPr/>
        </p:nvSpPr>
        <p:spPr>
          <a:xfrm>
            <a:off x="3779201" y="143211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CF4F6C-6765-9EBA-62FE-B479FC2BD3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08157" y="1741041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306B9A-FC85-AA49-29CC-6293A4EF2AA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36533" y="167615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/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/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/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234456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/>
              <a:t>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62936BB-BC5A-7D62-7FDA-6EBF00F9F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22" grpId="0"/>
      <p:bldP spid="23" grpId="0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721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Updates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Calculates the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states=1, # States are unnamed and so must give a count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inputs=['in'],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outputs=['out'], name='controller')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414320" y="5079290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825318" y="5389885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4766715" y="5393762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456265" y="5211386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912869" y="5220608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5270654" y="5224485"/>
            <a:ext cx="2557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494515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787F5-B12D-CD01-AD52-A14DE717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ED9456-E3D3-3392-E584-DCDE7B2571A5}"/>
              </a:ext>
            </a:extLst>
          </p:cNvPr>
          <p:cNvSpPr>
            <a:spLocks noChangeAspect="1"/>
          </p:cNvSpPr>
          <p:nvPr/>
        </p:nvSpPr>
        <p:spPr>
          <a:xfrm>
            <a:off x="5718761" y="1420515"/>
            <a:ext cx="116731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BF326-791F-A9AF-4EE3-3C1219AC10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86764" y="1729443"/>
            <a:ext cx="53199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8C94B-9AA1-0721-786E-AA1D33A85126}"/>
              </a:ext>
            </a:extLst>
          </p:cNvPr>
          <p:cNvCxnSpPr>
            <a:cxnSpLocks/>
          </p:cNvCxnSpPr>
          <p:nvPr/>
        </p:nvCxnSpPr>
        <p:spPr>
          <a:xfrm>
            <a:off x="6920892" y="1672041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/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𝑪𝒐𝒏𝒕𝒓𝒐𝒍𝒍𝒆𝒓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/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/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  <a:blipFill>
                <a:blip r:embed="rId5"/>
                <a:stretch>
                  <a:fillRect l="-5263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9AAAEAE-86C0-9687-3605-1866B980D6A1}"/>
              </a:ext>
            </a:extLst>
          </p:cNvPr>
          <p:cNvSpPr>
            <a:spLocks noChangeAspect="1"/>
          </p:cNvSpPr>
          <p:nvPr/>
        </p:nvSpPr>
        <p:spPr>
          <a:xfrm>
            <a:off x="1936600" y="1314509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1C7A1A-7A23-2825-DC6D-5EDBEF1A9D6D}"/>
              </a:ext>
            </a:extLst>
          </p:cNvPr>
          <p:cNvCxnSpPr>
            <a:cxnSpLocks/>
          </p:cNvCxnSpPr>
          <p:nvPr/>
        </p:nvCxnSpPr>
        <p:spPr>
          <a:xfrm flipV="1">
            <a:off x="580989" y="166255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E3F474-3CE4-43AB-F4E1-495A63E96B0B}"/>
              </a:ext>
            </a:extLst>
          </p:cNvPr>
          <p:cNvSpPr/>
          <p:nvPr/>
        </p:nvSpPr>
        <p:spPr>
          <a:xfrm>
            <a:off x="1245099" y="148943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A0012-6D6E-89E2-92A0-C87C73B49AD8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546940" y="163198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/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/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/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013BD-4EA7-2784-D225-3600DB75A19D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1396020" y="1791275"/>
            <a:ext cx="0" cy="4487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/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  <a:blipFill>
                <a:blip r:embed="rId9"/>
                <a:stretch>
                  <a:fillRect l="-4545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Notched Right Arrow 38">
            <a:extLst>
              <a:ext uri="{FF2B5EF4-FFF2-40B4-BE49-F238E27FC236}">
                <a16:creationId xmlns:a16="http://schemas.microsoft.com/office/drawing/2014/main" id="{33DFEFC1-3895-3C06-E7DE-945DAD205A31}"/>
              </a:ext>
            </a:extLst>
          </p:cNvPr>
          <p:cNvSpPr/>
          <p:nvPr/>
        </p:nvSpPr>
        <p:spPr>
          <a:xfrm>
            <a:off x="3794729" y="1536083"/>
            <a:ext cx="601099" cy="269419"/>
          </a:xfrm>
          <a:prstGeom prst="notch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D9FD85-70B7-D2A7-F959-2E04F3DB7347}"/>
              </a:ext>
            </a:extLst>
          </p:cNvPr>
          <p:cNvSpPr txBox="1"/>
          <p:nvPr/>
        </p:nvSpPr>
        <p:spPr>
          <a:xfrm>
            <a:off x="3294141" y="2029269"/>
            <a:ext cx="220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</a:t>
            </a:r>
            <a:r>
              <a:rPr lang="en-US" i="1" dirty="0"/>
              <a:t>e(t)</a:t>
            </a:r>
            <a:r>
              <a:rPr lang="en-US" dirty="0"/>
              <a:t> calculation, constant  </a:t>
            </a:r>
            <a:r>
              <a:rPr lang="en-US" i="1" dirty="0"/>
              <a:t>r(t)</a:t>
            </a:r>
          </a:p>
        </p:txBody>
      </p:sp>
    </p:spTree>
    <p:extLst>
      <p:ext uri="{BB962C8B-B14F-4D97-AF65-F5344CB8AC3E}">
        <p14:creationId xmlns:p14="http://schemas.microsoft.com/office/powerpoint/2010/main" val="20010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2" grpId="0"/>
      <p:bldP spid="23" grpId="0"/>
      <p:bldP spid="24" grpId="0"/>
      <p:bldP spid="32" grpId="0"/>
      <p:bldP spid="9" grpId="0" animBg="1"/>
      <p:bldP spid="12" grpId="0"/>
      <p:bldP spid="13" grpId="0"/>
      <p:bldP spid="14" grpId="0"/>
      <p:bldP spid="39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8486-993A-6999-505A-F34825F4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  <a:br>
              <a:rPr lang="en-US" dirty="0"/>
            </a:br>
            <a:r>
              <a:rPr lang="en-US" sz="2800" dirty="0"/>
              <a:t>Connections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800" dirty="0"/>
              <a:t> Objects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97701-9A1E-F351-A9C7-63140221B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7E324-1D0D-CE0A-C312-8CB4F95D7A6C}"/>
              </a:ext>
            </a:extLst>
          </p:cNvPr>
          <p:cNvSpPr txBox="1"/>
          <p:nvPr/>
        </p:nvSpPr>
        <p:spPr>
          <a:xfrm>
            <a:off x="393240" y="3976384"/>
            <a:ext cx="7837402" cy="255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OUTLIST = ["linear_sys.S1", "linear_sys.S4",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simple_closed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control.interconnect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controller],       # systems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connections=[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'linear_sys.S1', '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'linear_sys.S4'],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=OUTLIST,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890A-0140-01BC-485B-E511BC0C42A4}"/>
              </a:ext>
            </a:extLst>
          </p:cNvPr>
          <p:cNvSpPr>
            <a:spLocks noChangeAspect="1"/>
          </p:cNvSpPr>
          <p:nvPr/>
        </p:nvSpPr>
        <p:spPr>
          <a:xfrm>
            <a:off x="3481432" y="145460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0CA67-2C68-E40E-EC96-3A184790AFE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892430" y="1765204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F39500-1371-26BC-CC7B-099562FA2C8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4833827" y="1769081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E9471-B32C-FE13-D976-C524AAEA70E9}"/>
              </a:ext>
            </a:extLst>
          </p:cNvPr>
          <p:cNvSpPr/>
          <p:nvPr/>
        </p:nvSpPr>
        <p:spPr>
          <a:xfrm>
            <a:off x="3523377" y="1586705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3F5189-B743-3872-9B71-5B7C08F7AC7C}"/>
              </a:ext>
            </a:extLst>
          </p:cNvPr>
          <p:cNvSpPr/>
          <p:nvPr/>
        </p:nvSpPr>
        <p:spPr>
          <a:xfrm>
            <a:off x="979981" y="1595927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80C3-7429-2246-E01A-6791B1F4FD4A}"/>
              </a:ext>
            </a:extLst>
          </p:cNvPr>
          <p:cNvSpPr/>
          <p:nvPr/>
        </p:nvSpPr>
        <p:spPr>
          <a:xfrm>
            <a:off x="5337766" y="1599804"/>
            <a:ext cx="192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389E0E-467E-68AF-736C-78DD8C3E710E}"/>
              </a:ext>
            </a:extLst>
          </p:cNvPr>
          <p:cNvSpPr>
            <a:spLocks noChangeAspect="1"/>
          </p:cNvSpPr>
          <p:nvPr/>
        </p:nvSpPr>
        <p:spPr>
          <a:xfrm>
            <a:off x="3816992" y="2747203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8ABFB0-1853-8849-A959-00E8C07416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89375" y="3056131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28C16-39BD-40D2-9172-A30F39E26E1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183154" y="299124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AFFD4-C0EF-5A43-040D-914AA108B9F3}"/>
              </a:ext>
            </a:extLst>
          </p:cNvPr>
          <p:cNvSpPr/>
          <p:nvPr/>
        </p:nvSpPr>
        <p:spPr>
          <a:xfrm>
            <a:off x="3816992" y="2837354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EDDBD-C725-DEF7-5964-8F0E7F838D65}"/>
              </a:ext>
            </a:extLst>
          </p:cNvPr>
          <p:cNvSpPr/>
          <p:nvPr/>
        </p:nvSpPr>
        <p:spPr>
          <a:xfrm>
            <a:off x="842029" y="2898954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3D2675-3BA9-8607-55D8-3EF165CE77E0}"/>
              </a:ext>
            </a:extLst>
          </p:cNvPr>
          <p:cNvSpPr/>
          <p:nvPr/>
        </p:nvSpPr>
        <p:spPr>
          <a:xfrm>
            <a:off x="5930000" y="3405544"/>
            <a:ext cx="178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C92EBC2-42C0-465A-126E-117FF8E1A4F2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H="1">
            <a:off x="842029" y="1769081"/>
            <a:ext cx="6422837" cy="1299150"/>
          </a:xfrm>
          <a:prstGeom prst="bentConnector5">
            <a:avLst>
              <a:gd name="adj1" fmla="val -3559"/>
              <a:gd name="adj2" fmla="val 41606"/>
              <a:gd name="adj3" fmla="val 1035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E201BA-4534-76BA-CAF7-765D22739720}"/>
              </a:ext>
            </a:extLst>
          </p:cNvPr>
          <p:cNvSpPr txBox="1"/>
          <p:nvPr/>
        </p:nvSpPr>
        <p:spPr>
          <a:xfrm>
            <a:off x="5899454" y="2636146"/>
            <a:ext cx="1816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96EC66B-9961-C467-BD25-69F8B56DA598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 flipH="1" flipV="1">
            <a:off x="979981" y="1765204"/>
            <a:ext cx="6735690" cy="1809617"/>
          </a:xfrm>
          <a:prstGeom prst="bentConnector5">
            <a:avLst>
              <a:gd name="adj1" fmla="val -3394"/>
              <a:gd name="adj2" fmla="val 50000"/>
              <a:gd name="adj3" fmla="val 1033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/>
      <p:bldP spid="17" grpId="0"/>
      <p:bldP spid="18" grpId="0"/>
      <p:bldP spid="24" grpId="0" animBg="1"/>
      <p:bldP spid="27" grpId="0"/>
      <p:bldP spid="28" grpId="0"/>
      <p:bldP spid="29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264016" y="1918675"/>
            <a:ext cx="126850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34682" y="2227603"/>
            <a:ext cx="72933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6532523" y="2228853"/>
            <a:ext cx="296169" cy="729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3027170" y="1910128"/>
            <a:ext cx="1507512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0CC0A4-47F0-7849-B0ED-5689BEABB267}"/>
              </a:ext>
            </a:extLst>
          </p:cNvPr>
          <p:cNvSpPr/>
          <p:nvPr/>
        </p:nvSpPr>
        <p:spPr>
          <a:xfrm>
            <a:off x="2999134" y="1884767"/>
            <a:ext cx="1066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E63ED-93E9-E543-AE7E-ECFC6DD54B4B}"/>
              </a:ext>
            </a:extLst>
          </p:cNvPr>
          <p:cNvSpPr/>
          <p:nvPr/>
        </p:nvSpPr>
        <p:spPr>
          <a:xfrm>
            <a:off x="6556947" y="1715490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/>
          </p:cNvSpPr>
          <p:nvPr/>
        </p:nvSpPr>
        <p:spPr>
          <a:xfrm>
            <a:off x="6828692" y="2137413"/>
            <a:ext cx="180234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7008926" y="2227603"/>
            <a:ext cx="705285" cy="125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5" idx="1"/>
          </p:cNvCxnSpPr>
          <p:nvPr/>
        </p:nvCxnSpPr>
        <p:spPr>
          <a:xfrm rot="5400000" flipH="1">
            <a:off x="4926645" y="328129"/>
            <a:ext cx="92690" cy="3891639"/>
          </a:xfrm>
          <a:prstGeom prst="bentConnector4">
            <a:avLst>
              <a:gd name="adj1" fmla="val -489141"/>
              <a:gd name="adj2" fmla="val 105874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C790D-DFB5-6AD2-4622-E90103AE9B48}"/>
              </a:ext>
            </a:extLst>
          </p:cNvPr>
          <p:cNvSpPr/>
          <p:nvPr/>
        </p:nvSpPr>
        <p:spPr>
          <a:xfrm>
            <a:off x="4799391" y="1796255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2510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264016" y="1918675"/>
            <a:ext cx="126850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34682" y="2227603"/>
            <a:ext cx="72933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6532523" y="2228853"/>
            <a:ext cx="296169" cy="729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3027170" y="1910128"/>
            <a:ext cx="1507512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679948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2335669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2637510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5C0CC0A4-47F0-7849-B0ED-5689BEABB267}"/>
              </a:ext>
            </a:extLst>
          </p:cNvPr>
          <p:cNvSpPr/>
          <p:nvPr/>
        </p:nvSpPr>
        <p:spPr>
          <a:xfrm>
            <a:off x="733491" y="1916879"/>
            <a:ext cx="1572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E63ED-93E9-E543-AE7E-ECFC6DD54B4B}"/>
              </a:ext>
            </a:extLst>
          </p:cNvPr>
          <p:cNvSpPr/>
          <p:nvPr/>
        </p:nvSpPr>
        <p:spPr>
          <a:xfrm>
            <a:off x="6556947" y="1715490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/>
          </p:cNvSpPr>
          <p:nvPr/>
        </p:nvSpPr>
        <p:spPr>
          <a:xfrm>
            <a:off x="6828692" y="2137413"/>
            <a:ext cx="180234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7008926" y="2227603"/>
            <a:ext cx="705285" cy="125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4669400" y="137484"/>
            <a:ext cx="66601" cy="4432219"/>
          </a:xfrm>
          <a:prstGeom prst="bentConnector3">
            <a:avLst>
              <a:gd name="adj1" fmla="val 79271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C790D-DFB5-6AD2-4622-E90103AE9B48}"/>
              </a:ext>
            </a:extLst>
          </p:cNvPr>
          <p:cNvSpPr/>
          <p:nvPr/>
        </p:nvSpPr>
        <p:spPr>
          <a:xfrm>
            <a:off x="4799391" y="1796255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E365C2-1A66-1608-46D9-9594973F7DFC}"/>
              </a:ext>
            </a:extLst>
          </p:cNvPr>
          <p:cNvCxnSpPr>
            <a:cxnSpLocks/>
          </p:cNvCxnSpPr>
          <p:nvPr/>
        </p:nvCxnSpPr>
        <p:spPr>
          <a:xfrm flipV="1">
            <a:off x="5282129" y="437238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606F5-43EC-1F62-AACC-B2A3151544F5}"/>
              </a:ext>
            </a:extLst>
          </p:cNvPr>
          <p:cNvCxnSpPr>
            <a:cxnSpLocks/>
          </p:cNvCxnSpPr>
          <p:nvPr/>
        </p:nvCxnSpPr>
        <p:spPr>
          <a:xfrm>
            <a:off x="5307068" y="4637354"/>
            <a:ext cx="60628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A5F843-2A08-C7FC-7464-AD1FB96BAE98}"/>
              </a:ext>
            </a:extLst>
          </p:cNvPr>
          <p:cNvSpPr/>
          <p:nvPr/>
        </p:nvSpPr>
        <p:spPr>
          <a:xfrm>
            <a:off x="3994847" y="4180710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28703C-BF5B-BB64-6529-845139C2DFDB}"/>
              </a:ext>
            </a:extLst>
          </p:cNvPr>
          <p:cNvSpPr>
            <a:spLocks noChangeAspect="1"/>
          </p:cNvSpPr>
          <p:nvPr/>
        </p:nvSpPr>
        <p:spPr>
          <a:xfrm>
            <a:off x="5936369" y="4116418"/>
            <a:ext cx="145320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83F98-D089-6D0B-9366-84DE9195429E}"/>
              </a:ext>
            </a:extLst>
          </p:cNvPr>
          <p:cNvSpPr/>
          <p:nvPr/>
        </p:nvSpPr>
        <p:spPr>
          <a:xfrm>
            <a:off x="3773536" y="4452765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DA8A3-954D-2B4C-6D0B-54BBFA61264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389570" y="4433893"/>
            <a:ext cx="270018" cy="20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20F55-639E-7017-50ED-AB65A04F3417}"/>
              </a:ext>
            </a:extLst>
          </p:cNvPr>
          <p:cNvSpPr/>
          <p:nvPr/>
        </p:nvSpPr>
        <p:spPr>
          <a:xfrm>
            <a:off x="7659588" y="4266670"/>
            <a:ext cx="554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8AF334-84A9-5D85-5727-85069AD38D6F}"/>
              </a:ext>
            </a:extLst>
          </p:cNvPr>
          <p:cNvCxnSpPr>
            <a:cxnSpLocks/>
          </p:cNvCxnSpPr>
          <p:nvPr/>
        </p:nvCxnSpPr>
        <p:spPr>
          <a:xfrm flipV="1">
            <a:off x="1294813" y="4493827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9F46BB-64C8-3ECB-2667-0870D71C6CEA}"/>
              </a:ext>
            </a:extLst>
          </p:cNvPr>
          <p:cNvSpPr/>
          <p:nvPr/>
        </p:nvSpPr>
        <p:spPr>
          <a:xfrm>
            <a:off x="1950534" y="432070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BE68E-7ED3-46DE-A574-B38808A4FDA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52375" y="4463252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AC05E9-51EB-435F-6681-E94EB906C4A9}"/>
                  </a:ext>
                </a:extLst>
              </p:cNvPr>
              <p:cNvSpPr txBox="1"/>
              <p:nvPr/>
            </p:nvSpPr>
            <p:spPr>
              <a:xfrm>
                <a:off x="1833945" y="479428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AC05E9-51EB-435F-6681-E94EB906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45" y="4794286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33A0D73-9191-C357-4147-9C2EEBF9DDAA}"/>
              </a:ext>
            </a:extLst>
          </p:cNvPr>
          <p:cNvSpPr/>
          <p:nvPr/>
        </p:nvSpPr>
        <p:spPr>
          <a:xfrm>
            <a:off x="348356" y="4152528"/>
            <a:ext cx="1572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DE9D7A-80B5-BF4E-BCB8-5E0A1E8381DB}"/>
              </a:ext>
            </a:extLst>
          </p:cNvPr>
          <p:cNvCxnSpPr>
            <a:cxnSpLocks/>
          </p:cNvCxnSpPr>
          <p:nvPr/>
        </p:nvCxnSpPr>
        <p:spPr>
          <a:xfrm flipV="1">
            <a:off x="2078911" y="4637725"/>
            <a:ext cx="8904" cy="35988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1C413483-85C8-CD58-E1CF-ADF10B533129}"/>
              </a:ext>
            </a:extLst>
          </p:cNvPr>
          <p:cNvSpPr/>
          <p:nvPr/>
        </p:nvSpPr>
        <p:spPr>
          <a:xfrm>
            <a:off x="2970987" y="4337752"/>
            <a:ext cx="601099" cy="269419"/>
          </a:xfrm>
          <a:prstGeom prst="notch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8F7C1-FDE5-B36E-23D7-2554E50CA2E1}"/>
              </a:ext>
            </a:extLst>
          </p:cNvPr>
          <p:cNvSpPr>
            <a:spLocks noChangeAspect="1"/>
          </p:cNvSpPr>
          <p:nvPr/>
        </p:nvSpPr>
        <p:spPr>
          <a:xfrm>
            <a:off x="4768416" y="1968551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EFD46D-425C-E808-844C-32A9E338CEA1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3997372" y="2277479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C2D456-FD50-2A44-CC41-1D2FF0A289D1}"/>
              </a:ext>
            </a:extLst>
          </p:cNvPr>
          <p:cNvCxnSpPr>
            <a:cxnSpLocks/>
            <a:stCxn id="22" idx="3"/>
            <a:endCxn id="33" idx="2"/>
          </p:cNvCxnSpPr>
          <p:nvPr/>
        </p:nvCxnSpPr>
        <p:spPr>
          <a:xfrm>
            <a:off x="5425748" y="2212591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E68FC6-7C59-D81E-E09F-B84F38B28C8F}"/>
                  </a:ext>
                </a:extLst>
              </p:cNvPr>
              <p:cNvSpPr/>
              <p:nvPr/>
            </p:nvSpPr>
            <p:spPr>
              <a:xfrm>
                <a:off x="4713694" y="2058702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E68FC6-7C59-D81E-E09F-B84F38B28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94" y="2058702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0C7ED7A-DFC6-3D6A-D59E-2E018B8DDA44}"/>
              </a:ext>
            </a:extLst>
          </p:cNvPr>
          <p:cNvSpPr>
            <a:spLocks noChangeAspect="1"/>
          </p:cNvSpPr>
          <p:nvPr/>
        </p:nvSpPr>
        <p:spPr>
          <a:xfrm>
            <a:off x="2875481" y="1960004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D8E29B-F7CD-C5E8-8EF7-128F7D47778E}"/>
              </a:ext>
            </a:extLst>
          </p:cNvPr>
          <p:cNvCxnSpPr>
            <a:cxnSpLocks/>
          </p:cNvCxnSpPr>
          <p:nvPr/>
        </p:nvCxnSpPr>
        <p:spPr>
          <a:xfrm flipV="1">
            <a:off x="1519870" y="230805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3213185-C8D3-D0BE-A3D3-91BF4A667ED7}"/>
              </a:ext>
            </a:extLst>
          </p:cNvPr>
          <p:cNvSpPr/>
          <p:nvPr/>
        </p:nvSpPr>
        <p:spPr>
          <a:xfrm>
            <a:off x="2183980" y="213493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6B626E-5B46-1EFB-DDF4-87250BA11517}"/>
              </a:ext>
            </a:extLst>
          </p:cNvPr>
          <p:cNvCxnSpPr>
            <a:cxnSpLocks/>
            <a:stCxn id="26" idx="6"/>
            <a:endCxn id="24" idx="1"/>
          </p:cNvCxnSpPr>
          <p:nvPr/>
        </p:nvCxnSpPr>
        <p:spPr>
          <a:xfrm flipV="1">
            <a:off x="2485821" y="2277479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DBB7EF-B74B-BA24-5E61-0CBE58FA7906}"/>
                  </a:ext>
                </a:extLst>
              </p:cNvPr>
              <p:cNvSpPr txBox="1"/>
              <p:nvPr/>
            </p:nvSpPr>
            <p:spPr>
              <a:xfrm>
                <a:off x="2067391" y="260851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DBB7EF-B74B-BA24-5E61-0CBE58FA7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91" y="2608513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197F54-B0CE-A3C8-7440-01E5C2730CC4}"/>
                  </a:ext>
                </a:extLst>
              </p:cNvPr>
              <p:cNvSpPr/>
              <p:nvPr/>
            </p:nvSpPr>
            <p:spPr>
              <a:xfrm>
                <a:off x="1413557" y="1842182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197F54-B0CE-A3C8-7440-01E5C2730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557" y="1842182"/>
                <a:ext cx="601318" cy="338554"/>
              </a:xfrm>
              <a:prstGeom prst="rect">
                <a:avLst/>
              </a:prstGeom>
              <a:blipFill>
                <a:blip r:embed="rId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2608FD8-E9CA-6F77-C3B1-DF27551CFCE7}"/>
                  </a:ext>
                </a:extLst>
              </p:cNvPr>
              <p:cNvSpPr/>
              <p:nvPr/>
            </p:nvSpPr>
            <p:spPr>
              <a:xfrm>
                <a:off x="2325778" y="1801318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2608FD8-E9CA-6F77-C3B1-DF27551CF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78" y="1801318"/>
                <a:ext cx="606127" cy="338554"/>
              </a:xfrm>
              <a:prstGeom prst="rect">
                <a:avLst/>
              </a:prstGeom>
              <a:blipFill>
                <a:blip r:embed="rId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610E27-5E18-8CED-57B3-FE48529F2C0C}"/>
                  </a:ext>
                </a:extLst>
              </p:cNvPr>
              <p:cNvSpPr/>
              <p:nvPr/>
            </p:nvSpPr>
            <p:spPr>
              <a:xfrm>
                <a:off x="4033500" y="185653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610E27-5E18-8CED-57B3-FE48529F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500" y="1856532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5FC40F-16F0-5AC2-7AB6-6713B83BF5D4}"/>
                  </a:ext>
                </a:extLst>
              </p:cNvPr>
              <p:cNvSpPr/>
              <p:nvPr/>
            </p:nvSpPr>
            <p:spPr>
              <a:xfrm>
                <a:off x="5360363" y="179124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5FC40F-16F0-5AC2-7AB6-6713B83BF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63" y="1791241"/>
                <a:ext cx="716478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20343D9-0A2C-AB5E-85EB-E9D0521CFFE0}"/>
              </a:ext>
            </a:extLst>
          </p:cNvPr>
          <p:cNvSpPr>
            <a:spLocks noChangeAspect="1"/>
          </p:cNvSpPr>
          <p:nvPr/>
        </p:nvSpPr>
        <p:spPr>
          <a:xfrm>
            <a:off x="6023447" y="2170663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7E875F-055F-3594-7957-97E7D7829CD6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6114887" y="2216383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0C3FDDD-00BA-C6F0-6615-AA6D5A1D91F4}"/>
              </a:ext>
            </a:extLst>
          </p:cNvPr>
          <p:cNvCxnSpPr>
            <a:cxnSpLocks/>
            <a:stCxn id="33" idx="4"/>
            <a:endCxn id="26" idx="4"/>
          </p:cNvCxnSpPr>
          <p:nvPr/>
        </p:nvCxnSpPr>
        <p:spPr>
          <a:xfrm rot="5400000">
            <a:off x="4114701" y="482303"/>
            <a:ext cx="174667" cy="3734266"/>
          </a:xfrm>
          <a:prstGeom prst="bentConnector3">
            <a:avLst>
              <a:gd name="adj1" fmla="val 394175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8625E86-E398-C52C-026D-B3636FC46CB7}"/>
              </a:ext>
            </a:extLst>
          </p:cNvPr>
          <p:cNvSpPr>
            <a:spLocks noChangeAspect="1"/>
          </p:cNvSpPr>
          <p:nvPr/>
        </p:nvSpPr>
        <p:spPr>
          <a:xfrm>
            <a:off x="5935649" y="3794829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49DB78-CDF0-F153-96CB-7B2522BFD642}"/>
              </a:ext>
            </a:extLst>
          </p:cNvPr>
          <p:cNvCxnSpPr>
            <a:cxnSpLocks/>
            <a:stCxn id="40" idx="3"/>
            <a:endCxn id="65" idx="1"/>
          </p:cNvCxnSpPr>
          <p:nvPr/>
        </p:nvCxnSpPr>
        <p:spPr>
          <a:xfrm>
            <a:off x="3593502" y="4103757"/>
            <a:ext cx="712032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B4BD3-B6A9-AF99-20A3-A2EC7E675B1A}"/>
              </a:ext>
            </a:extLst>
          </p:cNvPr>
          <p:cNvCxnSpPr>
            <a:cxnSpLocks/>
            <a:stCxn id="39" idx="3"/>
            <a:endCxn id="61" idx="2"/>
          </p:cNvCxnSpPr>
          <p:nvPr/>
        </p:nvCxnSpPr>
        <p:spPr>
          <a:xfrm>
            <a:off x="6592981" y="4038869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11A246C-D12D-7449-5DB2-8A957BD0FCAC}"/>
                  </a:ext>
                </a:extLst>
              </p:cNvPr>
              <p:cNvSpPr/>
              <p:nvPr/>
            </p:nvSpPr>
            <p:spPr>
              <a:xfrm>
                <a:off x="5880927" y="3884980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11A246C-D12D-7449-5DB2-8A957BD0F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27" y="3884980"/>
                <a:ext cx="7120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6D3717A6-1AC8-D195-BC3B-9B1704F1F33A}"/>
              </a:ext>
            </a:extLst>
          </p:cNvPr>
          <p:cNvSpPr>
            <a:spLocks noChangeAspect="1"/>
          </p:cNvSpPr>
          <p:nvPr/>
        </p:nvSpPr>
        <p:spPr>
          <a:xfrm>
            <a:off x="2471611" y="3786282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6CC32E-B341-7F8B-9A16-28D7DE9AA650}"/>
              </a:ext>
            </a:extLst>
          </p:cNvPr>
          <p:cNvCxnSpPr>
            <a:cxnSpLocks/>
          </p:cNvCxnSpPr>
          <p:nvPr/>
        </p:nvCxnSpPr>
        <p:spPr>
          <a:xfrm flipV="1">
            <a:off x="1116000" y="4134332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8D6D6BF-C1FB-D891-E594-43B97CE579B7}"/>
              </a:ext>
            </a:extLst>
          </p:cNvPr>
          <p:cNvSpPr/>
          <p:nvPr/>
        </p:nvSpPr>
        <p:spPr>
          <a:xfrm>
            <a:off x="1780110" y="39612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450A8-3A6D-56B7-2794-CC016627790F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2081951" y="410375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ED0D9E-9668-8279-6C10-D85F42DD90A9}"/>
                  </a:ext>
                </a:extLst>
              </p:cNvPr>
              <p:cNvSpPr txBox="1"/>
              <p:nvPr/>
            </p:nvSpPr>
            <p:spPr>
              <a:xfrm>
                <a:off x="1663521" y="44347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ED0D9E-9668-8279-6C10-D85F42DD9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21" y="4434791"/>
                <a:ext cx="2372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BFB4C37-8AB8-BBCA-85F0-D20A26F5239A}"/>
                  </a:ext>
                </a:extLst>
              </p:cNvPr>
              <p:cNvSpPr/>
              <p:nvPr/>
            </p:nvSpPr>
            <p:spPr>
              <a:xfrm>
                <a:off x="1009687" y="3617519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BFB4C37-8AB8-BBCA-85F0-D20A26F5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87" y="3617519"/>
                <a:ext cx="601318" cy="338554"/>
              </a:xfrm>
              <a:prstGeom prst="rect">
                <a:avLst/>
              </a:prstGeom>
              <a:blipFill>
                <a:blip r:embed="rId11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444ADD-236C-D336-B074-4B2E2856137B}"/>
                  </a:ext>
                </a:extLst>
              </p:cNvPr>
              <p:cNvSpPr/>
              <p:nvPr/>
            </p:nvSpPr>
            <p:spPr>
              <a:xfrm>
                <a:off x="1921908" y="3617519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444ADD-236C-D336-B074-4B2E28561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08" y="3617519"/>
                <a:ext cx="606127" cy="338554"/>
              </a:xfrm>
              <a:prstGeom prst="rect">
                <a:avLst/>
              </a:prstGeom>
              <a:blipFill>
                <a:blip r:embed="rId1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32155D-309B-5027-D80C-2EC7E9A9A8F0}"/>
                  </a:ext>
                </a:extLst>
              </p:cNvPr>
              <p:cNvSpPr/>
              <p:nvPr/>
            </p:nvSpPr>
            <p:spPr>
              <a:xfrm>
                <a:off x="5275379" y="361751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32155D-309B-5027-D80C-2EC7E9A9A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79" y="3617519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61A4583-AD2B-8CA2-0560-841494AF6856}"/>
                  </a:ext>
                </a:extLst>
              </p:cNvPr>
              <p:cNvSpPr/>
              <p:nvPr/>
            </p:nvSpPr>
            <p:spPr>
              <a:xfrm>
                <a:off x="6527596" y="361751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61A4583-AD2B-8CA2-0560-841494AF6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96" y="3617519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0BEA2F02-EBEC-2A3B-B7D3-BD7064CE653F}"/>
              </a:ext>
            </a:extLst>
          </p:cNvPr>
          <p:cNvSpPr>
            <a:spLocks noChangeAspect="1"/>
          </p:cNvSpPr>
          <p:nvPr/>
        </p:nvSpPr>
        <p:spPr>
          <a:xfrm>
            <a:off x="7190680" y="3996941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EF6C9F-0534-61B0-0CC4-7F483E2CEA81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7282120" y="4042661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D606A2-C751-6C6F-6802-E5B6586E643E}"/>
              </a:ext>
            </a:extLst>
          </p:cNvPr>
          <p:cNvCxnSpPr>
            <a:cxnSpLocks/>
            <a:stCxn id="61" idx="4"/>
            <a:endCxn id="48" idx="4"/>
          </p:cNvCxnSpPr>
          <p:nvPr/>
        </p:nvCxnSpPr>
        <p:spPr>
          <a:xfrm rot="5400000">
            <a:off x="4496383" y="1523030"/>
            <a:ext cx="174667" cy="5305369"/>
          </a:xfrm>
          <a:prstGeom prst="bentConnector3">
            <a:avLst>
              <a:gd name="adj1" fmla="val 326062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ED41751-E5D6-FAD4-927A-53D44D72348E}"/>
              </a:ext>
            </a:extLst>
          </p:cNvPr>
          <p:cNvSpPr>
            <a:spLocks noChangeAspect="1"/>
          </p:cNvSpPr>
          <p:nvPr/>
        </p:nvSpPr>
        <p:spPr>
          <a:xfrm>
            <a:off x="4305534" y="3786282"/>
            <a:ext cx="101053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Flakifier</a:t>
            </a:r>
            <a:endParaRPr lang="en-US" sz="1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19941F-ECE9-77BB-3BBD-CC0CF53B5E30}"/>
              </a:ext>
            </a:extLst>
          </p:cNvPr>
          <p:cNvCxnSpPr>
            <a:cxnSpLocks/>
            <a:stCxn id="65" idx="3"/>
            <a:endCxn id="36" idx="1"/>
          </p:cNvCxnSpPr>
          <p:nvPr/>
        </p:nvCxnSpPr>
        <p:spPr>
          <a:xfrm>
            <a:off x="5316071" y="4103757"/>
            <a:ext cx="619578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331B96-1683-17AB-5351-6689D9B4EF6C}"/>
                  </a:ext>
                </a:extLst>
              </p:cNvPr>
              <p:cNvSpPr/>
              <p:nvPr/>
            </p:nvSpPr>
            <p:spPr>
              <a:xfrm>
                <a:off x="3640674" y="361751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331B96-1683-17AB-5351-6689D9B4E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74" y="3617519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CC91FC0-23C6-B094-3CE2-1D51ABCFD262}"/>
              </a:ext>
            </a:extLst>
          </p:cNvPr>
          <p:cNvSpPr txBox="1"/>
          <p:nvPr/>
        </p:nvSpPr>
        <p:spPr>
          <a:xfrm>
            <a:off x="1056488" y="152123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 CLS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20F4B0-81AB-12DC-5413-0ED44464BC89}"/>
              </a:ext>
            </a:extLst>
          </p:cNvPr>
          <p:cNvSpPr txBox="1"/>
          <p:nvPr/>
        </p:nvSpPr>
        <p:spPr>
          <a:xfrm>
            <a:off x="1056488" y="329903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 CLS 2</a:t>
            </a:r>
          </a:p>
        </p:txBody>
      </p:sp>
    </p:spTree>
    <p:extLst>
      <p:ext uri="{BB962C8B-B14F-4D97-AF65-F5344CB8AC3E}">
        <p14:creationId xmlns:p14="http://schemas.microsoft.com/office/powerpoint/2010/main" val="370270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21779</TotalTime>
  <Words>608</Words>
  <Application>Microsoft Macintosh PowerPoint</Application>
  <PresentationFormat>On-screen Show (4:3)</PresentationFormat>
  <Paragraphs>140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Courier New</vt:lpstr>
      <vt:lpstr>Arial</vt:lpstr>
      <vt:lpstr>Calibri</vt:lpstr>
      <vt:lpstr>Cambria Math</vt:lpstr>
      <vt:lpstr>Office Theme</vt:lpstr>
      <vt:lpstr>BIOE 498 / BIOE 599  Advanced Biological Control Systems   Lecture 6: Building Closed Loop Testbeds  </vt:lpstr>
      <vt:lpstr>Control Architecture</vt:lpstr>
      <vt:lpstr>Open Loop System</vt:lpstr>
      <vt:lpstr>PI Controller</vt:lpstr>
      <vt:lpstr>Interconnect Connections for NonlinearIOSystem Objects</vt:lpstr>
      <vt:lpstr>Wolf Closed Loop System</vt:lpstr>
      <vt:lpstr>Wolf Closed Loop System</vt:lpstr>
      <vt:lpstr>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263</cp:revision>
  <dcterms:created xsi:type="dcterms:W3CDTF">2008-11-04T22:35:39Z</dcterms:created>
  <dcterms:modified xsi:type="dcterms:W3CDTF">2023-01-26T15:29:13Z</dcterms:modified>
</cp:coreProperties>
</file>