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81" r:id="rId3"/>
    <p:sldId id="483" r:id="rId4"/>
    <p:sldId id="484" r:id="rId5"/>
    <p:sldId id="485" r:id="rId6"/>
    <p:sldId id="486" r:id="rId7"/>
    <p:sldId id="506" r:id="rId8"/>
    <p:sldId id="487" r:id="rId9"/>
    <p:sldId id="505" r:id="rId10"/>
    <p:sldId id="498" r:id="rId11"/>
    <p:sldId id="491" r:id="rId12"/>
    <p:sldId id="500" r:id="rId13"/>
    <p:sldId id="499" r:id="rId14"/>
    <p:sldId id="501" r:id="rId15"/>
    <p:sldId id="502" r:id="rId16"/>
    <p:sldId id="503" r:id="rId17"/>
    <p:sldId id="504" r:id="rId18"/>
    <p:sldId id="490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9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13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3/28/22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3/28/22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  <a:endParaRPr dirty="0"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 by a constant, positive or negative</a:t>
            </a:r>
          </a:p>
          <a:p>
            <a:endParaRPr lang="en-US" dirty="0"/>
          </a:p>
          <a:p>
            <a:r>
              <a:rPr lang="en-US" dirty="0"/>
              <a:t>Vectors are a convenient abstraction for multidimensional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060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must a basis be linearly independent?</a:t>
            </a:r>
          </a:p>
          <a:p>
            <a:r>
              <a:rPr lang="en-US" dirty="0"/>
              <a:t>Is there only one basis?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972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space.</a:t>
            </a:r>
          </a:p>
          <a:p>
            <a:r>
              <a:rPr lang="en-US" dirty="0"/>
              <a:t>Column space.</a:t>
            </a:r>
          </a:p>
          <a:p>
            <a:r>
              <a:rPr lang="en-US" dirty="0"/>
              <a:t>Null space.</a:t>
            </a:r>
          </a:p>
          <a:p>
            <a:r>
              <a:rPr lang="en-US" dirty="0"/>
              <a:t>Rank of a matrix.</a:t>
            </a:r>
          </a:p>
          <a:p>
            <a:r>
              <a:rPr lang="en-US" dirty="0"/>
              <a:t>Transpose.</a:t>
            </a:r>
          </a:p>
          <a:p>
            <a:r>
              <a:rPr lang="en-US" dirty="0"/>
              <a:t>Matrix multiplication</a:t>
            </a:r>
          </a:p>
          <a:p>
            <a:r>
              <a:rPr lang="en-US" dirty="0"/>
              <a:t>Coordinate representation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236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decomposition is all rank one matrices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8536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073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 vectors live in column space, which has dimension m.</a:t>
            </a:r>
          </a:p>
          <a:p>
            <a:r>
              <a:rPr lang="en-US" dirty="0"/>
              <a:t>Row vectors live in row space, which has dimension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9259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Characteristic poly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533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the eigenvectors change?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992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8578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141111"/>
            <a:ext cx="8229600" cy="480248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0721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4045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6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59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0.png"/><Relationship Id="rId1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gif"/><Relationship Id="rId3" Type="http://schemas.openxmlformats.org/officeDocument/2006/relationships/image" Target="../media/image57.png"/><Relationship Id="rId7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1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2.gif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75.png"/><Relationship Id="rId4" Type="http://schemas.openxmlformats.org/officeDocument/2006/relationships/image" Target="../media/image78.png"/><Relationship Id="rId9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84.png"/><Relationship Id="rId2" Type="http://schemas.openxmlformats.org/officeDocument/2006/relationships/image" Target="../media/image77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3.png"/><Relationship Id="rId9" Type="http://schemas.openxmlformats.org/officeDocument/2006/relationships/image" Target="../media/image93.png"/><Relationship Id="rId14" Type="http://schemas.openxmlformats.org/officeDocument/2006/relationships/image" Target="../media/image85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98.png"/><Relationship Id="rId12" Type="http://schemas.openxmlformats.org/officeDocument/2006/relationships/image" Target="../media/image10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03.png"/><Relationship Id="rId5" Type="http://schemas.openxmlformats.org/officeDocument/2006/relationships/image" Target="../media/image96.png"/><Relationship Id="rId10" Type="http://schemas.openxmlformats.org/officeDocument/2006/relationships/image" Target="../media/image25.png"/><Relationship Id="rId4" Type="http://schemas.openxmlformats.org/officeDocument/2006/relationships/image" Target="../media/image88.png"/><Relationship Id="rId9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6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7" Type="http://schemas.openxmlformats.org/officeDocument/2006/relationships/image" Target="../media/image21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gi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5: </a:t>
            </a:r>
            <a:r>
              <a:rPr lang="en-US" sz="3200" b="1" u="sng" dirty="0"/>
              <a:t>Geometric Linear Algebra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45518608-55BE-C947-A583-740E1D1C3DB0}"/>
              </a:ext>
            </a:extLst>
          </p:cNvPr>
          <p:cNvGrpSpPr/>
          <p:nvPr/>
        </p:nvGrpSpPr>
        <p:grpSpPr>
          <a:xfrm>
            <a:off x="369488" y="2984218"/>
            <a:ext cx="4270013" cy="2983875"/>
            <a:chOff x="369488" y="2984218"/>
            <a:chExt cx="4270013" cy="298387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48D878-03BE-AF45-8A56-C037D59451DE}"/>
                </a:ext>
              </a:extLst>
            </p:cNvPr>
            <p:cNvGrpSpPr/>
            <p:nvPr/>
          </p:nvGrpSpPr>
          <p:grpSpPr>
            <a:xfrm>
              <a:off x="369488" y="2984218"/>
              <a:ext cx="4270013" cy="2983875"/>
              <a:chOff x="1419749" y="1198486"/>
              <a:chExt cx="6464300" cy="46104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D659BDB-0C16-4648-A70D-323C13BBC61E}"/>
                  </a:ext>
                </a:extLst>
              </p:cNvPr>
              <p:cNvGrpSpPr/>
              <p:nvPr/>
            </p:nvGrpSpPr>
            <p:grpSpPr>
              <a:xfrm>
                <a:off x="1419749" y="1198486"/>
                <a:ext cx="6464300" cy="4610458"/>
                <a:chOff x="1339850" y="1171853"/>
                <a:chExt cx="6464300" cy="4610458"/>
              </a:xfrm>
            </p:grpSpPr>
            <p:pic>
              <p:nvPicPr>
                <p:cNvPr id="5" name="Picture 4" descr="Diagram&#10;&#10;Description automatically generated">
                  <a:extLst>
                    <a:ext uri="{FF2B5EF4-FFF2-40B4-BE49-F238E27FC236}">
                      <a16:creationId xmlns:a16="http://schemas.microsoft.com/office/drawing/2014/main" id="{ACD9D34C-35F3-DB4B-8D83-98966D9FC7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9850" y="1263650"/>
                  <a:ext cx="6464300" cy="4330700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6C56690-5AEF-E940-8FB1-4BDCF3AF19BD}"/>
                    </a:ext>
                  </a:extLst>
                </p:cNvPr>
                <p:cNvSpPr/>
                <p:nvPr/>
              </p:nvSpPr>
              <p:spPr>
                <a:xfrm>
                  <a:off x="6232123" y="1171853"/>
                  <a:ext cx="745725" cy="3651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3226E1A-2048-8F4F-8CC6-18D2B5C883A1}"/>
                    </a:ext>
                  </a:extLst>
                </p:cNvPr>
                <p:cNvSpPr/>
                <p:nvPr/>
              </p:nvSpPr>
              <p:spPr>
                <a:xfrm>
                  <a:off x="3703467" y="2957745"/>
                  <a:ext cx="1818444" cy="3651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496BBDD-3FA0-B647-AF9E-B6CA19684EB1}"/>
                    </a:ext>
                  </a:extLst>
                </p:cNvPr>
                <p:cNvSpPr/>
                <p:nvPr/>
              </p:nvSpPr>
              <p:spPr>
                <a:xfrm>
                  <a:off x="4252403" y="2595241"/>
                  <a:ext cx="924758" cy="3651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B82378D-0471-4C48-80A9-BC95DC917DF4}"/>
                    </a:ext>
                  </a:extLst>
                </p:cNvPr>
                <p:cNvSpPr/>
                <p:nvPr/>
              </p:nvSpPr>
              <p:spPr>
                <a:xfrm>
                  <a:off x="2966620" y="3502811"/>
                  <a:ext cx="3380914" cy="10780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3C33618-7FAC-B34D-B8EF-86D24C935685}"/>
                    </a:ext>
                  </a:extLst>
                </p:cNvPr>
                <p:cNvSpPr/>
                <p:nvPr/>
              </p:nvSpPr>
              <p:spPr>
                <a:xfrm rot="18324231">
                  <a:off x="5205888" y="2393056"/>
                  <a:ext cx="1000958" cy="24211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364A10C-5970-4144-80DC-79F5480A44EB}"/>
                    </a:ext>
                  </a:extLst>
                </p:cNvPr>
                <p:cNvSpPr/>
                <p:nvPr/>
              </p:nvSpPr>
              <p:spPr>
                <a:xfrm rot="19340267">
                  <a:off x="3849448" y="2831269"/>
                  <a:ext cx="1000958" cy="24211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1938EA0-B81D-7849-916F-D5781E2ADF97}"/>
                    </a:ext>
                  </a:extLst>
                </p:cNvPr>
                <p:cNvSpPr/>
                <p:nvPr/>
              </p:nvSpPr>
              <p:spPr>
                <a:xfrm rot="19340267">
                  <a:off x="3049449" y="3361162"/>
                  <a:ext cx="1000958" cy="24211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FF457-049F-B947-A095-ECC4CF3BF4F1}"/>
                  </a:ext>
                </a:extLst>
              </p:cNvPr>
              <p:cNvSpPr/>
              <p:nvPr/>
            </p:nvSpPr>
            <p:spPr>
              <a:xfrm rot="19340267">
                <a:off x="2395411" y="4198937"/>
                <a:ext cx="306236" cy="46929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F2C544-6B58-934B-806F-AC6497FC11FA}"/>
                  </a:ext>
                </a:extLst>
              </p:cNvPr>
              <p:cNvSpPr/>
              <p:nvPr/>
            </p:nvSpPr>
            <p:spPr>
              <a:xfrm rot="19340267">
                <a:off x="2652270" y="4298163"/>
                <a:ext cx="219360" cy="46929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FED7176-32F7-9A4D-B1F9-2775B674D57D}"/>
                  </a:ext>
                </a:extLst>
              </p:cNvPr>
              <p:cNvSpPr/>
              <p:nvPr/>
            </p:nvSpPr>
            <p:spPr>
              <a:xfrm rot="19340267">
                <a:off x="2804670" y="4450563"/>
                <a:ext cx="219360" cy="46929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E0042EA-D54B-AF4E-9F27-90360B36A72D}"/>
                  </a:ext>
                </a:extLst>
              </p:cNvPr>
              <p:cNvSpPr/>
              <p:nvPr/>
            </p:nvSpPr>
            <p:spPr>
              <a:xfrm rot="19340267">
                <a:off x="3183898" y="2745625"/>
                <a:ext cx="573615" cy="4270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33B250B-1824-0447-94EA-65FB5A3EBE55}"/>
                  </a:ext>
                </a:extLst>
              </p:cNvPr>
              <p:cNvSpPr/>
              <p:nvPr/>
            </p:nvSpPr>
            <p:spPr>
              <a:xfrm rot="18372941">
                <a:off x="6193306" y="2822481"/>
                <a:ext cx="471000" cy="6499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CD1F4A6-2B03-AB45-AE10-0FE9B7C96456}"/>
                </a:ext>
              </a:extLst>
            </p:cNvPr>
            <p:cNvSpPr/>
            <p:nvPr/>
          </p:nvSpPr>
          <p:spPr>
            <a:xfrm rot="19340267">
              <a:off x="1090265" y="4105125"/>
              <a:ext cx="378903" cy="2764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8C91FF8-1ADA-A740-A429-70E55B94FFDF}"/>
                </a:ext>
              </a:extLst>
            </p:cNvPr>
            <p:cNvSpPr/>
            <p:nvPr/>
          </p:nvSpPr>
          <p:spPr>
            <a:xfrm rot="19340267">
              <a:off x="767759" y="4984787"/>
              <a:ext cx="378903" cy="2764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BC98A6-94EA-4047-86C5-D293C01A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956" y="228600"/>
            <a:ext cx="5192844" cy="640458"/>
          </a:xfrm>
        </p:spPr>
        <p:txBody>
          <a:bodyPr/>
          <a:lstStyle/>
          <a:p>
            <a:r>
              <a:rPr lang="en-US" dirty="0"/>
              <a:t>Fundamental Subspaces of a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9ACB3-00CD-8943-A679-E2A9C29B6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90DDE7-F852-5145-A513-147A1A00550A}"/>
                  </a:ext>
                </a:extLst>
              </p:cNvPr>
              <p:cNvSpPr txBox="1"/>
              <p:nvPr/>
            </p:nvSpPr>
            <p:spPr>
              <a:xfrm>
                <a:off x="404725" y="1102452"/>
                <a:ext cx="2159629" cy="731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90DDE7-F852-5145-A513-147A1A005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5" y="1102452"/>
                <a:ext cx="2159629" cy="731867"/>
              </a:xfrm>
              <a:prstGeom prst="rect">
                <a:avLst/>
              </a:prstGeom>
              <a:blipFill>
                <a:blip r:embed="rId4"/>
                <a:stretch>
                  <a:fillRect l="-1744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F4B834-B56D-6649-A4CC-C2DC890795D8}"/>
                  </a:ext>
                </a:extLst>
              </p:cNvPr>
              <p:cNvSpPr txBox="1"/>
              <p:nvPr/>
            </p:nvSpPr>
            <p:spPr>
              <a:xfrm>
                <a:off x="2613165" y="1996108"/>
                <a:ext cx="6147324" cy="349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Column subspace (image of row vectors): </a:t>
                </a:r>
                <a:r>
                  <a:rPr lang="en-US" sz="1600" i="1" dirty="0">
                    <a:cs typeface="Arial" panose="020B0604020202020204" pitchFamily="34" charset="0"/>
                  </a:rPr>
                  <a:t>C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𝑨𝒖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𝒖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F4B834-B56D-6649-A4CC-C2DC89079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65" y="1996108"/>
                <a:ext cx="6147324" cy="349839"/>
              </a:xfrm>
              <a:prstGeom prst="rect">
                <a:avLst/>
              </a:prstGeom>
              <a:blipFill>
                <a:blip r:embed="rId5"/>
                <a:stretch>
                  <a:fillRect l="-412" t="-13793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8B196E-ECBB-D24E-BD4F-43657B020306}"/>
                  </a:ext>
                </a:extLst>
              </p:cNvPr>
              <p:cNvSpPr txBox="1"/>
              <p:nvPr/>
            </p:nvSpPr>
            <p:spPr>
              <a:xfrm>
                <a:off x="3072462" y="2301612"/>
                <a:ext cx="5904501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Row subspace (image of column vectors): </a:t>
                </a:r>
                <a:r>
                  <a:rPr lang="en-US" sz="1600" i="1" dirty="0">
                    <a:cs typeface="Arial" panose="020B0604020202020204" pitchFamily="34" charset="0"/>
                  </a:rPr>
                  <a:t>R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8B196E-ECBB-D24E-BD4F-43657B02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462" y="2301612"/>
                <a:ext cx="5904501" cy="342979"/>
              </a:xfrm>
              <a:prstGeom prst="rect">
                <a:avLst/>
              </a:prstGeom>
              <a:blipFill>
                <a:blip r:embed="rId6"/>
                <a:stretch>
                  <a:fillRect l="-428" t="-142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049B0B-A126-384E-8F0D-EEAE8CD83D8A}"/>
                  </a:ext>
                </a:extLst>
              </p:cNvPr>
              <p:cNvSpPr txBox="1"/>
              <p:nvPr/>
            </p:nvSpPr>
            <p:spPr>
              <a:xfrm>
                <a:off x="5268652" y="2611541"/>
                <a:ext cx="313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Null subspace: </a:t>
                </a:r>
                <a:r>
                  <a:rPr lang="en-US" sz="1600" i="1" dirty="0">
                    <a:cs typeface="Arial" panose="020B0604020202020204" pitchFamily="34" charset="0"/>
                  </a:rPr>
                  <a:t>N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𝑨𝒖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𝒖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049B0B-A126-384E-8F0D-EEAE8CD83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52" y="2611541"/>
                <a:ext cx="3132524" cy="338554"/>
              </a:xfrm>
              <a:prstGeom prst="rect">
                <a:avLst/>
              </a:prstGeom>
              <a:blipFill>
                <a:blip r:embed="rId7"/>
                <a:stretch>
                  <a:fillRect l="-806" t="-142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13F2C3-38BE-5A4C-8740-63B4705A11E9}"/>
                  </a:ext>
                </a:extLst>
              </p:cNvPr>
              <p:cNvSpPr txBox="1"/>
              <p:nvPr/>
            </p:nvSpPr>
            <p:spPr>
              <a:xfrm>
                <a:off x="5268652" y="2917045"/>
                <a:ext cx="36728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Left null subspace: </a:t>
                </a:r>
                <a:r>
                  <a:rPr lang="en-US" sz="1600" i="1" dirty="0">
                    <a:cs typeface="Arial" panose="020B0604020202020204" pitchFamily="34" charset="0"/>
                  </a:rPr>
                  <a:t>N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i="1" baseline="30000" dirty="0">
                    <a:cs typeface="Arial" panose="020B0604020202020204" pitchFamily="34" charset="0"/>
                  </a:rPr>
                  <a:t>T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13F2C3-38BE-5A4C-8740-63B4705A1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52" y="2917045"/>
                <a:ext cx="3672865" cy="338554"/>
              </a:xfrm>
              <a:prstGeom prst="rect">
                <a:avLst/>
              </a:prstGeom>
              <a:blipFill>
                <a:blip r:embed="rId8"/>
                <a:stretch>
                  <a:fillRect l="-687" t="-142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7EF56C-6F60-B343-B113-D52A03B8E3F7}"/>
                  </a:ext>
                </a:extLst>
              </p:cNvPr>
              <p:cNvSpPr txBox="1"/>
              <p:nvPr/>
            </p:nvSpPr>
            <p:spPr>
              <a:xfrm>
                <a:off x="5095194" y="4982120"/>
                <a:ext cx="270926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7EF56C-6F60-B343-B113-D52A03B8E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94" y="4982120"/>
                <a:ext cx="2709267" cy="404983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CEA9BC80-8133-E04D-8787-D7F7AFD3D46C}"/>
              </a:ext>
            </a:extLst>
          </p:cNvPr>
          <p:cNvGrpSpPr/>
          <p:nvPr/>
        </p:nvGrpSpPr>
        <p:grpSpPr>
          <a:xfrm>
            <a:off x="1028144" y="4745259"/>
            <a:ext cx="3040344" cy="514726"/>
            <a:chOff x="1028144" y="4745259"/>
            <a:chExt cx="3040344" cy="514726"/>
          </a:xfrm>
        </p:grpSpPr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0608D7EB-B552-0046-A784-CFD5CBBA55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28144" y="4745260"/>
              <a:ext cx="2740144" cy="514725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2720602-5022-484B-B79C-F42F430802FC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1414104" y="4745259"/>
              <a:ext cx="2654384" cy="451291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7CB686-EAEA-7841-8D2E-6AC1E9A02C1D}"/>
                  </a:ext>
                </a:extLst>
              </p:cNvPr>
              <p:cNvSpPr txBox="1"/>
              <p:nvPr/>
            </p:nvSpPr>
            <p:spPr>
              <a:xfrm>
                <a:off x="5121130" y="5379945"/>
                <a:ext cx="315676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7CB686-EAEA-7841-8D2E-6AC1E9A02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130" y="5379945"/>
                <a:ext cx="3156762" cy="4049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1C6A5013-DB48-0D43-84C9-558E5BB97E10}"/>
              </a:ext>
            </a:extLst>
          </p:cNvPr>
          <p:cNvSpPr/>
          <p:nvPr/>
        </p:nvSpPr>
        <p:spPr>
          <a:xfrm>
            <a:off x="378059" y="2959435"/>
            <a:ext cx="1968249" cy="29589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CB765A-9FF7-C34A-8837-5629878FAA65}"/>
              </a:ext>
            </a:extLst>
          </p:cNvPr>
          <p:cNvSpPr/>
          <p:nvPr/>
        </p:nvSpPr>
        <p:spPr>
          <a:xfrm>
            <a:off x="2840948" y="3111835"/>
            <a:ext cx="1968249" cy="2958967"/>
          </a:xfrm>
          <a:prstGeom prst="rect">
            <a:avLst/>
          </a:prstGeom>
          <a:noFill/>
          <a:ln w="28575">
            <a:solidFill>
              <a:srgbClr val="002060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1A4FCE-F574-9A4B-A9A7-881E7ED820D5}"/>
                  </a:ext>
                </a:extLst>
              </p:cNvPr>
              <p:cNvSpPr txBox="1"/>
              <p:nvPr/>
            </p:nvSpPr>
            <p:spPr>
              <a:xfrm>
                <a:off x="5121130" y="5804339"/>
                <a:ext cx="354552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1A4FCE-F574-9A4B-A9A7-881E7ED82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130" y="5804339"/>
                <a:ext cx="3545522" cy="5068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F232C97F-1287-DF41-B1C5-B389FDC89D90}"/>
              </a:ext>
            </a:extLst>
          </p:cNvPr>
          <p:cNvSpPr txBox="1"/>
          <p:nvPr/>
        </p:nvSpPr>
        <p:spPr>
          <a:xfrm>
            <a:off x="5095194" y="4492807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Fundamental Theorem of L.A.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B6BD12F-0A71-E941-A96E-65FF3FC8468A}"/>
              </a:ext>
            </a:extLst>
          </p:cNvPr>
          <p:cNvGrpSpPr/>
          <p:nvPr/>
        </p:nvGrpSpPr>
        <p:grpSpPr>
          <a:xfrm>
            <a:off x="1359475" y="3478938"/>
            <a:ext cx="2241619" cy="516848"/>
            <a:chOff x="1359475" y="3478938"/>
            <a:chExt cx="2241619" cy="516848"/>
          </a:xfrm>
        </p:grpSpPr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9E111443-6BD4-B445-B214-DCAA09A72448}"/>
                </a:ext>
              </a:extLst>
            </p:cNvPr>
            <p:cNvCxnSpPr>
              <a:cxnSpLocks/>
            </p:cNvCxnSpPr>
            <p:nvPr/>
          </p:nvCxnSpPr>
          <p:spPr>
            <a:xfrm>
              <a:off x="1617389" y="3673932"/>
              <a:ext cx="1983705" cy="321854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DBCDEA4-4182-244E-9ADF-C22099E53434}"/>
                    </a:ext>
                  </a:extLst>
                </p:cNvPr>
                <p:cNvSpPr txBox="1"/>
                <p:nvPr/>
              </p:nvSpPr>
              <p:spPr>
                <a:xfrm>
                  <a:off x="2342852" y="3478938"/>
                  <a:ext cx="3654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DBCDEA4-4182-244E-9ADF-C22099E53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852" y="3478938"/>
                  <a:ext cx="36548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3333" r="-10000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4E06D2-AB52-E24E-9A5C-776A21DEE5B5}"/>
                    </a:ext>
                  </a:extLst>
                </p:cNvPr>
                <p:cNvSpPr txBox="1"/>
                <p:nvPr/>
              </p:nvSpPr>
              <p:spPr>
                <a:xfrm>
                  <a:off x="1359475" y="3506562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4E06D2-AB52-E24E-9A5C-776A21DEE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9475" y="3506562"/>
                  <a:ext cx="21320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647" r="-1176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DD819C8-8809-8D44-8F55-DE11F89D461A}"/>
              </a:ext>
            </a:extLst>
          </p:cNvPr>
          <p:cNvGrpSpPr/>
          <p:nvPr/>
        </p:nvGrpSpPr>
        <p:grpSpPr>
          <a:xfrm>
            <a:off x="1514139" y="3999948"/>
            <a:ext cx="2633204" cy="614892"/>
            <a:chOff x="1514139" y="3999948"/>
            <a:chExt cx="2633204" cy="614892"/>
          </a:xfrm>
        </p:grpSpPr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CE0EB7C3-D19E-114F-A1A3-2D8351004A2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14139" y="3999948"/>
              <a:ext cx="2427334" cy="348948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659EF13-BC75-EF4E-9AA0-FAF7E6656CBF}"/>
                    </a:ext>
                  </a:extLst>
                </p:cNvPr>
                <p:cNvSpPr txBox="1"/>
                <p:nvPr/>
              </p:nvSpPr>
              <p:spPr>
                <a:xfrm>
                  <a:off x="3945365" y="4174422"/>
                  <a:ext cx="2019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659EF13-BC75-EF4E-9AA0-FAF7E6656C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365" y="4174422"/>
                  <a:ext cx="20197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765" r="-1176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429ED40-C9B2-4B46-B79D-26BFB9EA7CC0}"/>
                    </a:ext>
                  </a:extLst>
                </p:cNvPr>
                <p:cNvSpPr txBox="1"/>
                <p:nvPr/>
              </p:nvSpPr>
              <p:spPr>
                <a:xfrm>
                  <a:off x="2971052" y="4332903"/>
                  <a:ext cx="469616" cy="281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429ED40-C9B2-4B46-B79D-26BFB9EA7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052" y="4332903"/>
                  <a:ext cx="469616" cy="281937"/>
                </a:xfrm>
                <a:prstGeom prst="rect">
                  <a:avLst/>
                </a:prstGeom>
                <a:blipFill>
                  <a:blip r:embed="rId15"/>
                  <a:stretch>
                    <a:fillRect l="-7895" r="-789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1FC7F2-4240-A84E-AE9F-D6F155E4BC08}"/>
              </a:ext>
            </a:extLst>
          </p:cNvPr>
          <p:cNvGrpSpPr/>
          <p:nvPr/>
        </p:nvGrpSpPr>
        <p:grpSpPr>
          <a:xfrm>
            <a:off x="3436570" y="1455814"/>
            <a:ext cx="352660" cy="383781"/>
            <a:chOff x="2913666" y="1293607"/>
            <a:chExt cx="352660" cy="383781"/>
          </a:xfrm>
        </p:grpSpPr>
        <p:pic>
          <p:nvPicPr>
            <p:cNvPr id="76" name="Picture 2" descr="Real number - Wikipedia">
              <a:extLst>
                <a:ext uri="{FF2B5EF4-FFF2-40B4-BE49-F238E27FC236}">
                  <a16:creationId xmlns:a16="http://schemas.microsoft.com/office/drawing/2014/main" id="{683EFE61-C48C-ED4B-B4EE-16E6D32336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666" y="1494508"/>
              <a:ext cx="183696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A9DDCE7-E487-4F4C-97AE-C3B42AF8763B}"/>
                </a:ext>
              </a:extLst>
            </p:cNvPr>
            <p:cNvSpPr txBox="1"/>
            <p:nvPr/>
          </p:nvSpPr>
          <p:spPr>
            <a:xfrm>
              <a:off x="2971052" y="129360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ADAD4C1-4739-E847-981C-36DB2C203150}"/>
              </a:ext>
            </a:extLst>
          </p:cNvPr>
          <p:cNvSpPr txBox="1"/>
          <p:nvPr/>
        </p:nvSpPr>
        <p:spPr>
          <a:xfrm>
            <a:off x="2599201" y="1590332"/>
            <a:ext cx="93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Vector in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8A59FC4-DEB7-EE4B-A257-38D368DBCD73}"/>
              </a:ext>
            </a:extLst>
          </p:cNvPr>
          <p:cNvSpPr/>
          <p:nvPr/>
        </p:nvSpPr>
        <p:spPr>
          <a:xfrm>
            <a:off x="789738" y="1586227"/>
            <a:ext cx="1775194" cy="3799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195A818-E1D5-634C-B34A-6D96941EC1D0}"/>
              </a:ext>
            </a:extLst>
          </p:cNvPr>
          <p:cNvGrpSpPr/>
          <p:nvPr/>
        </p:nvGrpSpPr>
        <p:grpSpPr>
          <a:xfrm>
            <a:off x="1846495" y="432317"/>
            <a:ext cx="370292" cy="383781"/>
            <a:chOff x="2913666" y="1293607"/>
            <a:chExt cx="370292" cy="383781"/>
          </a:xfrm>
        </p:grpSpPr>
        <p:pic>
          <p:nvPicPr>
            <p:cNvPr id="82" name="Picture 2" descr="Real number - Wikipedia">
              <a:extLst>
                <a:ext uri="{FF2B5EF4-FFF2-40B4-BE49-F238E27FC236}">
                  <a16:creationId xmlns:a16="http://schemas.microsoft.com/office/drawing/2014/main" id="{5AD5A28A-A8DB-0E4D-8DE6-F4EE6F5E11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666" y="1494508"/>
              <a:ext cx="183696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154DDC-B35F-624F-8A0B-ABD1EF98930F}"/>
                </a:ext>
              </a:extLst>
            </p:cNvPr>
            <p:cNvSpPr txBox="1"/>
            <p:nvPr/>
          </p:nvSpPr>
          <p:spPr>
            <a:xfrm>
              <a:off x="2971052" y="1293607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002060"/>
                  </a:solidFill>
                </a:rPr>
                <a:t>M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3F34011-AD3A-4340-B1DD-3B5F320679BA}"/>
              </a:ext>
            </a:extLst>
          </p:cNvPr>
          <p:cNvSpPr txBox="1"/>
          <p:nvPr/>
        </p:nvSpPr>
        <p:spPr>
          <a:xfrm>
            <a:off x="1009126" y="566835"/>
            <a:ext cx="93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Vector in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A89617-4C97-6048-BCCF-81CDF91F85F6}"/>
              </a:ext>
            </a:extLst>
          </p:cNvPr>
          <p:cNvSpPr txBox="1"/>
          <p:nvPr/>
        </p:nvSpPr>
        <p:spPr>
          <a:xfrm>
            <a:off x="3640753" y="156976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(rows)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BD0885-85CF-6642-972C-5C0F297C17DC}"/>
              </a:ext>
            </a:extLst>
          </p:cNvPr>
          <p:cNvSpPr txBox="1"/>
          <p:nvPr/>
        </p:nvSpPr>
        <p:spPr>
          <a:xfrm>
            <a:off x="2080476" y="55958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(columns)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FA0035F-2C36-634B-9D23-68CDE27CE53B}"/>
              </a:ext>
            </a:extLst>
          </p:cNvPr>
          <p:cNvSpPr/>
          <p:nvPr/>
        </p:nvSpPr>
        <p:spPr>
          <a:xfrm rot="16200000">
            <a:off x="1644570" y="1349657"/>
            <a:ext cx="1200098" cy="37998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84B5103-7EFA-BC49-B688-3C2868501657}"/>
              </a:ext>
            </a:extLst>
          </p:cNvPr>
          <p:cNvGrpSpPr/>
          <p:nvPr/>
        </p:nvGrpSpPr>
        <p:grpSpPr>
          <a:xfrm>
            <a:off x="1028650" y="2412886"/>
            <a:ext cx="352660" cy="383781"/>
            <a:chOff x="2913666" y="1293607"/>
            <a:chExt cx="352660" cy="383781"/>
          </a:xfrm>
        </p:grpSpPr>
        <p:pic>
          <p:nvPicPr>
            <p:cNvPr id="89" name="Picture 2" descr="Real number - Wikipedia">
              <a:extLst>
                <a:ext uri="{FF2B5EF4-FFF2-40B4-BE49-F238E27FC236}">
                  <a16:creationId xmlns:a16="http://schemas.microsoft.com/office/drawing/2014/main" id="{13118AFB-A3CC-B24E-9CAE-AA1B25F0A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666" y="1494508"/>
              <a:ext cx="183696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329A04E-B70A-4A4C-9EC7-EBED90E5CA94}"/>
                </a:ext>
              </a:extLst>
            </p:cNvPr>
            <p:cNvSpPr txBox="1"/>
            <p:nvPr/>
          </p:nvSpPr>
          <p:spPr>
            <a:xfrm>
              <a:off x="2971052" y="129360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EC140F-9F97-4A40-BED7-F0E80BF1FBC1}"/>
              </a:ext>
            </a:extLst>
          </p:cNvPr>
          <p:cNvSpPr txBox="1"/>
          <p:nvPr/>
        </p:nvSpPr>
        <p:spPr>
          <a:xfrm>
            <a:off x="1232833" y="2526837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(rows)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8BB4AC8-AFEA-1C48-8A7D-1D8817A1CAF0}"/>
              </a:ext>
            </a:extLst>
          </p:cNvPr>
          <p:cNvGrpSpPr/>
          <p:nvPr/>
        </p:nvGrpSpPr>
        <p:grpSpPr>
          <a:xfrm>
            <a:off x="3105319" y="2605541"/>
            <a:ext cx="370292" cy="383781"/>
            <a:chOff x="2913666" y="1293607"/>
            <a:chExt cx="370292" cy="383781"/>
          </a:xfrm>
        </p:grpSpPr>
        <p:pic>
          <p:nvPicPr>
            <p:cNvPr id="93" name="Picture 2" descr="Real number - Wikipedia">
              <a:extLst>
                <a:ext uri="{FF2B5EF4-FFF2-40B4-BE49-F238E27FC236}">
                  <a16:creationId xmlns:a16="http://schemas.microsoft.com/office/drawing/2014/main" id="{121E59F8-4BD4-D743-A35D-A7A369E93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666" y="1494508"/>
              <a:ext cx="183696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931CAFD-49F0-A84E-80F5-09B5D1E20499}"/>
                </a:ext>
              </a:extLst>
            </p:cNvPr>
            <p:cNvSpPr txBox="1"/>
            <p:nvPr/>
          </p:nvSpPr>
          <p:spPr>
            <a:xfrm>
              <a:off x="2971052" y="1293607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002060"/>
                  </a:solidFill>
                </a:rPr>
                <a:t>M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F219FD6B-F89F-8141-B563-6EC0775745DD}"/>
              </a:ext>
            </a:extLst>
          </p:cNvPr>
          <p:cNvSpPr txBox="1"/>
          <p:nvPr/>
        </p:nvSpPr>
        <p:spPr>
          <a:xfrm>
            <a:off x="3339300" y="2732813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(columns)</a:t>
            </a:r>
          </a:p>
        </p:txBody>
      </p:sp>
    </p:spTree>
    <p:extLst>
      <p:ext uri="{BB962C8B-B14F-4D97-AF65-F5344CB8AC3E}">
        <p14:creationId xmlns:p14="http://schemas.microsoft.com/office/powerpoint/2010/main" val="322354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56" grpId="0"/>
      <p:bldP spid="57" grpId="0" animBg="1"/>
      <p:bldP spid="60" grpId="0" animBg="1"/>
      <p:bldP spid="61" grpId="0"/>
      <p:bldP spid="66" grpId="0"/>
      <p:bldP spid="79" grpId="0"/>
      <p:bldP spid="80" grpId="0" animBg="1"/>
      <p:bldP spid="84" grpId="0"/>
      <p:bldP spid="85" grpId="0"/>
      <p:bldP spid="86" grpId="0"/>
      <p:bldP spid="87" grpId="0" animBg="1"/>
      <p:bldP spid="91" grpId="0"/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8E73-E0AC-7348-BD2B-0506D1C6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Inverse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BA8FC7-2265-4C4B-A3DA-13EF10069A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5228AF-52D7-8B4B-BCF4-C577EE952FB4}"/>
                  </a:ext>
                </a:extLst>
              </p:cNvPr>
              <p:cNvSpPr txBox="1"/>
              <p:nvPr/>
            </p:nvSpPr>
            <p:spPr>
              <a:xfrm>
                <a:off x="383722" y="881744"/>
                <a:ext cx="6895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is invertible </a:t>
                </a:r>
                <a:r>
                  <a:rPr lang="en-US" dirty="0" err="1"/>
                  <a:t>iff</a:t>
                </a:r>
                <a:r>
                  <a:rPr lang="en-US" dirty="0"/>
                  <a:t> there exists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5228AF-52D7-8B4B-BCF4-C577EE952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2" y="881744"/>
                <a:ext cx="6895093" cy="369332"/>
              </a:xfrm>
              <a:prstGeom prst="rect">
                <a:avLst/>
              </a:prstGeom>
              <a:blipFill>
                <a:blip r:embed="rId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15A7159-26B0-9B4D-BEB8-7A9FF40470AF}"/>
              </a:ext>
            </a:extLst>
          </p:cNvPr>
          <p:cNvSpPr txBox="1"/>
          <p:nvPr/>
        </p:nvSpPr>
        <p:spPr>
          <a:xfrm>
            <a:off x="1249136" y="1967594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Invertibility implies that the null space has dimension 0.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67E3D5-7B67-B34F-A18A-D797C55C3970}"/>
              </a:ext>
            </a:extLst>
          </p:cNvPr>
          <p:cNvGrpSpPr/>
          <p:nvPr/>
        </p:nvGrpSpPr>
        <p:grpSpPr>
          <a:xfrm>
            <a:off x="1392963" y="2984218"/>
            <a:ext cx="4270013" cy="2983875"/>
            <a:chOff x="1339850" y="1171853"/>
            <a:chExt cx="6464300" cy="4610458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3CA530E9-A69D-8F4C-8FBC-B0FD86BAB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9850" y="1263650"/>
              <a:ext cx="6464300" cy="43307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E5A584-EE2F-3745-9A75-81BF5A7A6A6E}"/>
                </a:ext>
              </a:extLst>
            </p:cNvPr>
            <p:cNvSpPr/>
            <p:nvPr/>
          </p:nvSpPr>
          <p:spPr>
            <a:xfrm>
              <a:off x="6232123" y="1171853"/>
              <a:ext cx="745725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3328BA-14BD-7B44-81C0-AAEBB86C95F4}"/>
                </a:ext>
              </a:extLst>
            </p:cNvPr>
            <p:cNvSpPr/>
            <p:nvPr/>
          </p:nvSpPr>
          <p:spPr>
            <a:xfrm>
              <a:off x="3703467" y="2957745"/>
              <a:ext cx="1818444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1A40BC3-912F-BC4D-95DC-718CFA7A1BD2}"/>
                </a:ext>
              </a:extLst>
            </p:cNvPr>
            <p:cNvSpPr/>
            <p:nvPr/>
          </p:nvSpPr>
          <p:spPr>
            <a:xfrm>
              <a:off x="4252403" y="2595241"/>
              <a:ext cx="924758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21982D-FAC3-3545-B397-7A5F9F25F587}"/>
                </a:ext>
              </a:extLst>
            </p:cNvPr>
            <p:cNvSpPr/>
            <p:nvPr/>
          </p:nvSpPr>
          <p:spPr>
            <a:xfrm>
              <a:off x="2966620" y="3502811"/>
              <a:ext cx="3380914" cy="1078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59F890-98EB-2D46-A698-0094E298E7C8}"/>
                </a:ext>
              </a:extLst>
            </p:cNvPr>
            <p:cNvSpPr/>
            <p:nvPr/>
          </p:nvSpPr>
          <p:spPr>
            <a:xfrm rot="18324231">
              <a:off x="5205888" y="2393056"/>
              <a:ext cx="1000958" cy="2421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262445-C671-9B46-ACC0-7D435D68B1B4}"/>
                </a:ext>
              </a:extLst>
            </p:cNvPr>
            <p:cNvSpPr/>
            <p:nvPr/>
          </p:nvSpPr>
          <p:spPr>
            <a:xfrm rot="19340267">
              <a:off x="3849448" y="2831269"/>
              <a:ext cx="1000958" cy="2421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6B7029-7441-8044-82E8-B010528B31A0}"/>
                </a:ext>
              </a:extLst>
            </p:cNvPr>
            <p:cNvSpPr/>
            <p:nvPr/>
          </p:nvSpPr>
          <p:spPr>
            <a:xfrm rot="19340267">
              <a:off x="3049449" y="3361162"/>
              <a:ext cx="1000958" cy="2421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AEB3718-2B03-3F4A-A24B-652DEA97CDA8}"/>
              </a:ext>
            </a:extLst>
          </p:cNvPr>
          <p:cNvSpPr/>
          <p:nvPr/>
        </p:nvSpPr>
        <p:spPr>
          <a:xfrm rot="19340267">
            <a:off x="2037439" y="4926101"/>
            <a:ext cx="202285" cy="3037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EF818E-82E6-EE4B-9F84-0F1A1F2BE077}"/>
              </a:ext>
            </a:extLst>
          </p:cNvPr>
          <p:cNvSpPr/>
          <p:nvPr/>
        </p:nvSpPr>
        <p:spPr>
          <a:xfrm rot="19340267">
            <a:off x="2207108" y="4990320"/>
            <a:ext cx="144899" cy="3037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EF31CA-88FA-7E49-8D8A-4B26565E3ABD}"/>
              </a:ext>
            </a:extLst>
          </p:cNvPr>
          <p:cNvSpPr/>
          <p:nvPr/>
        </p:nvSpPr>
        <p:spPr>
          <a:xfrm rot="19340267">
            <a:off x="2307777" y="5088953"/>
            <a:ext cx="144899" cy="3037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4302B-CEC7-A94C-91FF-BB22605BC118}"/>
              </a:ext>
            </a:extLst>
          </p:cNvPr>
          <p:cNvSpPr/>
          <p:nvPr/>
        </p:nvSpPr>
        <p:spPr>
          <a:xfrm rot="19340267">
            <a:off x="2558277" y="3985522"/>
            <a:ext cx="378903" cy="2764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C876D-B535-A045-B9A0-4B6647BC0071}"/>
              </a:ext>
            </a:extLst>
          </p:cNvPr>
          <p:cNvSpPr/>
          <p:nvPr/>
        </p:nvSpPr>
        <p:spPr>
          <a:xfrm rot="18372941">
            <a:off x="4549296" y="4030923"/>
            <a:ext cx="304830" cy="429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E1CA2414-BB6C-4645-8208-558DD54BD65D}"/>
              </a:ext>
            </a:extLst>
          </p:cNvPr>
          <p:cNvCxnSpPr>
            <a:cxnSpLocks/>
          </p:cNvCxnSpPr>
          <p:nvPr/>
        </p:nvCxnSpPr>
        <p:spPr>
          <a:xfrm>
            <a:off x="2640864" y="3673932"/>
            <a:ext cx="1983705" cy="321854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D023EA92-5180-4545-AA46-C399C8A0A9A3}"/>
              </a:ext>
            </a:extLst>
          </p:cNvPr>
          <p:cNvCxnSpPr>
            <a:cxnSpLocks/>
          </p:cNvCxnSpPr>
          <p:nvPr/>
        </p:nvCxnSpPr>
        <p:spPr>
          <a:xfrm rot="10800000">
            <a:off x="2537614" y="3999948"/>
            <a:ext cx="2427334" cy="348948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4D4BB6A1-CCC2-4746-B9AA-33AA0687ADC7}"/>
              </a:ext>
            </a:extLst>
          </p:cNvPr>
          <p:cNvCxnSpPr>
            <a:cxnSpLocks/>
          </p:cNvCxnSpPr>
          <p:nvPr/>
        </p:nvCxnSpPr>
        <p:spPr>
          <a:xfrm rot="10800000">
            <a:off x="2051619" y="4745260"/>
            <a:ext cx="2740144" cy="514725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B7524764-31FF-5F48-8ADF-D9A3A96F5F0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437579" y="4745259"/>
            <a:ext cx="2654384" cy="451291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F24EF54-0CE9-C049-B4E6-8F59FB00D704}"/>
              </a:ext>
            </a:extLst>
          </p:cNvPr>
          <p:cNvSpPr/>
          <p:nvPr/>
        </p:nvSpPr>
        <p:spPr>
          <a:xfrm>
            <a:off x="1401534" y="2959435"/>
            <a:ext cx="1968249" cy="295896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E34A0B-9054-1843-A2F8-3B424447116C}"/>
              </a:ext>
            </a:extLst>
          </p:cNvPr>
          <p:cNvSpPr/>
          <p:nvPr/>
        </p:nvSpPr>
        <p:spPr>
          <a:xfrm>
            <a:off x="3864423" y="3111835"/>
            <a:ext cx="1968249" cy="295896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490690-7683-8B4C-9C97-28654E7B640B}"/>
                  </a:ext>
                </a:extLst>
              </p:cNvPr>
              <p:cNvSpPr txBox="1"/>
              <p:nvPr/>
            </p:nvSpPr>
            <p:spPr>
              <a:xfrm>
                <a:off x="3366327" y="3478938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490690-7683-8B4C-9C97-28654E7B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327" y="3478938"/>
                <a:ext cx="365485" cy="276999"/>
              </a:xfrm>
              <a:prstGeom prst="rect">
                <a:avLst/>
              </a:prstGeom>
              <a:blipFill>
                <a:blip r:embed="rId4"/>
                <a:stretch>
                  <a:fillRect l="-10000" r="-13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287E92-557A-B64D-B6C7-9D5F48CE4D3D}"/>
                  </a:ext>
                </a:extLst>
              </p:cNvPr>
              <p:cNvSpPr txBox="1"/>
              <p:nvPr/>
            </p:nvSpPr>
            <p:spPr>
              <a:xfrm>
                <a:off x="2382950" y="3506562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287E92-557A-B64D-B6C7-9D5F48CE4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50" y="3506562"/>
                <a:ext cx="213200" cy="276999"/>
              </a:xfrm>
              <a:prstGeom prst="rect">
                <a:avLst/>
              </a:prstGeom>
              <a:blipFill>
                <a:blip r:embed="rId5"/>
                <a:stretch>
                  <a:fillRect l="-11111" r="-1111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94AB9ADE-BA01-EC40-8238-366035A1214E}"/>
              </a:ext>
            </a:extLst>
          </p:cNvPr>
          <p:cNvSpPr/>
          <p:nvPr/>
        </p:nvSpPr>
        <p:spPr>
          <a:xfrm rot="19340267">
            <a:off x="2113740" y="4105125"/>
            <a:ext cx="378903" cy="2764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3EE3A0-F479-6E47-9046-57C76C132790}"/>
                  </a:ext>
                </a:extLst>
              </p:cNvPr>
              <p:cNvSpPr txBox="1"/>
              <p:nvPr/>
            </p:nvSpPr>
            <p:spPr>
              <a:xfrm>
                <a:off x="4968840" y="4174422"/>
                <a:ext cx="20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3EE3A0-F479-6E47-9046-57C76C132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840" y="4174422"/>
                <a:ext cx="201978" cy="276999"/>
              </a:xfrm>
              <a:prstGeom prst="rect">
                <a:avLst/>
              </a:prstGeom>
              <a:blipFill>
                <a:blip r:embed="rId6"/>
                <a:stretch>
                  <a:fillRect l="-11765" r="-1176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0F204763-9326-C84C-8230-E95233F9BF8D}"/>
              </a:ext>
            </a:extLst>
          </p:cNvPr>
          <p:cNvSpPr/>
          <p:nvPr/>
        </p:nvSpPr>
        <p:spPr>
          <a:xfrm rot="19340267">
            <a:off x="1791234" y="4984787"/>
            <a:ext cx="378903" cy="276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B1C182-428C-674B-B989-7342C0A48290}"/>
                  </a:ext>
                </a:extLst>
              </p:cNvPr>
              <p:cNvSpPr txBox="1"/>
              <p:nvPr/>
            </p:nvSpPr>
            <p:spPr>
              <a:xfrm>
                <a:off x="3994527" y="4332903"/>
                <a:ext cx="469616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B1C182-428C-674B-B989-7342C0A4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527" y="4332903"/>
                <a:ext cx="469616" cy="281937"/>
              </a:xfrm>
              <a:prstGeom prst="rect">
                <a:avLst/>
              </a:prstGeom>
              <a:blipFill>
                <a:blip r:embed="rId7"/>
                <a:stretch>
                  <a:fillRect l="-7895" r="-52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E7872773-CB92-C04B-AB04-52CC928554D5}"/>
              </a:ext>
            </a:extLst>
          </p:cNvPr>
          <p:cNvSpPr txBox="1"/>
          <p:nvPr/>
        </p:nvSpPr>
        <p:spPr>
          <a:xfrm>
            <a:off x="385815" y="1369806"/>
            <a:ext cx="822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matrix that is not invertible is </a:t>
            </a:r>
            <a:r>
              <a:rPr lang="en-US" b="1" dirty="0"/>
              <a:t>singular</a:t>
            </a:r>
            <a:r>
              <a:rPr lang="en-US" dirty="0"/>
              <a:t>. An invertible matrix is </a:t>
            </a:r>
            <a:r>
              <a:rPr lang="en-US" b="1" dirty="0"/>
              <a:t>non-singular.</a:t>
            </a:r>
          </a:p>
        </p:txBody>
      </p:sp>
      <p:pic>
        <p:nvPicPr>
          <p:cNvPr id="7171" name="Picture 3" descr="The formula to find the inverse of an invertible matrix A involves by first calculating the determinant of matrix A and rearranging matrix A from [a,b;c,d] to [d,-b;-c,a]. Now use the scalar value of 1 over determinant of matrix to multiply the rearranged elements of matrix A which is [d,-b;-c,a]. In compact form, the inverse of matrix A or A^-1 = (1/det A) [d,-b;-c,a].">
            <a:extLst>
              <a:ext uri="{FF2B5EF4-FFF2-40B4-BE49-F238E27FC236}">
                <a16:creationId xmlns:a16="http://schemas.microsoft.com/office/drawing/2014/main" id="{A8828B49-2D52-054A-89DD-AE9A3948F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153" y="4116920"/>
            <a:ext cx="2012493" cy="64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4">
            <a:extLst>
              <a:ext uri="{FF2B5EF4-FFF2-40B4-BE49-F238E27FC236}">
                <a16:creationId xmlns:a16="http://schemas.microsoft.com/office/drawing/2014/main" id="{0D51EE05-D461-E149-A5EB-1C4B35F15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153" y="3441709"/>
            <a:ext cx="52878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4" name="Picture 6" descr="Matrix A is a 2 by 2 matrix with entries a and b on its first row, and entries c and d on its second row. We can write this in matrix form as A = [a,b;c,d].">
            <a:extLst>
              <a:ext uri="{FF2B5EF4-FFF2-40B4-BE49-F238E27FC236}">
                <a16:creationId xmlns:a16="http://schemas.microsoft.com/office/drawing/2014/main" id="{C217A0FB-311C-6C49-8D2B-3545402AD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227" y="3337060"/>
            <a:ext cx="1177820" cy="71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2E2E14F-997E-FF4C-BEDE-360C0397DFBA}"/>
              </a:ext>
            </a:extLst>
          </p:cNvPr>
          <p:cNvSpPr txBox="1"/>
          <p:nvPr/>
        </p:nvSpPr>
        <p:spPr>
          <a:xfrm>
            <a:off x="6224080" y="2824443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Inverse of 2X2 matrix</a:t>
            </a:r>
          </a:p>
        </p:txBody>
      </p:sp>
    </p:spTree>
    <p:extLst>
      <p:ext uri="{BB962C8B-B14F-4D97-AF65-F5344CB8AC3E}">
        <p14:creationId xmlns:p14="http://schemas.microsoft.com/office/powerpoint/2010/main" val="10576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26" grpId="0" animBg="1"/>
      <p:bldP spid="28" grpId="0" animBg="1"/>
      <p:bldP spid="29" grpId="0"/>
      <p:bldP spid="30" grpId="0"/>
      <p:bldP spid="31" grpId="0" animBg="1"/>
      <p:bldP spid="32" grpId="0"/>
      <p:bldP spid="33" grpId="0" animBg="1"/>
      <p:bldP spid="34" grpId="0"/>
      <p:bldP spid="38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D2BD-3355-9146-BEFD-E08D1C74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Basis (New Coordinates)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33656-5311-3346-9839-5E9A0C68DF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65366" y="6178296"/>
            <a:ext cx="511834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32B60-3B6B-3748-8D06-B2401B4A1D05}"/>
              </a:ext>
            </a:extLst>
          </p:cNvPr>
          <p:cNvSpPr txBox="1"/>
          <p:nvPr/>
        </p:nvSpPr>
        <p:spPr>
          <a:xfrm>
            <a:off x="521208" y="3183663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C8916A-4CC7-9248-87EC-DA7206FFEEB0}"/>
                  </a:ext>
                </a:extLst>
              </p:cNvPr>
              <p:cNvSpPr txBox="1"/>
              <p:nvPr/>
            </p:nvSpPr>
            <p:spPr>
              <a:xfrm>
                <a:off x="740664" y="3517133"/>
                <a:ext cx="6428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is non-singular,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𝑨𝑷</m:t>
                    </m:r>
                  </m:oMath>
                </a14:m>
                <a:r>
                  <a:rPr lang="en-US" dirty="0"/>
                  <a:t> has the same column space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C8916A-4CC7-9248-87EC-DA7206FFE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" y="3517133"/>
                <a:ext cx="6428106" cy="276999"/>
              </a:xfrm>
              <a:prstGeom prst="rect">
                <a:avLst/>
              </a:prstGeom>
              <a:blipFill>
                <a:blip r:embed="rId2"/>
                <a:stretch>
                  <a:fillRect l="-2170" t="-21739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Change of basis in a rotation - Mathematics Stack Exchange">
            <a:extLst>
              <a:ext uri="{FF2B5EF4-FFF2-40B4-BE49-F238E27FC236}">
                <a16:creationId xmlns:a16="http://schemas.microsoft.com/office/drawing/2014/main" id="{339EEFA0-1522-4447-96C1-378DFA1F0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91" y="1260960"/>
            <a:ext cx="3042678" cy="17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DFFCC8-4430-0B4B-9328-991062C51BA2}"/>
              </a:ext>
            </a:extLst>
          </p:cNvPr>
          <p:cNvSpPr txBox="1"/>
          <p:nvPr/>
        </p:nvSpPr>
        <p:spPr>
          <a:xfrm>
            <a:off x="984465" y="900357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Example: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48D5C-617E-3949-87B2-2F1F20EB63C6}"/>
                  </a:ext>
                </a:extLst>
              </p:cNvPr>
              <p:cNvSpPr txBox="1"/>
              <p:nvPr/>
            </p:nvSpPr>
            <p:spPr>
              <a:xfrm>
                <a:off x="4937632" y="2056319"/>
                <a:ext cx="2776850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𝑑𝑒𝑡𝑃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48D5C-617E-3949-87B2-2F1F20EB6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2056319"/>
                <a:ext cx="2776850" cy="410690"/>
              </a:xfrm>
              <a:prstGeom prst="rect">
                <a:avLst/>
              </a:prstGeom>
              <a:blipFill>
                <a:blip r:embed="rId4"/>
                <a:stretch>
                  <a:fillRect l="-909" r="-1364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9A2E14-EA91-8B4A-9A82-39270D2C7260}"/>
                  </a:ext>
                </a:extLst>
              </p:cNvPr>
              <p:cNvSpPr txBox="1"/>
              <p:nvPr/>
            </p:nvSpPr>
            <p:spPr>
              <a:xfrm>
                <a:off x="4937632" y="817939"/>
                <a:ext cx="1640834" cy="410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9A2E14-EA91-8B4A-9A82-39270D2C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817939"/>
                <a:ext cx="1640834" cy="410625"/>
              </a:xfrm>
              <a:prstGeom prst="rect">
                <a:avLst/>
              </a:prstGeom>
              <a:blipFill>
                <a:blip r:embed="rId5"/>
                <a:stretch>
                  <a:fillRect l="-769" t="-303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55C42E-EB63-C646-8A02-1D64BBE2DDE1}"/>
                  </a:ext>
                </a:extLst>
              </p:cNvPr>
              <p:cNvSpPr/>
              <p:nvPr/>
            </p:nvSpPr>
            <p:spPr>
              <a:xfrm>
                <a:off x="4937632" y="1390930"/>
                <a:ext cx="2634632" cy="503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55C42E-EB63-C646-8A02-1D64BBE2D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1390930"/>
                <a:ext cx="2634632" cy="503023"/>
              </a:xfrm>
              <a:prstGeom prst="rect">
                <a:avLst/>
              </a:prstGeom>
              <a:blipFill>
                <a:blip r:embed="rId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439111-13B4-884C-85C6-BA67E0632599}"/>
                  </a:ext>
                </a:extLst>
              </p:cNvPr>
              <p:cNvSpPr txBox="1"/>
              <p:nvPr/>
            </p:nvSpPr>
            <p:spPr>
              <a:xfrm>
                <a:off x="4937632" y="2629375"/>
                <a:ext cx="19904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439111-13B4-884C-85C6-BA67E0632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2629375"/>
                <a:ext cx="1990417" cy="246221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BAFCE5-E399-0143-9F51-C607C4E2EB6B}"/>
                  </a:ext>
                </a:extLst>
              </p:cNvPr>
              <p:cNvSpPr txBox="1"/>
              <p:nvPr/>
            </p:nvSpPr>
            <p:spPr>
              <a:xfrm>
                <a:off x="4937632" y="3017445"/>
                <a:ext cx="2056204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BAFCE5-E399-0143-9F51-C607C4E2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3017445"/>
                <a:ext cx="2056204" cy="410690"/>
              </a:xfrm>
              <a:prstGeom prst="rect">
                <a:avLst/>
              </a:prstGeom>
              <a:blipFill>
                <a:blip r:embed="rId8"/>
                <a:stretch>
                  <a:fillRect l="-184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E5CCB4-41FE-C24A-9FEB-8EAE3764E50E}"/>
                  </a:ext>
                </a:extLst>
              </p:cNvPr>
              <p:cNvSpPr txBox="1"/>
              <p:nvPr/>
            </p:nvSpPr>
            <p:spPr>
              <a:xfrm>
                <a:off x="521208" y="3835935"/>
                <a:ext cx="42262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Change of coordinates to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E5CCB4-41FE-C24A-9FEB-8EAE3764E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" y="3835935"/>
                <a:ext cx="4226222" cy="338554"/>
              </a:xfrm>
              <a:prstGeom prst="rect">
                <a:avLst/>
              </a:prstGeom>
              <a:blipFill>
                <a:blip r:embed="rId9"/>
                <a:stretch>
                  <a:fillRect l="-901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19B43B-29F3-FB48-9FE0-12A65BF77612}"/>
                  </a:ext>
                </a:extLst>
              </p:cNvPr>
              <p:cNvSpPr txBox="1"/>
              <p:nvPr/>
            </p:nvSpPr>
            <p:spPr>
              <a:xfrm>
                <a:off x="740664" y="4169405"/>
                <a:ext cx="687412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non-singular,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is a change of coordinates. That is,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m:rPr>
                        <m:nor/>
                      </m:rPr>
                      <a:rPr lang="en-US" b="1" dirty="0"/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are the coordinates in the new basis.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19B43B-29F3-FB48-9FE0-12A65BF77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" y="4169405"/>
                <a:ext cx="6874126" cy="830997"/>
              </a:xfrm>
              <a:prstGeom prst="rect">
                <a:avLst/>
              </a:prstGeom>
              <a:blipFill>
                <a:blip r:embed="rId10"/>
                <a:stretch>
                  <a:fillRect l="-2030" t="-909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E6A71E-109C-D940-A021-A50561B4B2F2}"/>
              </a:ext>
            </a:extLst>
          </p:cNvPr>
          <p:cNvSpPr txBox="1"/>
          <p:nvPr/>
        </p:nvSpPr>
        <p:spPr>
          <a:xfrm>
            <a:off x="521208" y="50185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CB7E9A-44D3-6947-BB7A-D3EC28F58790}"/>
                  </a:ext>
                </a:extLst>
              </p:cNvPr>
              <p:cNvSpPr txBox="1"/>
              <p:nvPr/>
            </p:nvSpPr>
            <p:spPr>
              <a:xfrm>
                <a:off x="740664" y="5352029"/>
                <a:ext cx="71284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there exists a non-singular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𝑨𝑷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That is, 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is a change of basis,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𝑨𝑷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CB7E9A-44D3-6947-BB7A-D3EC28F58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" y="5352029"/>
                <a:ext cx="7128490" cy="553998"/>
              </a:xfrm>
              <a:prstGeom prst="rect">
                <a:avLst/>
              </a:prstGeom>
              <a:blipFill>
                <a:blip r:embed="rId11"/>
                <a:stretch>
                  <a:fillRect l="-1957" t="-1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8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1" grpId="0"/>
      <p:bldP spid="15" grpId="0"/>
      <p:bldP spid="16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6BE905-46B0-3047-8D66-72537FE4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30EC-84A4-FF47-B784-18C3D1A021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11266" name="Picture 2" descr="Determinant - Wikipedia">
            <a:extLst>
              <a:ext uri="{FF2B5EF4-FFF2-40B4-BE49-F238E27FC236}">
                <a16:creationId xmlns:a16="http://schemas.microsoft.com/office/drawing/2014/main" id="{5BD7F3FA-0AFC-1F4F-9476-92DA6942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87" y="1114962"/>
            <a:ext cx="1401273" cy="161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DD460-813B-DE41-A0F8-616548305FCE}"/>
              </a:ext>
            </a:extLst>
          </p:cNvPr>
          <p:cNvSpPr txBox="1"/>
          <p:nvPr/>
        </p:nvSpPr>
        <p:spPr>
          <a:xfrm>
            <a:off x="588030" y="756324"/>
            <a:ext cx="2044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Measure of volume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C9371-7709-4B4F-9673-8777B604AA95}"/>
                  </a:ext>
                </a:extLst>
              </p:cNvPr>
              <p:cNvSpPr txBox="1"/>
              <p:nvPr/>
            </p:nvSpPr>
            <p:spPr>
              <a:xfrm>
                <a:off x="2087582" y="1403684"/>
                <a:ext cx="2388667" cy="55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C9371-7709-4B4F-9673-8777B604A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582" y="1403684"/>
                <a:ext cx="2388667" cy="559833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91DBDC-903C-E44A-A4AB-8B72B8F8BD8D}"/>
              </a:ext>
            </a:extLst>
          </p:cNvPr>
          <p:cNvGrpSpPr/>
          <p:nvPr/>
        </p:nvGrpSpPr>
        <p:grpSpPr>
          <a:xfrm>
            <a:off x="279501" y="4296657"/>
            <a:ext cx="2274958" cy="1644974"/>
            <a:chOff x="279501" y="4296657"/>
            <a:chExt cx="2274958" cy="1644974"/>
          </a:xfrm>
        </p:grpSpPr>
        <p:pic>
          <p:nvPicPr>
            <p:cNvPr id="11268" name="Picture 4" descr="Matrix determinant">
              <a:extLst>
                <a:ext uri="{FF2B5EF4-FFF2-40B4-BE49-F238E27FC236}">
                  <a16:creationId xmlns:a16="http://schemas.microsoft.com/office/drawing/2014/main" id="{26AFBD0D-BF9E-0942-9540-E8169E7B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838" y="4296657"/>
              <a:ext cx="1742621" cy="164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57AB7A-CD5E-6541-9B59-BB7330A18FD0}"/>
                    </a:ext>
                  </a:extLst>
                </p:cNvPr>
                <p:cNvSpPr txBox="1"/>
                <p:nvPr/>
              </p:nvSpPr>
              <p:spPr>
                <a:xfrm>
                  <a:off x="872163" y="4389556"/>
                  <a:ext cx="503086" cy="369332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57AB7A-CD5E-6541-9B59-BB7330A18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163" y="4389556"/>
                  <a:ext cx="5030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4D9D0A5-0565-FF43-837D-46842DC2A427}"/>
                    </a:ext>
                  </a:extLst>
                </p:cNvPr>
                <p:cNvSpPr txBox="1"/>
                <p:nvPr/>
              </p:nvSpPr>
              <p:spPr>
                <a:xfrm>
                  <a:off x="1375249" y="4770496"/>
                  <a:ext cx="508409" cy="369332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4D9D0A5-0565-FF43-837D-46842DC2A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249" y="4770496"/>
                  <a:ext cx="50840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C6E4B7F-75BE-564A-A0D1-28CE5EDB8900}"/>
                    </a:ext>
                  </a:extLst>
                </p:cNvPr>
                <p:cNvSpPr txBox="1"/>
                <p:nvPr/>
              </p:nvSpPr>
              <p:spPr>
                <a:xfrm>
                  <a:off x="1691137" y="5151436"/>
                  <a:ext cx="385042" cy="276999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C6E4B7F-75BE-564A-A0D1-28CE5EDB8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37" y="5151436"/>
                  <a:ext cx="38504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D1A8CC-F351-724A-90B8-61B14B4D3036}"/>
                    </a:ext>
                  </a:extLst>
                </p:cNvPr>
                <p:cNvSpPr txBox="1"/>
                <p:nvPr/>
              </p:nvSpPr>
              <p:spPr>
                <a:xfrm>
                  <a:off x="2014760" y="5489014"/>
                  <a:ext cx="508409" cy="369332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D1A8CC-F351-724A-90B8-61B14B4D3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760" y="5489014"/>
                  <a:ext cx="50840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00A7C08-18BB-234F-853A-E33A13565DF1}"/>
                    </a:ext>
                  </a:extLst>
                </p:cNvPr>
                <p:cNvSpPr txBox="1"/>
                <p:nvPr/>
              </p:nvSpPr>
              <p:spPr>
                <a:xfrm>
                  <a:off x="279501" y="4980927"/>
                  <a:ext cx="5926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00A7C08-18BB-234F-853A-E33A13565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01" y="4980927"/>
                  <a:ext cx="59266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D54366-AA7C-EE4E-90E3-017C1A7880F4}"/>
                  </a:ext>
                </a:extLst>
              </p:cNvPr>
              <p:cNvSpPr txBox="1"/>
              <p:nvPr/>
            </p:nvSpPr>
            <p:spPr>
              <a:xfrm>
                <a:off x="2542747" y="5022960"/>
                <a:ext cx="5418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D54366-AA7C-EE4E-90E3-017C1A788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47" y="5022960"/>
                <a:ext cx="5418215" cy="369332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5AA51-EE3E-EC46-97F4-7939135C3FAA}"/>
                  </a:ext>
                </a:extLst>
              </p:cNvPr>
              <p:cNvSpPr txBox="1"/>
              <p:nvPr/>
            </p:nvSpPr>
            <p:spPr>
              <a:xfrm>
                <a:off x="5804128" y="3503647"/>
                <a:ext cx="2704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singular.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5AA51-EE3E-EC46-97F4-7939135C3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28" y="3503647"/>
                <a:ext cx="2704330" cy="369332"/>
              </a:xfrm>
              <a:prstGeom prst="rect">
                <a:avLst/>
              </a:prstGeom>
              <a:blipFill>
                <a:blip r:embed="rId11"/>
                <a:stretch>
                  <a:fillRect t="-10345" r="-930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70" name="Picture 6" descr="Art of Problem Solving">
            <a:extLst>
              <a:ext uri="{FF2B5EF4-FFF2-40B4-BE49-F238E27FC236}">
                <a16:creationId xmlns:a16="http://schemas.microsoft.com/office/drawing/2014/main" id="{4459DB01-D2CA-844A-B193-5F874DC2D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20" y="1335003"/>
            <a:ext cx="3771130" cy="12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7C42A2-1E34-A040-90C5-D0BB47C1995E}"/>
                  </a:ext>
                </a:extLst>
              </p:cNvPr>
              <p:cNvSpPr txBox="1"/>
              <p:nvPr/>
            </p:nvSpPr>
            <p:spPr>
              <a:xfrm>
                <a:off x="7134107" y="2606178"/>
                <a:ext cx="13743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b="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200" dirty="0"/>
                  <a:t> is a permutation.)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7C42A2-1E34-A040-90C5-D0BB47C19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07" y="2606178"/>
                <a:ext cx="1374351" cy="184666"/>
              </a:xfrm>
              <a:prstGeom prst="rect">
                <a:avLst/>
              </a:prstGeom>
              <a:blipFill>
                <a:blip r:embed="rId13"/>
                <a:stretch>
                  <a:fillRect l="-6364" t="-26667" r="-5455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72" name="Picture 8" descr="Determinants (Narcowich)">
            <a:extLst>
              <a:ext uri="{FF2B5EF4-FFF2-40B4-BE49-F238E27FC236}">
                <a16:creationId xmlns:a16="http://schemas.microsoft.com/office/drawing/2014/main" id="{5409E271-7D1B-524E-821A-F079CDB1A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47" y="3062097"/>
            <a:ext cx="2823464" cy="93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9D6AB5-186B-5B41-B7A0-D5A43E9D1F00}"/>
              </a:ext>
            </a:extLst>
          </p:cNvPr>
          <p:cNvSpPr txBox="1"/>
          <p:nvPr/>
        </p:nvSpPr>
        <p:spPr>
          <a:xfrm>
            <a:off x="432642" y="2611805"/>
            <a:ext cx="5506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 of triangular matrix is product of terms in diagonal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5AFFE-889B-9746-9D01-7A998E7AB17A}"/>
              </a:ext>
            </a:extLst>
          </p:cNvPr>
          <p:cNvSpPr txBox="1"/>
          <p:nvPr/>
        </p:nvSpPr>
        <p:spPr>
          <a:xfrm>
            <a:off x="457200" y="4051880"/>
            <a:ext cx="4019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Computing determinant of block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D3C3E8-A69F-004F-816D-4BA1D33FD053}"/>
                  </a:ext>
                </a:extLst>
              </p:cNvPr>
              <p:cNvSpPr txBox="1"/>
              <p:nvPr/>
            </p:nvSpPr>
            <p:spPr>
              <a:xfrm>
                <a:off x="4658385" y="1293901"/>
                <a:ext cx="10657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det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D3C3E8-A69F-004F-816D-4BA1D33FD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85" y="1293901"/>
                <a:ext cx="1065759" cy="369332"/>
              </a:xfrm>
              <a:prstGeom prst="rect">
                <a:avLst/>
              </a:prstGeom>
              <a:blipFill>
                <a:blip r:embed="rId15"/>
                <a:stretch>
                  <a:fillRect l="-470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F98CB4E-C556-AB4F-9400-B7806E877B4A}"/>
              </a:ext>
            </a:extLst>
          </p:cNvPr>
          <p:cNvSpPr txBox="1"/>
          <p:nvPr/>
        </p:nvSpPr>
        <p:spPr>
          <a:xfrm>
            <a:off x="5762856" y="3212837"/>
            <a:ext cx="196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Singular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B7129E-19C7-8845-8E71-4E23CE5C62CF}"/>
                  </a:ext>
                </a:extLst>
              </p:cNvPr>
              <p:cNvSpPr txBox="1"/>
              <p:nvPr/>
            </p:nvSpPr>
            <p:spPr>
              <a:xfrm>
                <a:off x="2909097" y="5801123"/>
                <a:ext cx="4748992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𝑨𝑷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B7129E-19C7-8845-8E71-4E23CE5C6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097" y="5801123"/>
                <a:ext cx="4748992" cy="661912"/>
              </a:xfrm>
              <a:prstGeom prst="rect">
                <a:avLst/>
              </a:prstGeom>
              <a:blipFill>
                <a:blip r:embed="rId16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95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8" grpId="0"/>
      <p:bldP spid="21" grpId="0"/>
      <p:bldP spid="22" grpId="0"/>
      <p:bldP spid="23" grpId="0" animBg="1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B7711A-E675-8B4D-AE03-216135BE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and Eigenvectors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A82B-A64D-BC40-A733-21B23420CD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9CCA5-2B75-204F-83DF-080A16EF8DB4}"/>
              </a:ext>
            </a:extLst>
          </p:cNvPr>
          <p:cNvSpPr txBox="1"/>
          <p:nvPr/>
        </p:nvSpPr>
        <p:spPr>
          <a:xfrm>
            <a:off x="313710" y="1050594"/>
            <a:ext cx="736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Eigenvalues and eigenvectors describe how a matrix transforms a vector.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093FB6-B15A-6041-9674-7B407A99CB01}"/>
                  </a:ext>
                </a:extLst>
              </p:cNvPr>
              <p:cNvSpPr txBox="1"/>
              <p:nvPr/>
            </p:nvSpPr>
            <p:spPr>
              <a:xfrm>
                <a:off x="457200" y="1849022"/>
                <a:ext cx="62134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An </a:t>
                </a:r>
                <a:r>
                  <a:rPr lang="en-US" b="1" dirty="0"/>
                  <a:t>eigenvector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its associated </a:t>
                </a:r>
                <a:r>
                  <a:rPr lang="en-US" b="1" dirty="0"/>
                  <a:t>eigenvalue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for </a:t>
                </a:r>
              </a:p>
              <a:p>
                <a:r>
                  <a:rPr lang="en-US" dirty="0"/>
                  <a:t>a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are such that: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093FB6-B15A-6041-9674-7B407A99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49022"/>
                <a:ext cx="6213432" cy="553998"/>
              </a:xfrm>
              <a:prstGeom prst="rect">
                <a:avLst/>
              </a:prstGeom>
              <a:blipFill>
                <a:blip r:embed="rId2"/>
                <a:stretch>
                  <a:fillRect l="-2449" t="-13333" r="-122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/>
              <p:nvPr/>
            </p:nvSpPr>
            <p:spPr>
              <a:xfrm>
                <a:off x="560598" y="2409281"/>
                <a:ext cx="11106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98" y="2409281"/>
                <a:ext cx="11106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586C5F9-2E93-1741-B9C9-A4B544A1D399}"/>
              </a:ext>
            </a:extLst>
          </p:cNvPr>
          <p:cNvSpPr txBox="1"/>
          <p:nvPr/>
        </p:nvSpPr>
        <p:spPr>
          <a:xfrm>
            <a:off x="457200" y="3034232"/>
            <a:ext cx="5939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Eigenvectors are the “natural” basis for a matrix transformation.</a:t>
            </a:r>
          </a:p>
          <a:p>
            <a:r>
              <a:rPr lang="en-US" sz="1600" dirty="0"/>
              <a:t>Eigenvalues indicate stretching along a dimension.</a:t>
            </a:r>
          </a:p>
        </p:txBody>
      </p:sp>
      <p:pic>
        <p:nvPicPr>
          <p:cNvPr id="13314" name="Picture 2" descr="Eigenvector switching. (a) 3D points lying on a plane in black and... |  Download Scientific Diagram">
            <a:extLst>
              <a:ext uri="{FF2B5EF4-FFF2-40B4-BE49-F238E27FC236}">
                <a16:creationId xmlns:a16="http://schemas.microsoft.com/office/drawing/2014/main" id="{5FC740F1-AFDE-344F-A4C0-BE139B530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68" y="3878649"/>
            <a:ext cx="2931744" cy="244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06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B7711A-E675-8B4D-AE03-216135BE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Eigenvalues and Eigenvectors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A82B-A64D-BC40-A733-21B23420CD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/>
              <p:nvPr/>
            </p:nvSpPr>
            <p:spPr>
              <a:xfrm>
                <a:off x="429768" y="1129121"/>
                <a:ext cx="12232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1129121"/>
                <a:ext cx="122322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8BC1-C85D-3749-A569-BA35A6562BBB}"/>
                  </a:ext>
                </a:extLst>
              </p:cNvPr>
              <p:cNvSpPr/>
              <p:nvPr/>
            </p:nvSpPr>
            <p:spPr>
              <a:xfrm>
                <a:off x="429768" y="2008272"/>
                <a:ext cx="18478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8BC1-C85D-3749-A569-BA35A6562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2008272"/>
                <a:ext cx="184781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D0D900-85CE-D34F-8E0A-509AEBCD880C}"/>
                  </a:ext>
                </a:extLst>
              </p:cNvPr>
              <p:cNvSpPr/>
              <p:nvPr/>
            </p:nvSpPr>
            <p:spPr>
              <a:xfrm>
                <a:off x="429768" y="2834509"/>
                <a:ext cx="839665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/>
                  <a:t> are the eigenvalues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D0D900-85CE-D34F-8E0A-509AEBCD8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2834509"/>
                <a:ext cx="8396658" cy="707886"/>
              </a:xfrm>
              <a:prstGeom prst="rect">
                <a:avLst/>
              </a:prstGeom>
              <a:blipFill>
                <a:blip r:embed="rId5"/>
                <a:stretch>
                  <a:fillRect l="-906" t="-1786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FCAD20-DFAC-304C-9B09-3E90DE98132A}"/>
                  </a:ext>
                </a:extLst>
              </p:cNvPr>
              <p:cNvSpPr txBox="1"/>
              <p:nvPr/>
            </p:nvSpPr>
            <p:spPr>
              <a:xfrm>
                <a:off x="295656" y="809376"/>
                <a:ext cx="51372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="1" dirty="0"/>
                  <a:t> are an eigenvector, eigenvalue pair if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FCAD20-DFAC-304C-9B09-3E90DE981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6" y="809376"/>
                <a:ext cx="5137240" cy="400110"/>
              </a:xfrm>
              <a:prstGeom prst="rect">
                <a:avLst/>
              </a:prstGeom>
              <a:blipFill>
                <a:blip r:embed="rId6"/>
                <a:stretch>
                  <a:fillRect t="-9091" r="-49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F6BD79-1CAE-2443-B826-CB656A404E30}"/>
              </a:ext>
            </a:extLst>
          </p:cNvPr>
          <p:cNvSpPr txBox="1"/>
          <p:nvPr/>
        </p:nvSpPr>
        <p:spPr>
          <a:xfrm>
            <a:off x="295656" y="1690305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 equation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C7C3B3-74C2-9A4D-9D8D-02D98BF3DADB}"/>
              </a:ext>
            </a:extLst>
          </p:cNvPr>
          <p:cNvSpPr txBox="1"/>
          <p:nvPr/>
        </p:nvSpPr>
        <p:spPr>
          <a:xfrm>
            <a:off x="295656" y="2516370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Finding eigenvalues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B88A70-6C70-5D4E-9579-EF54414D16E7}"/>
              </a:ext>
            </a:extLst>
          </p:cNvPr>
          <p:cNvSpPr txBox="1"/>
          <p:nvPr/>
        </p:nvSpPr>
        <p:spPr>
          <a:xfrm>
            <a:off x="295656" y="3635043"/>
            <a:ext cx="2763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Finding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734C631-5F7F-0243-AC42-3B64F4C176EA}"/>
                  </a:ext>
                </a:extLst>
              </p:cNvPr>
              <p:cNvSpPr/>
              <p:nvPr/>
            </p:nvSpPr>
            <p:spPr>
              <a:xfrm>
                <a:off x="429768" y="3948077"/>
                <a:ext cx="50713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Solve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, for each eigenvalue.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734C631-5F7F-0243-AC42-3B64F4C17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3948077"/>
                <a:ext cx="5071325" cy="400110"/>
              </a:xfrm>
              <a:prstGeom prst="rect">
                <a:avLst/>
              </a:prstGeom>
              <a:blipFill>
                <a:blip r:embed="rId7"/>
                <a:stretch>
                  <a:fillRect l="-1504" t="-9375" r="-50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6A9C468-AE81-6C4B-8B56-DAEBDD73AA6D}"/>
              </a:ext>
            </a:extLst>
          </p:cNvPr>
          <p:cNvSpPr txBox="1"/>
          <p:nvPr/>
        </p:nvSpPr>
        <p:spPr>
          <a:xfrm>
            <a:off x="295656" y="4451965"/>
            <a:ext cx="6232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Eigenvalues of a triangular matrix is the diagonal.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F984D75-993E-EA4A-A35A-CE1FE31423C2}"/>
                  </a:ext>
                </a:extLst>
              </p:cNvPr>
              <p:cNvSpPr/>
              <p:nvPr/>
            </p:nvSpPr>
            <p:spPr>
              <a:xfrm>
                <a:off x="2663678" y="2002024"/>
                <a:ext cx="4737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Can find eigenvalues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F984D75-993E-EA4A-A35A-CE1FE3142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78" y="2002024"/>
                <a:ext cx="4737194" cy="369332"/>
              </a:xfrm>
              <a:prstGeom prst="rect">
                <a:avLst/>
              </a:prstGeom>
              <a:blipFill>
                <a:blip r:embed="rId9"/>
                <a:stretch>
                  <a:fillRect l="-107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7A40235-FE71-4E47-BAA5-DB82A96AFB72}"/>
              </a:ext>
            </a:extLst>
          </p:cNvPr>
          <p:cNvGrpSpPr/>
          <p:nvPr/>
        </p:nvGrpSpPr>
        <p:grpSpPr>
          <a:xfrm>
            <a:off x="1167426" y="4852075"/>
            <a:ext cx="2679911" cy="1566961"/>
            <a:chOff x="1167426" y="4852075"/>
            <a:chExt cx="2679911" cy="1566961"/>
          </a:xfrm>
        </p:grpSpPr>
        <p:pic>
          <p:nvPicPr>
            <p:cNvPr id="14338" name="Picture 2" descr="Upper Triangular Matrix -- from Wolfram MathWorld">
              <a:extLst>
                <a:ext uri="{FF2B5EF4-FFF2-40B4-BE49-F238E27FC236}">
                  <a16:creationId xmlns:a16="http://schemas.microsoft.com/office/drawing/2014/main" id="{D7CE80FD-1D73-CA41-B39A-EDD4925B34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2252" y="5004926"/>
              <a:ext cx="2425085" cy="1231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0373137-5A97-A746-B0C5-5376466A3CEF}"/>
                </a:ext>
              </a:extLst>
            </p:cNvPr>
            <p:cNvSpPr/>
            <p:nvPr/>
          </p:nvSpPr>
          <p:spPr>
            <a:xfrm>
              <a:off x="1167426" y="4852075"/>
              <a:ext cx="661186" cy="1566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66082C0-2EA0-5741-A640-F7B30A8C9BDC}"/>
                    </a:ext>
                  </a:extLst>
                </p:cNvPr>
                <p:cNvSpPr txBox="1"/>
                <p:nvPr/>
              </p:nvSpPr>
              <p:spPr>
                <a:xfrm>
                  <a:off x="3239630" y="4942267"/>
                  <a:ext cx="563872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66082C0-2EA0-5741-A640-F7B30A8C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630" y="4942267"/>
                  <a:ext cx="563872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CB35F13-AB80-0544-960A-1C94BD2EF0D5}"/>
                    </a:ext>
                  </a:extLst>
                </p:cNvPr>
                <p:cNvSpPr txBox="1"/>
                <p:nvPr/>
              </p:nvSpPr>
              <p:spPr>
                <a:xfrm>
                  <a:off x="3216303" y="5910369"/>
                  <a:ext cx="595869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CB35F13-AB80-0544-960A-1C94BD2EF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303" y="5910369"/>
                  <a:ext cx="595869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9365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  <p:bldP spid="18" grpId="0"/>
      <p:bldP spid="19" grpId="0"/>
      <p:bldP spid="21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3B53-5B14-7E46-8631-55C38771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About Eigenvalues, Eigenvectors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14B4DE-7B97-F341-BF16-AA1D7B67B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1ACF5-B21B-6042-8A02-37AF38424CDC}"/>
              </a:ext>
            </a:extLst>
          </p:cNvPr>
          <p:cNvSpPr txBox="1"/>
          <p:nvPr/>
        </p:nvSpPr>
        <p:spPr>
          <a:xfrm>
            <a:off x="310896" y="1316736"/>
            <a:ext cx="841248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Eigenvalues may be repeated </a:t>
            </a:r>
            <a:r>
              <a:rPr lang="en-US" sz="2000" dirty="0"/>
              <a:t>(algebraic multiplicity). Usually, there will be more than one eigenvector (geometric multiplicity) if there is more than one eigenvalue.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69C9BA-1136-2941-A860-49E4E8CB47A9}"/>
                  </a:ext>
                </a:extLst>
              </p:cNvPr>
              <p:cNvSpPr/>
              <p:nvPr/>
            </p:nvSpPr>
            <p:spPr>
              <a:xfrm>
                <a:off x="347472" y="2552542"/>
                <a:ext cx="8229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is non-singular </a:t>
                </a:r>
                <a:r>
                  <a:rPr lang="en-US" dirty="0" err="1"/>
                  <a:t>iff</a:t>
                </a:r>
                <a:r>
                  <a:rPr lang="en-US" dirty="0"/>
                  <a:t> there is no eigenvalue at 0.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69C9BA-1136-2941-A860-49E4E8CB4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" y="2552542"/>
                <a:ext cx="8229600" cy="369332"/>
              </a:xfrm>
              <a:prstGeom prst="rect">
                <a:avLst/>
              </a:prstGeom>
              <a:blipFill>
                <a:blip r:embed="rId3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21C2D97-DA18-E04C-A29B-0F72009808DA}"/>
                  </a:ext>
                </a:extLst>
              </p:cNvPr>
              <p:cNvSpPr/>
              <p:nvPr/>
            </p:nvSpPr>
            <p:spPr>
              <a:xfrm>
                <a:off x="310896" y="3314173"/>
                <a:ext cx="802843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 change in coordinates does not change the eigenvalues.</a:t>
                </a: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𝑨𝑷</m:t>
                              </m:r>
                            </m:e>
                          </m:d>
                        </m:e>
                      </m:fun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𝑨𝑷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21C2D97-DA18-E04C-A29B-0F7200980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6" y="3314173"/>
                <a:ext cx="8028432" cy="923330"/>
              </a:xfrm>
              <a:prstGeom prst="rect">
                <a:avLst/>
              </a:prstGeom>
              <a:blipFill>
                <a:blip r:embed="rId4"/>
                <a:stretch>
                  <a:fillRect l="-632" t="-4110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935284-9612-3140-821C-5211936AF718}"/>
                  </a:ext>
                </a:extLst>
              </p:cNvPr>
              <p:cNvSpPr/>
              <p:nvPr/>
            </p:nvSpPr>
            <p:spPr>
              <a:xfrm>
                <a:off x="777240" y="4161672"/>
                <a:ext cx="56317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[1/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935284-9612-3140-821C-5211936AF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" y="4161672"/>
                <a:ext cx="5631735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1FEC9B-33C9-3E4E-A52E-3D73D5723B72}"/>
                  </a:ext>
                </a:extLst>
              </p:cNvPr>
              <p:cNvSpPr/>
              <p:nvPr/>
            </p:nvSpPr>
            <p:spPr>
              <a:xfrm>
                <a:off x="806860" y="4445136"/>
                <a:ext cx="6841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which has the solution of the eigenvalues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1FEC9B-33C9-3E4E-A52E-3D73D5723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60" y="4445136"/>
                <a:ext cx="6841168" cy="369332"/>
              </a:xfrm>
              <a:prstGeom prst="rect">
                <a:avLst/>
              </a:prstGeom>
              <a:blipFill>
                <a:blip r:embed="rId6"/>
                <a:stretch>
                  <a:fillRect t="-3226" r="-741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12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2161-CC4F-064B-8586-36E88A1E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Eigenvectors Are a Natural Coordinate System for the Range (Column Space) of a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735BE-1FB8-5847-A8EB-29232CA25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pic>
        <p:nvPicPr>
          <p:cNvPr id="32" name="Picture 2" descr="Eigenvector switching. (a) 3D points lying on a plane in black and... |  Download Scientific Diagram">
            <a:extLst>
              <a:ext uri="{FF2B5EF4-FFF2-40B4-BE49-F238E27FC236}">
                <a16:creationId xmlns:a16="http://schemas.microsoft.com/office/drawing/2014/main" id="{650FD779-8D96-184C-BBD9-B0FC50E67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881" y="1484376"/>
            <a:ext cx="1725656" cy="143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B6AC3C-ABCA-7A4B-B0F5-9DD0768A9D43}"/>
                  </a:ext>
                </a:extLst>
              </p:cNvPr>
              <p:cNvSpPr txBox="1"/>
              <p:nvPr/>
            </p:nvSpPr>
            <p:spPr>
              <a:xfrm>
                <a:off x="667170" y="3422147"/>
                <a:ext cx="6091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be the matrix of the eigenvectors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B6AC3C-ABCA-7A4B-B0F5-9DD0768A9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0" y="3422147"/>
                <a:ext cx="6091476" cy="276999"/>
              </a:xfrm>
              <a:prstGeom prst="rect">
                <a:avLst/>
              </a:prstGeom>
              <a:blipFill>
                <a:blip r:embed="rId3"/>
                <a:stretch>
                  <a:fillRect l="-2287" t="-2608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01949A-9FC0-E945-8B56-7EC911B56826}"/>
                  </a:ext>
                </a:extLst>
              </p:cNvPr>
              <p:cNvSpPr txBox="1"/>
              <p:nvPr/>
            </p:nvSpPr>
            <p:spPr>
              <a:xfrm>
                <a:off x="667170" y="3040186"/>
                <a:ext cx="7059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Consider the linear system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dirty="0"/>
                  <a:t>, for a non-singular (square) matrix.</a:t>
                </a:r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01949A-9FC0-E945-8B56-7EC911B56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0" y="3040186"/>
                <a:ext cx="7059625" cy="276999"/>
              </a:xfrm>
              <a:prstGeom prst="rect">
                <a:avLst/>
              </a:prstGeom>
              <a:blipFill>
                <a:blip r:embed="rId4"/>
                <a:stretch>
                  <a:fillRect l="-1975" t="-26087" r="-1975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0852A0-3089-1545-ADC8-4EF25E410D7A}"/>
                  </a:ext>
                </a:extLst>
              </p:cNvPr>
              <p:cNvSpPr txBox="1"/>
              <p:nvPr/>
            </p:nvSpPr>
            <p:spPr>
              <a:xfrm>
                <a:off x="667170" y="3903731"/>
                <a:ext cx="726480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We are changing coordinates so that the basis is the eigenvectors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Or,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0852A0-3089-1545-ADC8-4EF25E410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0" y="3903731"/>
                <a:ext cx="7264809" cy="553998"/>
              </a:xfrm>
              <a:prstGeom prst="rect">
                <a:avLst/>
              </a:prstGeom>
              <a:blipFill>
                <a:blip r:embed="rId5"/>
                <a:stretch>
                  <a:fillRect l="-1920" t="-34091" r="-1047" b="-1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701DEC-16F0-754F-99E2-73E3988BA7A5}"/>
                  </a:ext>
                </a:extLst>
              </p:cNvPr>
              <p:cNvSpPr txBox="1"/>
              <p:nvPr/>
            </p:nvSpPr>
            <p:spPr>
              <a:xfrm>
                <a:off x="667170" y="4728778"/>
                <a:ext cx="7059625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In this new system,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eigenvalues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distinct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dirty="0"/>
                  <a:t> is “diagonal” with eigenvalues along its diagonal.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True diagonal if eigenvectors are distinct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Otherwise, block diagonal (Jordan Normal Form)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701DEC-16F0-754F-99E2-73E3988B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0" y="4728778"/>
                <a:ext cx="7059625" cy="1107996"/>
              </a:xfrm>
              <a:prstGeom prst="rect">
                <a:avLst/>
              </a:prstGeom>
              <a:blipFill>
                <a:blip r:embed="rId6"/>
                <a:stretch>
                  <a:fillRect l="-1975" t="-7955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5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3CF478-18CB-2E4B-A53E-78F64F3E5F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Classifications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Matrices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3CF478-18CB-2E4B-A53E-78F64F3E5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97635C-0E23-9640-A5A4-B59BA781B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0527"/>
                <a:ext cx="8229600" cy="4802489"/>
              </a:xfrm>
            </p:spPr>
            <p:txBody>
              <a:bodyPr/>
              <a:lstStyle/>
              <a:p>
                <a:r>
                  <a:rPr lang="en-US" b="1" dirty="0"/>
                  <a:t>Rectangular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Full column rank</a:t>
                </a:r>
                <a:r>
                  <a:rPr lang="en-US" dirty="0"/>
                  <a:t>: Dimension of range = </a:t>
                </a:r>
                <a:r>
                  <a:rPr lang="en-US" i="1" dirty="0"/>
                  <a:t>N</a:t>
                </a:r>
              </a:p>
              <a:p>
                <a:r>
                  <a:rPr lang="en-US" b="1" dirty="0"/>
                  <a:t>Diagonal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unless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Square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Invertible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exists</a:t>
                </a:r>
              </a:p>
              <a:p>
                <a:r>
                  <a:rPr lang="en-US" b="1" dirty="0"/>
                  <a:t>Orthogonal columns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diagonal.</a:t>
                </a:r>
              </a:p>
              <a:p>
                <a:r>
                  <a:rPr lang="en-US" b="1" dirty="0"/>
                  <a:t>Unitary</a:t>
                </a:r>
              </a:p>
              <a:p>
                <a:pPr lvl="1"/>
                <a:r>
                  <a:rPr lang="en-US" dirty="0"/>
                  <a:t>Square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97635C-0E23-9640-A5A4-B59BA781B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0527"/>
                <a:ext cx="8229600" cy="4802489"/>
              </a:xfrm>
              <a:blipFill>
                <a:blip r:embed="rId3"/>
                <a:stretch>
                  <a:fillRect l="-1389" t="-1583" b="-6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1F4BF-55BB-864D-891A-B05F461FE1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2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8AD6-8AC4-6B4B-BC5F-17758223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325-9788-1540-852E-1B2253D7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key concepts from linear algebra with a geometric twist to promote intuition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Introduce python capabilities for computational linear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C7E23-E637-A948-B29D-B9263CCA44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45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F8284AB-ED0A-4E49-9681-3D7C62EAD93C}"/>
              </a:ext>
            </a:extLst>
          </p:cNvPr>
          <p:cNvGrpSpPr/>
          <p:nvPr/>
        </p:nvGrpSpPr>
        <p:grpSpPr>
          <a:xfrm>
            <a:off x="336421" y="597450"/>
            <a:ext cx="3770263" cy="1266042"/>
            <a:chOff x="336421" y="597450"/>
            <a:chExt cx="3770263" cy="126604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5BF6661-614E-7747-ABB8-8EB06FEA823C}"/>
                </a:ext>
              </a:extLst>
            </p:cNvPr>
            <p:cNvSpPr txBox="1"/>
            <p:nvPr/>
          </p:nvSpPr>
          <p:spPr>
            <a:xfrm rot="3876289">
              <a:off x="1617060" y="-626132"/>
              <a:ext cx="1208985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900" dirty="0"/>
                <a:t>{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9AC359-909D-694A-934A-89C32CB3340D}"/>
                </a:ext>
              </a:extLst>
            </p:cNvPr>
            <p:cNvCxnSpPr/>
            <p:nvPr/>
          </p:nvCxnSpPr>
          <p:spPr>
            <a:xfrm flipV="1">
              <a:off x="2194268" y="1182204"/>
              <a:ext cx="1438182" cy="674703"/>
            </a:xfrm>
            <a:prstGeom prst="straightConnector1">
              <a:avLst/>
            </a:prstGeom>
            <a:ln w="38100"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AEE1DD0-4ECE-1C4D-ACAE-ACC4FCADF966}"/>
                    </a:ext>
                  </a:extLst>
                </p:cNvPr>
                <p:cNvSpPr/>
                <p:nvPr/>
              </p:nvSpPr>
              <p:spPr>
                <a:xfrm>
                  <a:off x="1479942" y="597450"/>
                  <a:ext cx="526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AEE1DD0-4ECE-1C4D-ACAE-ACC4FCADF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9942" y="597450"/>
                  <a:ext cx="5261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5C24-F62C-564A-91FB-69118428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80984"/>
            <a:ext cx="8376082" cy="435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Can add and dot product vectors if they have the same dimension.</a:t>
            </a:r>
          </a:p>
          <a:p>
            <a:pPr marL="0" indent="0">
              <a:buNone/>
            </a:pPr>
            <a:r>
              <a:rPr lang="en-US" sz="2000" dirty="0"/>
              <a:t>Can scalar multiply vectors. (No change in dimension.)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C6636D-4EC2-5149-AD3B-AA4F6F70D094}"/>
                  </a:ext>
                </a:extLst>
              </p:cNvPr>
              <p:cNvSpPr txBox="1"/>
              <p:nvPr/>
            </p:nvSpPr>
            <p:spPr>
              <a:xfrm>
                <a:off x="1192235" y="2197651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C6636D-4EC2-5149-AD3B-AA4F6F70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235" y="2197651"/>
                <a:ext cx="3853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003C376-ED02-2A41-9BC7-ED76856F1499}"/>
              </a:ext>
            </a:extLst>
          </p:cNvPr>
          <p:cNvGrpSpPr/>
          <p:nvPr/>
        </p:nvGrpSpPr>
        <p:grpSpPr>
          <a:xfrm>
            <a:off x="790113" y="1808147"/>
            <a:ext cx="8041909" cy="755437"/>
            <a:chOff x="790113" y="1808147"/>
            <a:chExt cx="8041909" cy="7554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7265B6D-0930-2747-8C6E-EAE8A115C594}"/>
                    </a:ext>
                  </a:extLst>
                </p:cNvPr>
                <p:cNvSpPr txBox="1"/>
                <p:nvPr/>
              </p:nvSpPr>
              <p:spPr>
                <a:xfrm>
                  <a:off x="3625981" y="1831717"/>
                  <a:ext cx="5206041" cy="7318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b="1" dirty="0"/>
                    <a:t> </a:t>
                  </a:r>
                  <a:r>
                    <a:rPr lang="en-US" dirty="0"/>
                    <a:t>(</a:t>
                  </a:r>
                  <a:r>
                    <a:rPr lang="en-US" i="1" dirty="0"/>
                    <a:t>N </a:t>
                  </a:r>
                  <a:r>
                    <a:rPr lang="en-US" dirty="0"/>
                    <a:t>dimensional vector,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7265B6D-0930-2747-8C6E-EAE8A115C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981" y="1831717"/>
                  <a:ext cx="5206041" cy="731867"/>
                </a:xfrm>
                <a:prstGeom prst="rect">
                  <a:avLst/>
                </a:prstGeom>
                <a:blipFill>
                  <a:blip r:embed="rId5"/>
                  <a:stretch>
                    <a:fillRect l="-1217" r="-1703" b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31C21FD-32DC-8544-8CC3-D68EC8579B18}"/>
                </a:ext>
              </a:extLst>
            </p:cNvPr>
            <p:cNvGrpSpPr/>
            <p:nvPr/>
          </p:nvGrpSpPr>
          <p:grpSpPr>
            <a:xfrm>
              <a:off x="790113" y="1808147"/>
              <a:ext cx="1438182" cy="695357"/>
              <a:chOff x="790113" y="1808147"/>
              <a:chExt cx="1438182" cy="695357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808F728-94C1-2D41-BF34-A6109C96F7E6}"/>
                  </a:ext>
                </a:extLst>
              </p:cNvPr>
              <p:cNvCxnSpPr/>
              <p:nvPr/>
            </p:nvCxnSpPr>
            <p:spPr>
              <a:xfrm flipV="1">
                <a:off x="790113" y="1828801"/>
                <a:ext cx="1438182" cy="674703"/>
              </a:xfrm>
              <a:prstGeom prst="straightConnector1">
                <a:avLst/>
              </a:prstGeom>
              <a:ln w="38100"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DC02FD9-17A7-C949-A208-19B4361B41EB}"/>
                      </a:ext>
                    </a:extLst>
                  </p:cNvPr>
                  <p:cNvSpPr/>
                  <p:nvPr/>
                </p:nvSpPr>
                <p:spPr>
                  <a:xfrm>
                    <a:off x="1310271" y="1808147"/>
                    <a:ext cx="3978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DC02FD9-17A7-C949-A208-19B4361B41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0271" y="1808147"/>
                    <a:ext cx="39786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5DD21E-4812-904F-B369-C4E4415FAAEC}"/>
              </a:ext>
            </a:extLst>
          </p:cNvPr>
          <p:cNvGrpSpPr/>
          <p:nvPr/>
        </p:nvGrpSpPr>
        <p:grpSpPr>
          <a:xfrm>
            <a:off x="790113" y="2503504"/>
            <a:ext cx="1189607" cy="389504"/>
            <a:chOff x="790113" y="2503504"/>
            <a:chExt cx="1189607" cy="38950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4AE87C8-DB7D-5A43-AFEA-3B2A95A8E6E8}"/>
                </a:ext>
              </a:extLst>
            </p:cNvPr>
            <p:cNvCxnSpPr>
              <a:cxnSpLocks/>
            </p:cNvCxnSpPr>
            <p:nvPr/>
          </p:nvCxnSpPr>
          <p:spPr>
            <a:xfrm>
              <a:off x="790113" y="2503504"/>
              <a:ext cx="1189607" cy="6347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48265F9-C121-3A45-A122-17898040BDE2}"/>
                    </a:ext>
                  </a:extLst>
                </p:cNvPr>
                <p:cNvSpPr/>
                <p:nvPr/>
              </p:nvSpPr>
              <p:spPr>
                <a:xfrm>
                  <a:off x="1309831" y="2523676"/>
                  <a:ext cx="3978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48265F9-C121-3A45-A122-17898040BD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831" y="2523676"/>
                  <a:ext cx="39786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E878C1-A3E8-274A-8EC4-FE526EF7CE74}"/>
              </a:ext>
            </a:extLst>
          </p:cNvPr>
          <p:cNvGrpSpPr/>
          <p:nvPr/>
        </p:nvGrpSpPr>
        <p:grpSpPr>
          <a:xfrm>
            <a:off x="1979720" y="1828801"/>
            <a:ext cx="1343585" cy="763624"/>
            <a:chOff x="1979720" y="1828801"/>
            <a:chExt cx="1343585" cy="76362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28450AA-4078-6E45-A2F2-C692B5322F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9720" y="1828801"/>
              <a:ext cx="248575" cy="76362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FE0952C-58AE-E649-9FEF-9AA81FC9058E}"/>
                    </a:ext>
                  </a:extLst>
                </p:cNvPr>
                <p:cNvSpPr/>
                <p:nvPr/>
              </p:nvSpPr>
              <p:spPr>
                <a:xfrm>
                  <a:off x="2029361" y="2060820"/>
                  <a:ext cx="12939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FE0952C-58AE-E649-9FEF-9AA81FC905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361" y="2060820"/>
                  <a:ext cx="129394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FFD99E-8A24-EC4F-8282-7BE1C81EC124}"/>
                  </a:ext>
                </a:extLst>
              </p:cNvPr>
              <p:cNvSpPr txBox="1"/>
              <p:nvPr/>
            </p:nvSpPr>
            <p:spPr>
              <a:xfrm>
                <a:off x="637101" y="3933192"/>
                <a:ext cx="2237023" cy="622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FFD99E-8A24-EC4F-8282-7BE1C81EC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1" y="3933192"/>
                <a:ext cx="2237023" cy="6225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C3F7E0-3850-8141-B796-BDFAEC45D0FB}"/>
                  </a:ext>
                </a:extLst>
              </p:cNvPr>
              <p:cNvSpPr/>
              <p:nvPr/>
            </p:nvSpPr>
            <p:spPr>
              <a:xfrm>
                <a:off x="836964" y="3337556"/>
                <a:ext cx="3114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(dot product)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C3F7E0-3850-8141-B796-BDFAEC45D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64" y="3337556"/>
                <a:ext cx="3114827" cy="369332"/>
              </a:xfrm>
              <a:prstGeom prst="rect">
                <a:avLst/>
              </a:prstGeom>
              <a:blipFill>
                <a:blip r:embed="rId10"/>
                <a:stretch>
                  <a:fillRect t="-106667" r="-405" b="-1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B6A914-B516-564A-8D7F-C8F5F72FC039}"/>
                  </a:ext>
                </a:extLst>
              </p:cNvPr>
              <p:cNvSpPr/>
              <p:nvPr/>
            </p:nvSpPr>
            <p:spPr>
              <a:xfrm>
                <a:off x="3323305" y="4061575"/>
                <a:ext cx="3459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=90°</m:t>
                    </m:r>
                  </m:oMath>
                </a14:m>
                <a:r>
                  <a:rPr lang="en-US" dirty="0"/>
                  <a:t> (orthogonal)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B6A914-B516-564A-8D7F-C8F5F72FC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5" y="4061575"/>
                <a:ext cx="3459922" cy="369332"/>
              </a:xfrm>
              <a:prstGeom prst="rect">
                <a:avLst/>
              </a:prstGeom>
              <a:blipFill>
                <a:blip r:embed="rId11"/>
                <a:stretch>
                  <a:fillRect t="-6667" r="-3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18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FE0952C-58AE-E649-9FEF-9AA81FC9058E}"/>
                  </a:ext>
                </a:extLst>
              </p:cNvPr>
              <p:cNvSpPr/>
              <p:nvPr/>
            </p:nvSpPr>
            <p:spPr>
              <a:xfrm>
                <a:off x="634753" y="1127422"/>
                <a:ext cx="4820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Linear Combination: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FE0952C-58AE-E649-9FEF-9AA81FC90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53" y="1127422"/>
                <a:ext cx="4820294" cy="369332"/>
              </a:xfrm>
              <a:prstGeom prst="rect">
                <a:avLst/>
              </a:prstGeom>
              <a:blipFill>
                <a:blip r:embed="rId3"/>
                <a:stretch>
                  <a:fillRect l="-78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481BD1-AEA6-FA43-823A-A3761023C6B4}"/>
                  </a:ext>
                </a:extLst>
              </p:cNvPr>
              <p:cNvSpPr txBox="1"/>
              <p:nvPr/>
            </p:nvSpPr>
            <p:spPr>
              <a:xfrm>
                <a:off x="649804" y="1623748"/>
                <a:ext cx="3400803" cy="754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481BD1-AEA6-FA43-823A-A3761023C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04" y="1623748"/>
                <a:ext cx="3400803" cy="754630"/>
              </a:xfrm>
              <a:prstGeom prst="rect">
                <a:avLst/>
              </a:prstGeom>
              <a:blipFill>
                <a:blip r:embed="rId4"/>
                <a:stretch>
                  <a:fillRect t="-163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264C2B-2C86-D244-A808-61E6BE6594CF}"/>
                  </a:ext>
                </a:extLst>
              </p:cNvPr>
              <p:cNvSpPr/>
              <p:nvPr/>
            </p:nvSpPr>
            <p:spPr>
              <a:xfrm>
                <a:off x="548431" y="3099211"/>
                <a:ext cx="7409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Linearly independent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264C2B-2C86-D244-A808-61E6BE659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1" y="3099211"/>
                <a:ext cx="7409977" cy="369332"/>
              </a:xfrm>
              <a:prstGeom prst="rect">
                <a:avLst/>
              </a:prstGeom>
              <a:blipFill>
                <a:blip r:embed="rId5"/>
                <a:stretch>
                  <a:fillRect l="-685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C90862-9267-1344-A874-A62EFA05A0B6}"/>
                  </a:ext>
                </a:extLst>
              </p:cNvPr>
              <p:cNvSpPr/>
              <p:nvPr/>
            </p:nvSpPr>
            <p:spPr>
              <a:xfrm>
                <a:off x="600721" y="2469432"/>
                <a:ext cx="59683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Vector Space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(vectors resulting from addition &amp; scalar multiplication)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C90862-9267-1344-A874-A62EFA05A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1" y="2469432"/>
                <a:ext cx="5968301" cy="646331"/>
              </a:xfrm>
              <a:prstGeom prst="rect">
                <a:avLst/>
              </a:prstGeom>
              <a:blipFill>
                <a:blip r:embed="rId6"/>
                <a:stretch>
                  <a:fillRect l="-84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482E460-1036-1E4A-8FEC-BF4F7A378471}"/>
                  </a:ext>
                </a:extLst>
              </p:cNvPr>
              <p:cNvSpPr/>
              <p:nvPr/>
            </p:nvSpPr>
            <p:spPr>
              <a:xfrm>
                <a:off x="466077" y="3444499"/>
                <a:ext cx="4922309" cy="457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+⋯+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for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all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482E460-1036-1E4A-8FEC-BF4F7A378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7" y="3444499"/>
                <a:ext cx="4922309" cy="457754"/>
              </a:xfrm>
              <a:prstGeom prst="rect">
                <a:avLst/>
              </a:prstGeom>
              <a:blipFill>
                <a:blip r:embed="rId7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020D6-433E-9042-BCB2-9A857E57D198}"/>
                  </a:ext>
                </a:extLst>
              </p:cNvPr>
              <p:cNvSpPr txBox="1"/>
              <p:nvPr/>
            </p:nvSpPr>
            <p:spPr>
              <a:xfrm>
                <a:off x="547453" y="4087110"/>
                <a:ext cx="8117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Basis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,⋯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,⋯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is a basis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020D6-433E-9042-BCB2-9A857E57D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53" y="4087110"/>
                <a:ext cx="8117607" cy="369332"/>
              </a:xfrm>
              <a:prstGeom prst="rect">
                <a:avLst/>
              </a:prstGeom>
              <a:blipFill>
                <a:blip r:embed="rId8"/>
                <a:stretch>
                  <a:fillRect l="-781" t="-6667" r="-1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32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9A155-2BF5-2B42-B5D9-2791F3FDB7DB}"/>
              </a:ext>
            </a:extLst>
          </p:cNvPr>
          <p:cNvSpPr txBox="1"/>
          <p:nvPr/>
        </p:nvSpPr>
        <p:spPr>
          <a:xfrm>
            <a:off x="443883" y="312494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as a set of vectors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29AC6A-75FD-CC41-85D6-BADC26260052}"/>
              </a:ext>
            </a:extLst>
          </p:cNvPr>
          <p:cNvSpPr txBox="1"/>
          <p:nvPr/>
        </p:nvSpPr>
        <p:spPr>
          <a:xfrm>
            <a:off x="3286083" y="311853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..as columns vectors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92F390-1310-9C4D-BAE4-EAC292D04D92}"/>
              </a:ext>
            </a:extLst>
          </p:cNvPr>
          <p:cNvSpPr txBox="1"/>
          <p:nvPr/>
        </p:nvSpPr>
        <p:spPr>
          <a:xfrm>
            <a:off x="5848382" y="312715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..as rows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D0C6F-DC85-4747-8DF5-23DC29BEE6C4}"/>
                  </a:ext>
                </a:extLst>
              </p:cNvPr>
              <p:cNvSpPr txBox="1"/>
              <p:nvPr/>
            </p:nvSpPr>
            <p:spPr>
              <a:xfrm>
                <a:off x="672597" y="3779618"/>
                <a:ext cx="1679306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D0C6F-DC85-4747-8DF5-23DC29BEE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7" y="3779618"/>
                <a:ext cx="1679306" cy="460126"/>
              </a:xfrm>
              <a:prstGeom prst="rect">
                <a:avLst/>
              </a:prstGeom>
              <a:blipFill>
                <a:blip r:embed="rId4"/>
                <a:stretch>
                  <a:fillRect t="-54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B324EE-973F-3A41-A6AB-D6A75652E47F}"/>
                  </a:ext>
                </a:extLst>
              </p:cNvPr>
              <p:cNvSpPr txBox="1"/>
              <p:nvPr/>
            </p:nvSpPr>
            <p:spPr>
              <a:xfrm>
                <a:off x="3437004" y="3714868"/>
                <a:ext cx="200311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B324EE-973F-3A41-A6AB-D6A75652E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004" y="3714868"/>
                <a:ext cx="2003112" cy="460126"/>
              </a:xfrm>
              <a:prstGeom prst="rect">
                <a:avLst/>
              </a:prstGeom>
              <a:blipFill>
                <a:blip r:embed="rId5"/>
                <a:stretch>
                  <a:fillRect l="-1887" t="-54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9D34C7-6D67-8648-844A-59338EE59608}"/>
                  </a:ext>
                </a:extLst>
              </p:cNvPr>
              <p:cNvSpPr txBox="1"/>
              <p:nvPr/>
            </p:nvSpPr>
            <p:spPr>
              <a:xfrm>
                <a:off x="5645640" y="3572513"/>
                <a:ext cx="1376787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9D34C7-6D67-8648-844A-59338EE59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640" y="3572513"/>
                <a:ext cx="1376787" cy="730777"/>
              </a:xfrm>
              <a:prstGeom prst="rect">
                <a:avLst/>
              </a:prstGeom>
              <a:blipFill>
                <a:blip r:embed="rId6"/>
                <a:stretch>
                  <a:fillRect l="-2752" t="-1724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942C9F-797B-4E45-8F5D-12D2A5F41B32}"/>
                  </a:ext>
                </a:extLst>
              </p:cNvPr>
              <p:cNvSpPr txBox="1"/>
              <p:nvPr/>
            </p:nvSpPr>
            <p:spPr>
              <a:xfrm>
                <a:off x="3525079" y="5431451"/>
                <a:ext cx="803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942C9F-797B-4E45-8F5D-12D2A5F4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79" y="5431451"/>
                <a:ext cx="803297" cy="276999"/>
              </a:xfrm>
              <a:prstGeom prst="rect">
                <a:avLst/>
              </a:prstGeom>
              <a:blipFill>
                <a:blip r:embed="rId7"/>
                <a:stretch>
                  <a:fillRect l="-4688" r="-15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AACAEB5-7092-884E-8209-DFED18489169}"/>
              </a:ext>
            </a:extLst>
          </p:cNvPr>
          <p:cNvSpPr txBox="1"/>
          <p:nvPr/>
        </p:nvSpPr>
        <p:spPr>
          <a:xfrm>
            <a:off x="2929685" y="5025640"/>
            <a:ext cx="24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Transpose of a </a:t>
            </a:r>
            <a:r>
              <a:rPr lang="en-US" dirty="0" err="1"/>
              <a:t>matrx</a:t>
            </a:r>
            <a:r>
              <a:rPr lang="en-US" dirty="0"/>
              <a:t>`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DF1EEC-6D6C-E14C-9CD2-097C7650DF54}"/>
              </a:ext>
            </a:extLst>
          </p:cNvPr>
          <p:cNvGrpSpPr/>
          <p:nvPr/>
        </p:nvGrpSpPr>
        <p:grpSpPr>
          <a:xfrm>
            <a:off x="2691279" y="1178309"/>
            <a:ext cx="2679911" cy="1566961"/>
            <a:chOff x="1167426" y="4852075"/>
            <a:chExt cx="2679911" cy="1566961"/>
          </a:xfrm>
        </p:grpSpPr>
        <p:pic>
          <p:nvPicPr>
            <p:cNvPr id="16" name="Picture 2" descr="Upper Triangular Matrix -- from Wolfram MathWorld">
              <a:extLst>
                <a:ext uri="{FF2B5EF4-FFF2-40B4-BE49-F238E27FC236}">
                  <a16:creationId xmlns:a16="http://schemas.microsoft.com/office/drawing/2014/main" id="{E753EA8C-9653-5746-8627-795A317A2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2252" y="5004926"/>
              <a:ext cx="2425085" cy="1231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A7078AF-BCDA-9E4C-8291-D5D4D718B8C3}"/>
                </a:ext>
              </a:extLst>
            </p:cNvPr>
            <p:cNvSpPr/>
            <p:nvPr/>
          </p:nvSpPr>
          <p:spPr>
            <a:xfrm>
              <a:off x="1167426" y="4852075"/>
              <a:ext cx="661186" cy="1566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D56BF5-675A-3647-A168-DC351BBE632D}"/>
                    </a:ext>
                  </a:extLst>
                </p:cNvPr>
                <p:cNvSpPr txBox="1"/>
                <p:nvPr/>
              </p:nvSpPr>
              <p:spPr>
                <a:xfrm>
                  <a:off x="3239630" y="4942267"/>
                  <a:ext cx="563872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D56BF5-675A-3647-A168-DC351BBE6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630" y="4942267"/>
                  <a:ext cx="563872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114D8E9-A136-A64B-9F5E-8E863299B479}"/>
                    </a:ext>
                  </a:extLst>
                </p:cNvPr>
                <p:cNvSpPr txBox="1"/>
                <p:nvPr/>
              </p:nvSpPr>
              <p:spPr>
                <a:xfrm>
                  <a:off x="3216303" y="5910369"/>
                  <a:ext cx="613501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𝑀𝑁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114D8E9-A136-A64B-9F5E-8E863299B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303" y="5910369"/>
                  <a:ext cx="613501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1CA2F-0641-2143-BBDA-10C1670B0A81}"/>
                  </a:ext>
                </a:extLst>
              </p:cNvPr>
              <p:cNvSpPr txBox="1"/>
              <p:nvPr/>
            </p:nvSpPr>
            <p:spPr>
              <a:xfrm>
                <a:off x="3760637" y="926020"/>
                <a:ext cx="1269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columns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1CA2F-0641-2143-BBDA-10C1670B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637" y="926020"/>
                <a:ext cx="1269130" cy="369332"/>
              </a:xfrm>
              <a:prstGeom prst="rect">
                <a:avLst/>
              </a:prstGeom>
              <a:blipFill>
                <a:blip r:embed="rId11"/>
                <a:stretch>
                  <a:fillRect t="-6667" r="-3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B96ABB-31FA-6944-B8CA-BBD2CDF2C4F6}"/>
                  </a:ext>
                </a:extLst>
              </p:cNvPr>
              <p:cNvSpPr txBox="1"/>
              <p:nvPr/>
            </p:nvSpPr>
            <p:spPr>
              <a:xfrm>
                <a:off x="5535499" y="1778897"/>
                <a:ext cx="926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rows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B96ABB-31FA-6944-B8CA-BBD2CDF2C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99" y="1778897"/>
                <a:ext cx="926087" cy="369332"/>
              </a:xfrm>
              <a:prstGeom prst="rect">
                <a:avLst/>
              </a:prstGeom>
              <a:blipFill>
                <a:blip r:embed="rId12"/>
                <a:stretch>
                  <a:fillRect t="-10345" r="-540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6E0E7F-6509-8541-A54F-F2514C09E8A6}"/>
                  </a:ext>
                </a:extLst>
              </p:cNvPr>
              <p:cNvSpPr txBox="1"/>
              <p:nvPr/>
            </p:nvSpPr>
            <p:spPr>
              <a:xfrm>
                <a:off x="2528325" y="1745555"/>
                <a:ext cx="634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6E0E7F-6509-8541-A54F-F2514C09E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325" y="1745555"/>
                <a:ext cx="6341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61245A-8B14-3247-A984-840A8AEFE6D4}"/>
                  </a:ext>
                </a:extLst>
              </p:cNvPr>
              <p:cNvSpPr txBox="1"/>
              <p:nvPr/>
            </p:nvSpPr>
            <p:spPr>
              <a:xfrm>
                <a:off x="3463586" y="2230499"/>
                <a:ext cx="58272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61245A-8B14-3247-A984-840A8AEFE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586" y="2230499"/>
                <a:ext cx="582724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C49839-3A15-2F4A-9EFA-611E6E1A3D6E}"/>
                  </a:ext>
                </a:extLst>
              </p:cNvPr>
              <p:cNvSpPr txBox="1"/>
              <p:nvPr/>
            </p:nvSpPr>
            <p:spPr>
              <a:xfrm>
                <a:off x="4010382" y="2257333"/>
                <a:ext cx="58272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C49839-3A15-2F4A-9EFA-611E6E1A3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382" y="2257333"/>
                <a:ext cx="582724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F212EFC-A092-E748-AE4A-DAC1F7894A41}"/>
                  </a:ext>
                </a:extLst>
              </p:cNvPr>
              <p:cNvSpPr txBox="1"/>
              <p:nvPr/>
            </p:nvSpPr>
            <p:spPr>
              <a:xfrm>
                <a:off x="3444551" y="1584859"/>
                <a:ext cx="53784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F212EFC-A092-E748-AE4A-DAC1F7894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551" y="1584859"/>
                <a:ext cx="537840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13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11" grpId="0"/>
      <p:bldP spid="13" grpId="0"/>
      <p:bldP spid="14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Multiplication: Mechanics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BA4C0A-0CD7-F64E-B311-D9B1ACB703E6}"/>
                  </a:ext>
                </a:extLst>
              </p:cNvPr>
              <p:cNvSpPr txBox="1"/>
              <p:nvPr/>
            </p:nvSpPr>
            <p:spPr>
              <a:xfrm>
                <a:off x="659143" y="1310978"/>
                <a:ext cx="7151765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×7+2×9+3×11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+3×1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4×7+5×9+6×11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+5×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+6×1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BA4C0A-0CD7-F64E-B311-D9B1ACB70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43" y="1310978"/>
                <a:ext cx="7151765" cy="823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CF9019-9DCA-2447-BB2F-17B8807E1308}"/>
                  </a:ext>
                </a:extLst>
              </p:cNvPr>
              <p:cNvSpPr/>
              <p:nvPr/>
            </p:nvSpPr>
            <p:spPr>
              <a:xfrm>
                <a:off x="2927072" y="2164466"/>
                <a:ext cx="5150128" cy="554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1×8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6×12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CF9019-9DCA-2447-BB2F-17B8807E1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72" y="2164466"/>
                <a:ext cx="5150128" cy="55431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C593D3-CA09-5944-BD35-86E34D16C457}"/>
                  </a:ext>
                </a:extLst>
              </p:cNvPr>
              <p:cNvSpPr/>
              <p:nvPr/>
            </p:nvSpPr>
            <p:spPr>
              <a:xfrm>
                <a:off x="2927072" y="2869103"/>
                <a:ext cx="1654940" cy="559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139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154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C593D3-CA09-5944-BD35-86E34D16C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72" y="2869103"/>
                <a:ext cx="1654940" cy="559897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62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C050-4E6C-DA42-85D8-15563484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9524B4-3F34-424C-AE07-314E7554A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9DE2DA-82BA-1344-948E-6548E414A761}"/>
                  </a:ext>
                </a:extLst>
              </p:cNvPr>
              <p:cNvSpPr txBox="1"/>
              <p:nvPr/>
            </p:nvSpPr>
            <p:spPr>
              <a:xfrm>
                <a:off x="2669339" y="876994"/>
                <a:ext cx="244605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9DE2DA-82BA-1344-948E-6548E414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339" y="876994"/>
                <a:ext cx="2446054" cy="896207"/>
              </a:xfrm>
              <a:prstGeom prst="rect">
                <a:avLst/>
              </a:prstGeom>
              <a:blipFill>
                <a:blip r:embed="rId2"/>
                <a:stretch>
                  <a:fillRect l="-9326" t="-149296" r="-518" b="-20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59E9E20-8854-3040-AC93-2E46EFE7B204}"/>
              </a:ext>
            </a:extLst>
          </p:cNvPr>
          <p:cNvGrpSpPr/>
          <p:nvPr/>
        </p:nvGrpSpPr>
        <p:grpSpPr>
          <a:xfrm>
            <a:off x="1316217" y="1904927"/>
            <a:ext cx="5493617" cy="2002393"/>
            <a:chOff x="923025" y="953951"/>
            <a:chExt cx="5493617" cy="2002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FC08D59-910D-A845-875C-9E21CC4F3A39}"/>
                    </a:ext>
                  </a:extLst>
                </p:cNvPr>
                <p:cNvSpPr txBox="1"/>
                <p:nvPr/>
              </p:nvSpPr>
              <p:spPr>
                <a:xfrm>
                  <a:off x="1889830" y="1558801"/>
                  <a:ext cx="979755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800" b="0" dirty="0"/>
                </a:p>
                <a:p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FC08D59-910D-A845-875C-9E21CC4F3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830" y="1558801"/>
                  <a:ext cx="979755" cy="9541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0AF759C-4117-4F48-8029-1B607C1DA2F1}"/>
                </a:ext>
              </a:extLst>
            </p:cNvPr>
            <p:cNvSpPr/>
            <p:nvPr/>
          </p:nvSpPr>
          <p:spPr>
            <a:xfrm>
              <a:off x="5252313" y="1457085"/>
              <a:ext cx="1164329" cy="826291"/>
            </a:xfrm>
            <a:prstGeom prst="rect">
              <a:avLst/>
            </a:prstGeom>
            <a:solidFill>
              <a:srgbClr val="04A7FF"/>
            </a:solidFill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194535-B412-9241-B981-74BA2712F517}"/>
                </a:ext>
              </a:extLst>
            </p:cNvPr>
            <p:cNvSpPr/>
            <p:nvPr/>
          </p:nvSpPr>
          <p:spPr>
            <a:xfrm>
              <a:off x="1399032" y="1408176"/>
              <a:ext cx="649224" cy="850392"/>
            </a:xfrm>
            <a:prstGeom prst="rect">
              <a:avLst/>
            </a:prstGeom>
            <a:solidFill>
              <a:srgbClr val="04A7FF"/>
            </a:solidFill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C7D5C9-B4DC-3140-999E-760C05CBD9B5}"/>
                </a:ext>
              </a:extLst>
            </p:cNvPr>
            <p:cNvSpPr txBox="1"/>
            <p:nvPr/>
          </p:nvSpPr>
          <p:spPr>
            <a:xfrm>
              <a:off x="1567191" y="95395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2E4A117-C5F8-A341-942B-80BFFF3192D9}"/>
                </a:ext>
              </a:extLst>
            </p:cNvPr>
            <p:cNvCxnSpPr/>
            <p:nvPr/>
          </p:nvCxnSpPr>
          <p:spPr>
            <a:xfrm>
              <a:off x="1399032" y="1289304"/>
              <a:ext cx="6492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81CC3F-C97C-1842-9F2F-99E07E4C4BC8}"/>
                </a:ext>
              </a:extLst>
            </p:cNvPr>
            <p:cNvSpPr/>
            <p:nvPr/>
          </p:nvSpPr>
          <p:spPr>
            <a:xfrm rot="16200000">
              <a:off x="3253737" y="1251207"/>
              <a:ext cx="649224" cy="1164330"/>
            </a:xfrm>
            <a:prstGeom prst="rect">
              <a:avLst/>
            </a:prstGeom>
            <a:solidFill>
              <a:srgbClr val="04A7FF"/>
            </a:solidFill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4D0562-DDA8-AA45-9642-EDDB338CB6EC}"/>
                </a:ext>
              </a:extLst>
            </p:cNvPr>
            <p:cNvCxnSpPr>
              <a:cxnSpLocks/>
            </p:cNvCxnSpPr>
            <p:nvPr/>
          </p:nvCxnSpPr>
          <p:spPr>
            <a:xfrm>
              <a:off x="1286256" y="1415796"/>
              <a:ext cx="0" cy="84277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B34958-8D46-2D45-BB54-2F20982C3582}"/>
                </a:ext>
              </a:extLst>
            </p:cNvPr>
            <p:cNvSpPr txBox="1"/>
            <p:nvPr/>
          </p:nvSpPr>
          <p:spPr>
            <a:xfrm>
              <a:off x="923025" y="16487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6764BE9-9031-844E-87DB-0B4681A0684F}"/>
                </a:ext>
              </a:extLst>
            </p:cNvPr>
            <p:cNvCxnSpPr>
              <a:cxnSpLocks/>
            </p:cNvCxnSpPr>
            <p:nvPr/>
          </p:nvCxnSpPr>
          <p:spPr>
            <a:xfrm>
              <a:off x="2868168" y="1539167"/>
              <a:ext cx="0" cy="61881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BCAA7F-DAED-A641-B7CB-DFF300C1DD9C}"/>
                </a:ext>
              </a:extLst>
            </p:cNvPr>
            <p:cNvSpPr txBox="1"/>
            <p:nvPr/>
          </p:nvSpPr>
          <p:spPr>
            <a:xfrm>
              <a:off x="2536974" y="168556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EB0538-85C7-7443-BA89-97A69F404E08}"/>
                </a:ext>
              </a:extLst>
            </p:cNvPr>
            <p:cNvSpPr txBox="1"/>
            <p:nvPr/>
          </p:nvSpPr>
          <p:spPr>
            <a:xfrm>
              <a:off x="3411231" y="9691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K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BD8511E-A17C-CA4B-A7FF-70AD0CAA3C4F}"/>
                </a:ext>
              </a:extLst>
            </p:cNvPr>
            <p:cNvCxnSpPr>
              <a:cxnSpLocks/>
            </p:cNvCxnSpPr>
            <p:nvPr/>
          </p:nvCxnSpPr>
          <p:spPr>
            <a:xfrm>
              <a:off x="3005328" y="1322832"/>
              <a:ext cx="1155186" cy="45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2FEC5D-8482-5347-A031-262037480B9B}"/>
                </a:ext>
              </a:extLst>
            </p:cNvPr>
            <p:cNvSpPr txBox="1"/>
            <p:nvPr/>
          </p:nvSpPr>
          <p:spPr>
            <a:xfrm>
              <a:off x="5639319" y="95699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K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C8E458E-CE28-7D46-ADBD-C50CB2F5D491}"/>
                </a:ext>
              </a:extLst>
            </p:cNvPr>
            <p:cNvCxnSpPr>
              <a:cxnSpLocks/>
            </p:cNvCxnSpPr>
            <p:nvPr/>
          </p:nvCxnSpPr>
          <p:spPr>
            <a:xfrm>
              <a:off x="5233416" y="1310640"/>
              <a:ext cx="1155186" cy="45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D4281A5-D601-AB46-9975-DC3885F34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41976" y="1440180"/>
              <a:ext cx="0" cy="84277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71F00B-C45F-5742-9428-7C58F803FC08}"/>
                </a:ext>
              </a:extLst>
            </p:cNvPr>
            <p:cNvSpPr txBox="1"/>
            <p:nvPr/>
          </p:nvSpPr>
          <p:spPr>
            <a:xfrm>
              <a:off x="4778745" y="167309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3B17BC-0BFD-9E43-A739-D77CD148D2AF}"/>
                </a:ext>
              </a:extLst>
            </p:cNvPr>
            <p:cNvSpPr txBox="1"/>
            <p:nvPr/>
          </p:nvSpPr>
          <p:spPr>
            <a:xfrm>
              <a:off x="4332055" y="1570427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268C0FC-EE53-4245-A254-37BD6E5355D9}"/>
                    </a:ext>
                  </a:extLst>
                </p:cNvPr>
                <p:cNvSpPr txBox="1"/>
                <p:nvPr/>
              </p:nvSpPr>
              <p:spPr>
                <a:xfrm>
                  <a:off x="1416752" y="2332758"/>
                  <a:ext cx="473078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268C0FC-EE53-4245-A254-37BD6E535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752" y="2332758"/>
                  <a:ext cx="473078" cy="615553"/>
                </a:xfrm>
                <a:prstGeom prst="rect">
                  <a:avLst/>
                </a:prstGeom>
                <a:blipFill>
                  <a:blip r:embed="rId4"/>
                  <a:stretch>
                    <a:fillRect l="-21053" r="-21053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DA66EA1-1B24-4E45-B03F-7B874571017B}"/>
                    </a:ext>
                  </a:extLst>
                </p:cNvPr>
                <p:cNvSpPr txBox="1"/>
                <p:nvPr/>
              </p:nvSpPr>
              <p:spPr>
                <a:xfrm>
                  <a:off x="3191469" y="2340791"/>
                  <a:ext cx="493084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DA66EA1-1B24-4E45-B03F-7B8745710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469" y="2340791"/>
                  <a:ext cx="493084" cy="615553"/>
                </a:xfrm>
                <a:prstGeom prst="rect">
                  <a:avLst/>
                </a:prstGeom>
                <a:blipFill>
                  <a:blip r:embed="rId5"/>
                  <a:stretch>
                    <a:fillRect l="-20000" r="-15000"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8E4B7C-EA33-604D-9DC5-72D02BCE514D}"/>
                    </a:ext>
                  </a:extLst>
                </p:cNvPr>
                <p:cNvSpPr txBox="1"/>
                <p:nvPr/>
              </p:nvSpPr>
              <p:spPr>
                <a:xfrm>
                  <a:off x="5503036" y="2258609"/>
                  <a:ext cx="471411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8E4B7C-EA33-604D-9DC5-72D02BCE5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036" y="2258609"/>
                  <a:ext cx="471411" cy="615553"/>
                </a:xfrm>
                <a:prstGeom prst="rect">
                  <a:avLst/>
                </a:prstGeom>
                <a:blipFill>
                  <a:blip r:embed="rId6"/>
                  <a:stretch>
                    <a:fillRect l="-21053" r="-15789" b="-10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E1482ED-FD61-3C48-B4CC-D6F6A76961E3}"/>
              </a:ext>
            </a:extLst>
          </p:cNvPr>
          <p:cNvSpPr txBox="1"/>
          <p:nvPr/>
        </p:nvSpPr>
        <p:spPr>
          <a:xfrm>
            <a:off x="1261872" y="5559552"/>
            <a:ext cx="6756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Matrices can be multiplied only if they are compatible.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DB8019-1122-C845-A6A1-802D4EE7001B}"/>
                  </a:ext>
                </a:extLst>
              </p:cNvPr>
              <p:cNvSpPr txBox="1"/>
              <p:nvPr/>
            </p:nvSpPr>
            <p:spPr>
              <a:xfrm>
                <a:off x="988327" y="3990170"/>
                <a:ext cx="7889147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×.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=.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×7+2×9+3×11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×8+2×10+3×12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4×7+5×9+6×11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4×8+5×10+6×12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DB8019-1122-C845-A6A1-802D4EE70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27" y="3990170"/>
                <a:ext cx="7889147" cy="823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Multiplication: Interpretations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2130-982C-0149-893C-81821D1E52CF}"/>
              </a:ext>
            </a:extLst>
          </p:cNvPr>
          <p:cNvSpPr txBox="1"/>
          <p:nvPr/>
        </p:nvSpPr>
        <p:spPr>
          <a:xfrm>
            <a:off x="744330" y="1056234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Rotates vectors.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B2380FA-4A55-0C41-806E-817CB20F4DEA}"/>
              </a:ext>
            </a:extLst>
          </p:cNvPr>
          <p:cNvGrpSpPr/>
          <p:nvPr/>
        </p:nvGrpSpPr>
        <p:grpSpPr>
          <a:xfrm>
            <a:off x="181990" y="3882466"/>
            <a:ext cx="4795993" cy="1919301"/>
            <a:chOff x="457199" y="3858805"/>
            <a:chExt cx="6123470" cy="217505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E340BA-D8AA-5D48-8B7A-5085DDE42016}"/>
                </a:ext>
              </a:extLst>
            </p:cNvPr>
            <p:cNvGrpSpPr/>
            <p:nvPr/>
          </p:nvGrpSpPr>
          <p:grpSpPr>
            <a:xfrm>
              <a:off x="457199" y="4144028"/>
              <a:ext cx="6123470" cy="1889836"/>
              <a:chOff x="568351" y="921434"/>
              <a:chExt cx="6123470" cy="1889836"/>
            </a:xfrm>
          </p:grpSpPr>
          <p:pic>
            <p:nvPicPr>
              <p:cNvPr id="1026" name="Picture 2" descr="How to Multiply Matrices">
                <a:extLst>
                  <a:ext uri="{FF2B5EF4-FFF2-40B4-BE49-F238E27FC236}">
                    <a16:creationId xmlns:a16="http://schemas.microsoft.com/office/drawing/2014/main" id="{08F4E0F4-1E29-8047-8709-D41E64C4C7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670" y="1073314"/>
                <a:ext cx="4572000" cy="156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7EB5C4-4856-1445-BDF9-DCDCFE2B8D8D}"/>
                  </a:ext>
                </a:extLst>
              </p:cNvPr>
              <p:cNvSpPr/>
              <p:nvPr/>
            </p:nvSpPr>
            <p:spPr>
              <a:xfrm>
                <a:off x="4348114" y="1397245"/>
                <a:ext cx="2343707" cy="1414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8987C6-5D70-C84A-B792-601206013117}"/>
                  </a:ext>
                </a:extLst>
              </p:cNvPr>
              <p:cNvSpPr/>
              <p:nvPr/>
            </p:nvSpPr>
            <p:spPr>
              <a:xfrm>
                <a:off x="3197439" y="1162973"/>
                <a:ext cx="886289" cy="344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1269899-285C-524E-8065-9B99A3966B90}"/>
                  </a:ext>
                </a:extLst>
              </p:cNvPr>
              <p:cNvSpPr/>
              <p:nvPr/>
            </p:nvSpPr>
            <p:spPr>
              <a:xfrm>
                <a:off x="2311150" y="921434"/>
                <a:ext cx="1772578" cy="344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9B98E5BB-74E6-8041-B9C8-96AA6F8BC31D}"/>
                      </a:ext>
                    </a:extLst>
                  </p:cNvPr>
                  <p:cNvSpPr/>
                  <p:nvPr/>
                </p:nvSpPr>
                <p:spPr>
                  <a:xfrm>
                    <a:off x="2933053" y="1114003"/>
                    <a:ext cx="505124" cy="296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9B98E5BB-74E6-8041-B9C8-96AA6F8BC3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3053" y="1114003"/>
                    <a:ext cx="505124" cy="29647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8A63811-D896-4B4E-B03E-38E6A15B6A9E}"/>
                      </a:ext>
                    </a:extLst>
                  </p:cNvPr>
                  <p:cNvSpPr/>
                  <p:nvPr/>
                </p:nvSpPr>
                <p:spPr>
                  <a:xfrm>
                    <a:off x="568351" y="1580778"/>
                    <a:ext cx="492763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8A63811-D896-4B4E-B03E-38E6A15B6A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351" y="1580778"/>
                    <a:ext cx="492763" cy="2987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718D427-C0F4-424C-AD12-3969C754664F}"/>
                  </a:ext>
                </a:extLst>
              </p:cNvPr>
              <p:cNvGrpSpPr/>
              <p:nvPr/>
            </p:nvGrpSpPr>
            <p:grpSpPr>
              <a:xfrm>
                <a:off x="5825426" y="1720532"/>
                <a:ext cx="522666" cy="697643"/>
                <a:chOff x="7901126" y="1242771"/>
                <a:chExt cx="431675" cy="1663700"/>
              </a:xfrm>
            </p:grpSpPr>
            <p:pic>
              <p:nvPicPr>
                <p:cNvPr id="19" name="Picture 18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DDF09BD8-E4FA-B541-9B26-1FAFD2E893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9901" y="1242771"/>
                  <a:ext cx="342900" cy="16637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44849DD-DC01-594A-B286-DD6A63E9245B}"/>
                    </a:ext>
                  </a:extLst>
                </p:cNvPr>
                <p:cNvSpPr/>
                <p:nvPr/>
              </p:nvSpPr>
              <p:spPr>
                <a:xfrm>
                  <a:off x="7901126" y="1786330"/>
                  <a:ext cx="176075" cy="9593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55B71F3-5D85-414F-8F75-5F101383F730}"/>
                  </a:ext>
                </a:extLst>
              </p:cNvPr>
              <p:cNvGrpSpPr/>
              <p:nvPr/>
            </p:nvGrpSpPr>
            <p:grpSpPr>
              <a:xfrm rot="10800000">
                <a:off x="4264431" y="1730888"/>
                <a:ext cx="522666" cy="697643"/>
                <a:chOff x="7901126" y="1242771"/>
                <a:chExt cx="431675" cy="1663700"/>
              </a:xfrm>
            </p:grpSpPr>
            <p:pic>
              <p:nvPicPr>
                <p:cNvPr id="22" name="Picture 21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3756CEF0-0FD8-544C-A4B3-4DF9E19606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9901" y="1242771"/>
                  <a:ext cx="342900" cy="1663700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FD07837-EF39-794F-B7C4-FD910AA83B08}"/>
                    </a:ext>
                  </a:extLst>
                </p:cNvPr>
                <p:cNvSpPr/>
                <p:nvPr/>
              </p:nvSpPr>
              <p:spPr>
                <a:xfrm>
                  <a:off x="7901126" y="1786330"/>
                  <a:ext cx="176075" cy="9593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21393E8-7E40-E142-AFA7-8BCEEF4F8EB0}"/>
                      </a:ext>
                    </a:extLst>
                  </p:cNvPr>
                  <p:cNvSpPr/>
                  <p:nvPr/>
                </p:nvSpPr>
                <p:spPr>
                  <a:xfrm>
                    <a:off x="587585" y="1981754"/>
                    <a:ext cx="492763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21393E8-7E40-E142-AFA7-8BCEEF4F8E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585" y="1981754"/>
                    <a:ext cx="492763" cy="2987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F1B6B8-C4D7-9C47-A485-7B02F5C1E33C}"/>
                  </a:ext>
                </a:extLst>
              </p:cNvPr>
              <p:cNvSpPr/>
              <p:nvPr/>
            </p:nvSpPr>
            <p:spPr>
              <a:xfrm>
                <a:off x="3984881" y="1101654"/>
                <a:ext cx="886289" cy="344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E337B2A-1800-CC41-9340-2FA8763C8741}"/>
                      </a:ext>
                    </a:extLst>
                  </p:cNvPr>
                  <p:cNvSpPr/>
                  <p:nvPr/>
                </p:nvSpPr>
                <p:spPr>
                  <a:xfrm>
                    <a:off x="3360663" y="1115481"/>
                    <a:ext cx="509301" cy="296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E337B2A-1800-CC41-9340-2FA8763C87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0663" y="1115481"/>
                    <a:ext cx="509301" cy="29647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49D03D4-472C-654B-9E9E-DF0A9E09EF14}"/>
                      </a:ext>
                    </a:extLst>
                  </p:cNvPr>
                  <p:cNvSpPr/>
                  <p:nvPr/>
                </p:nvSpPr>
                <p:spPr>
                  <a:xfrm>
                    <a:off x="4421269" y="1708863"/>
                    <a:ext cx="844222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49D03D4-472C-654B-9E9E-DF0A9E09EF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1269" y="1708863"/>
                    <a:ext cx="844222" cy="29879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747F90-AF5B-DE4E-B691-34A75F982BA0}"/>
                      </a:ext>
                    </a:extLst>
                  </p:cNvPr>
                  <p:cNvSpPr/>
                  <p:nvPr/>
                </p:nvSpPr>
                <p:spPr>
                  <a:xfrm>
                    <a:off x="4404993" y="2038819"/>
                    <a:ext cx="844222" cy="2991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747F90-AF5B-DE4E-B691-34A75F982B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993" y="2038819"/>
                    <a:ext cx="844222" cy="29916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C47C895D-BAA6-8C4D-B602-83062B7B2A1E}"/>
                      </a:ext>
                    </a:extLst>
                  </p:cNvPr>
                  <p:cNvSpPr/>
                  <p:nvPr/>
                </p:nvSpPr>
                <p:spPr>
                  <a:xfrm>
                    <a:off x="5310518" y="1710345"/>
                    <a:ext cx="848395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C47C895D-BAA6-8C4D-B602-83062B7B2A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518" y="1710345"/>
                    <a:ext cx="848395" cy="29879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89BD9F24-4733-F242-93FB-FD8900A1A9E6}"/>
                      </a:ext>
                    </a:extLst>
                  </p:cNvPr>
                  <p:cNvSpPr/>
                  <p:nvPr/>
                </p:nvSpPr>
                <p:spPr>
                  <a:xfrm>
                    <a:off x="5294242" y="2040300"/>
                    <a:ext cx="848395" cy="2991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89BD9F24-4733-F242-93FB-FD8900A1A9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4242" y="2040300"/>
                    <a:ext cx="848395" cy="2991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E235FA-7063-E14E-9ED3-CD021DC2759F}"/>
                </a:ext>
              </a:extLst>
            </p:cNvPr>
            <p:cNvSpPr txBox="1"/>
            <p:nvPr/>
          </p:nvSpPr>
          <p:spPr>
            <a:xfrm>
              <a:off x="636707" y="3858805"/>
              <a:ext cx="4472440" cy="383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Compute angles between vectors.</a:t>
              </a:r>
            </a:p>
          </p:txBody>
        </p:sp>
      </p:grpSp>
      <p:pic>
        <p:nvPicPr>
          <p:cNvPr id="43" name="Picture 42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98207010-6C59-E34D-A8D8-2920F60064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4773" y="1591736"/>
            <a:ext cx="4001240" cy="210149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EB8755-80C4-1C4F-AF67-96885BB0B58F}"/>
              </a:ext>
            </a:extLst>
          </p:cNvPr>
          <p:cNvSpPr txBox="1"/>
          <p:nvPr/>
        </p:nvSpPr>
        <p:spPr>
          <a:xfrm>
            <a:off x="1633490" y="16670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B329D7-8614-C94B-9B45-C04D5E3F22E0}"/>
              </a:ext>
            </a:extLst>
          </p:cNvPr>
          <p:cNvSpPr txBox="1"/>
          <p:nvPr/>
        </p:nvSpPr>
        <p:spPr>
          <a:xfrm>
            <a:off x="612038" y="246603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1A5DA1-C49E-AD4F-A484-D0E1761415A2}"/>
              </a:ext>
            </a:extLst>
          </p:cNvPr>
          <p:cNvSpPr txBox="1"/>
          <p:nvPr/>
        </p:nvSpPr>
        <p:spPr>
          <a:xfrm>
            <a:off x="1617214" y="24763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4BBFFB-33C5-5447-90D8-337323740A48}"/>
              </a:ext>
            </a:extLst>
          </p:cNvPr>
          <p:cNvSpPr txBox="1"/>
          <p:nvPr/>
        </p:nvSpPr>
        <p:spPr>
          <a:xfrm>
            <a:off x="1323233" y="267512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61469A-8782-9740-8393-C7729BA1AEB6}"/>
              </a:ext>
            </a:extLst>
          </p:cNvPr>
          <p:cNvSpPr txBox="1"/>
          <p:nvPr/>
        </p:nvSpPr>
        <p:spPr>
          <a:xfrm>
            <a:off x="1318734" y="179602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6E4999-6259-CF41-AC11-0CA063F324EA}"/>
              </a:ext>
            </a:extLst>
          </p:cNvPr>
          <p:cNvSpPr txBox="1"/>
          <p:nvPr/>
        </p:nvSpPr>
        <p:spPr>
          <a:xfrm>
            <a:off x="2279001" y="23479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48" name="U-Turn Arrow 47">
            <a:extLst>
              <a:ext uri="{FF2B5EF4-FFF2-40B4-BE49-F238E27FC236}">
                <a16:creationId xmlns:a16="http://schemas.microsoft.com/office/drawing/2014/main" id="{9F3976C5-90EC-7540-A2FF-38B829DB3A25}"/>
              </a:ext>
            </a:extLst>
          </p:cNvPr>
          <p:cNvSpPr/>
          <p:nvPr/>
        </p:nvSpPr>
        <p:spPr>
          <a:xfrm flipH="1">
            <a:off x="1207362" y="1429231"/>
            <a:ext cx="853335" cy="643216"/>
          </a:xfrm>
          <a:prstGeom prst="utur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8A9EA66-71D3-BF48-A50F-15DF54883DEB}"/>
              </a:ext>
            </a:extLst>
          </p:cNvPr>
          <p:cNvSpPr/>
          <p:nvPr/>
        </p:nvSpPr>
        <p:spPr>
          <a:xfrm>
            <a:off x="2523729" y="1555965"/>
            <a:ext cx="2379840" cy="1959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FE9AF95-D0B9-F24A-BD13-BF834266DCAC}"/>
              </a:ext>
            </a:extLst>
          </p:cNvPr>
          <p:cNvGrpSpPr/>
          <p:nvPr/>
        </p:nvGrpSpPr>
        <p:grpSpPr>
          <a:xfrm>
            <a:off x="2746796" y="1890490"/>
            <a:ext cx="5762244" cy="2018384"/>
            <a:chOff x="5120536" y="2644558"/>
            <a:chExt cx="5762244" cy="201838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85E5C6F-7020-0A4E-BDA6-7EDDE7030D0C}"/>
                </a:ext>
              </a:extLst>
            </p:cNvPr>
            <p:cNvGrpSpPr/>
            <p:nvPr/>
          </p:nvGrpSpPr>
          <p:grpSpPr>
            <a:xfrm>
              <a:off x="5910127" y="2644558"/>
              <a:ext cx="4972653" cy="2018384"/>
              <a:chOff x="4436671" y="1428081"/>
              <a:chExt cx="4972653" cy="2018384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FA56C0A-214A-BA4F-AF6F-64558CC64653}"/>
                  </a:ext>
                </a:extLst>
              </p:cNvPr>
              <p:cNvGrpSpPr/>
              <p:nvPr/>
            </p:nvGrpSpPr>
            <p:grpSpPr>
              <a:xfrm>
                <a:off x="5278267" y="1506306"/>
                <a:ext cx="4131057" cy="1940159"/>
                <a:chOff x="2773566" y="1557642"/>
                <a:chExt cx="4131057" cy="1940159"/>
              </a:xfrm>
            </p:grpSpPr>
            <p:pic>
              <p:nvPicPr>
                <p:cNvPr id="70" name="Picture 69" descr="A picture containing text, object, clock, watch&#10;&#10;Description automatically generated">
                  <a:extLst>
                    <a:ext uri="{FF2B5EF4-FFF2-40B4-BE49-F238E27FC236}">
                      <a16:creationId xmlns:a16="http://schemas.microsoft.com/office/drawing/2014/main" id="{611FE5FD-CADA-A045-99B2-DFE556402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36013" y="1557642"/>
                  <a:ext cx="2168610" cy="1210632"/>
                </a:xfrm>
                <a:prstGeom prst="rect">
                  <a:avLst/>
                </a:prstGeom>
              </p:spPr>
            </p:pic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4671F55-007F-D34C-B5ED-3460D4F2A5F7}"/>
                    </a:ext>
                  </a:extLst>
                </p:cNvPr>
                <p:cNvSpPr/>
                <p:nvPr/>
              </p:nvSpPr>
              <p:spPr>
                <a:xfrm>
                  <a:off x="2773566" y="2563688"/>
                  <a:ext cx="1794891" cy="9341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9" name="Picture 68" descr="A picture containing text, object, clock, watch&#10;&#10;Description automatically generated">
                <a:extLst>
                  <a:ext uri="{FF2B5EF4-FFF2-40B4-BE49-F238E27FC236}">
                    <a16:creationId xmlns:a16="http://schemas.microsoft.com/office/drawing/2014/main" id="{13ACF5BF-A6A2-A146-AB63-7E89B77A6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36671" y="1428081"/>
                <a:ext cx="2919959" cy="1176700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FF15991-2E17-C649-8DD0-710BB9636D95}"/>
                </a:ext>
              </a:extLst>
            </p:cNvPr>
            <p:cNvSpPr/>
            <p:nvPr/>
          </p:nvSpPr>
          <p:spPr>
            <a:xfrm>
              <a:off x="5120536" y="2955432"/>
              <a:ext cx="886289" cy="86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FEE9AD9-1115-4D4F-8F0A-A7F4377A1024}"/>
                  </a:ext>
                </a:extLst>
              </p:cNvPr>
              <p:cNvSpPr txBox="1"/>
              <p:nvPr/>
            </p:nvSpPr>
            <p:spPr>
              <a:xfrm>
                <a:off x="4442121" y="3912240"/>
                <a:ext cx="44952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Convert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1600" b="1" dirty="0"/>
                  <a:t>(# col)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b="1" dirty="0"/>
                  <a:t>(# row). </a:t>
                </a: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FEE9AD9-1115-4D4F-8F0A-A7F4377A1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121" y="3912240"/>
                <a:ext cx="4495205" cy="338554"/>
              </a:xfrm>
              <a:prstGeom prst="rect">
                <a:avLst/>
              </a:prstGeom>
              <a:blipFill>
                <a:blip r:embed="rId16"/>
                <a:stretch>
                  <a:fillRect l="-563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Picture 4" descr="Linear Algebra - in a Nutshell">
            <a:extLst>
              <a:ext uri="{FF2B5EF4-FFF2-40B4-BE49-F238E27FC236}">
                <a16:creationId xmlns:a16="http://schemas.microsoft.com/office/drawing/2014/main" id="{E636E672-F712-7F41-8E32-605871EAA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684" y="4457673"/>
            <a:ext cx="2379840" cy="126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84849422-3A98-7943-987E-EA9DE0A7E50A}"/>
              </a:ext>
            </a:extLst>
          </p:cNvPr>
          <p:cNvSpPr/>
          <p:nvPr/>
        </p:nvSpPr>
        <p:spPr>
          <a:xfrm>
            <a:off x="5719533" y="4297676"/>
            <a:ext cx="953039" cy="3199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88D466F-DF52-B747-9699-F39FC519F138}"/>
              </a:ext>
            </a:extLst>
          </p:cNvPr>
          <p:cNvSpPr/>
          <p:nvPr/>
        </p:nvSpPr>
        <p:spPr>
          <a:xfrm>
            <a:off x="4947358" y="5030201"/>
            <a:ext cx="372507" cy="3199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46DD5D9-26FB-A34F-A410-23EFADB13D42}"/>
              </a:ext>
            </a:extLst>
          </p:cNvPr>
          <p:cNvSpPr/>
          <p:nvPr/>
        </p:nvSpPr>
        <p:spPr>
          <a:xfrm>
            <a:off x="7244658" y="4870049"/>
            <a:ext cx="372507" cy="5696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48E917-A414-E44A-A524-50F8FE56EB37}"/>
                  </a:ext>
                </a:extLst>
              </p:cNvPr>
              <p:cNvSpPr txBox="1"/>
              <p:nvPr/>
            </p:nvSpPr>
            <p:spPr>
              <a:xfrm>
                <a:off x="7314773" y="4773495"/>
                <a:ext cx="1287981" cy="733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48E917-A414-E44A-A524-50F8FE56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773" y="4773495"/>
                <a:ext cx="1287981" cy="733791"/>
              </a:xfrm>
              <a:prstGeom prst="rect">
                <a:avLst/>
              </a:prstGeom>
              <a:blipFill>
                <a:blip r:embed="rId18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2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2" grpId="0" animBg="1"/>
      <p:bldP spid="83" grpId="0" animBg="1"/>
      <p:bldP spid="84" grpId="0" animBg="1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C050-4E6C-DA42-85D8-15563484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Multiplying Diagonal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9524B4-3F34-424C-AE07-314E7554A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9DE2DA-82BA-1344-948E-6548E414A761}"/>
                  </a:ext>
                </a:extLst>
              </p:cNvPr>
              <p:cNvSpPr txBox="1"/>
              <p:nvPr/>
            </p:nvSpPr>
            <p:spPr>
              <a:xfrm>
                <a:off x="557303" y="3707758"/>
                <a:ext cx="3791423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9DE2DA-82BA-1344-948E-6548E414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03" y="3707758"/>
                <a:ext cx="3791423" cy="896207"/>
              </a:xfrm>
              <a:prstGeom prst="rect">
                <a:avLst/>
              </a:prstGeom>
              <a:blipFill>
                <a:blip r:embed="rId2"/>
                <a:stretch>
                  <a:fillRect l="-5667" t="-147222" b="-20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996A69D-D479-8F49-8000-4448770E54E4}"/>
              </a:ext>
            </a:extLst>
          </p:cNvPr>
          <p:cNvGrpSpPr/>
          <p:nvPr/>
        </p:nvGrpSpPr>
        <p:grpSpPr>
          <a:xfrm>
            <a:off x="1111237" y="1792947"/>
            <a:ext cx="1125231" cy="1871250"/>
            <a:chOff x="1111237" y="1792947"/>
            <a:chExt cx="1125231" cy="18712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194535-B412-9241-B981-74BA2712F517}"/>
                </a:ext>
              </a:extLst>
            </p:cNvPr>
            <p:cNvSpPr/>
            <p:nvPr/>
          </p:nvSpPr>
          <p:spPr>
            <a:xfrm>
              <a:off x="1587244" y="2247172"/>
              <a:ext cx="649224" cy="850392"/>
            </a:xfrm>
            <a:prstGeom prst="rect">
              <a:avLst/>
            </a:prstGeom>
            <a:solidFill>
              <a:srgbClr val="04A7FF"/>
            </a:solidFill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C7D5C9-B4DC-3140-999E-760C05CBD9B5}"/>
                </a:ext>
              </a:extLst>
            </p:cNvPr>
            <p:cNvSpPr txBox="1"/>
            <p:nvPr/>
          </p:nvSpPr>
          <p:spPr>
            <a:xfrm>
              <a:off x="1755403" y="179294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2E4A117-C5F8-A341-942B-80BFFF3192D9}"/>
                </a:ext>
              </a:extLst>
            </p:cNvPr>
            <p:cNvCxnSpPr/>
            <p:nvPr/>
          </p:nvCxnSpPr>
          <p:spPr>
            <a:xfrm>
              <a:off x="1587244" y="2128300"/>
              <a:ext cx="6492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4D0562-DDA8-AA45-9642-EDDB338CB6EC}"/>
                </a:ext>
              </a:extLst>
            </p:cNvPr>
            <p:cNvCxnSpPr>
              <a:cxnSpLocks/>
            </p:cNvCxnSpPr>
            <p:nvPr/>
          </p:nvCxnSpPr>
          <p:spPr>
            <a:xfrm>
              <a:off x="1474468" y="2254792"/>
              <a:ext cx="0" cy="84277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B34958-8D46-2D45-BB54-2F20982C3582}"/>
                </a:ext>
              </a:extLst>
            </p:cNvPr>
            <p:cNvSpPr txBox="1"/>
            <p:nvPr/>
          </p:nvSpPr>
          <p:spPr>
            <a:xfrm>
              <a:off x="1111237" y="2487702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B656EB-3E2A-E54A-B2A6-6D985BF4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594943" y="2238028"/>
              <a:ext cx="641525" cy="68580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CB605C-E71F-EF49-BCC3-70083735613B}"/>
                </a:ext>
              </a:extLst>
            </p:cNvPr>
            <p:cNvSpPr txBox="1"/>
            <p:nvPr/>
          </p:nvSpPr>
          <p:spPr>
            <a:xfrm>
              <a:off x="1877965" y="22201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A213C7-4901-9B42-A7F4-2134FFFACCA7}"/>
                </a:ext>
              </a:extLst>
            </p:cNvPr>
            <p:cNvSpPr txBox="1"/>
            <p:nvPr/>
          </p:nvSpPr>
          <p:spPr>
            <a:xfrm>
              <a:off x="1628029" y="26194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268C0FC-EE53-4245-A254-37BD6E5355D9}"/>
                    </a:ext>
                  </a:extLst>
                </p:cNvPr>
                <p:cNvSpPr txBox="1"/>
                <p:nvPr/>
              </p:nvSpPr>
              <p:spPr>
                <a:xfrm>
                  <a:off x="1604964" y="3171754"/>
                  <a:ext cx="37753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268C0FC-EE53-4245-A254-37BD6E535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964" y="3171754"/>
                  <a:ext cx="377539" cy="492443"/>
                </a:xfrm>
                <a:prstGeom prst="rect">
                  <a:avLst/>
                </a:prstGeom>
                <a:blipFill>
                  <a:blip r:embed="rId3"/>
                  <a:stretch>
                    <a:fillRect l="-23333" r="-23333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29A086-B76F-C640-99BF-12AB11427EED}"/>
              </a:ext>
            </a:extLst>
          </p:cNvPr>
          <p:cNvGrpSpPr/>
          <p:nvPr/>
        </p:nvGrpSpPr>
        <p:grpSpPr>
          <a:xfrm>
            <a:off x="2078042" y="1808187"/>
            <a:ext cx="2270684" cy="1864043"/>
            <a:chOff x="2078042" y="1808187"/>
            <a:chExt cx="2270684" cy="18640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EB0538-85C7-7443-BA89-97A69F404E08}"/>
                </a:ext>
              </a:extLst>
            </p:cNvPr>
            <p:cNvSpPr txBox="1"/>
            <p:nvPr/>
          </p:nvSpPr>
          <p:spPr>
            <a:xfrm>
              <a:off x="3599443" y="1808187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bg1">
                      <a:lumMod val="65000"/>
                    </a:schemeClr>
                  </a:solidFill>
                </a:rPr>
                <a:t>K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E12A4E-FBC7-ED47-9742-2ABE047F9857}"/>
                </a:ext>
              </a:extLst>
            </p:cNvPr>
            <p:cNvGrpSpPr/>
            <p:nvPr/>
          </p:nvGrpSpPr>
          <p:grpSpPr>
            <a:xfrm>
              <a:off x="2078042" y="2161828"/>
              <a:ext cx="2270684" cy="1510402"/>
              <a:chOff x="2078042" y="2161828"/>
              <a:chExt cx="2270684" cy="151040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FC08D59-910D-A845-875C-9E21CC4F3A39}"/>
                      </a:ext>
                    </a:extLst>
                  </p:cNvPr>
                  <p:cNvSpPr txBox="1"/>
                  <p:nvPr/>
                </p:nvSpPr>
                <p:spPr>
                  <a:xfrm>
                    <a:off x="2078042" y="2397797"/>
                    <a:ext cx="64793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2000" b="0" dirty="0"/>
                  </a:p>
                  <a:p>
                    <a:endParaRPr lang="en-US" sz="2000" dirty="0"/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FC08D59-910D-A845-875C-9E21CC4F3A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8042" y="2397797"/>
                    <a:ext cx="647934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81CC3F-C97C-1842-9F2F-99E07E4C4BC8}"/>
                  </a:ext>
                </a:extLst>
              </p:cNvPr>
              <p:cNvSpPr/>
              <p:nvPr/>
            </p:nvSpPr>
            <p:spPr>
              <a:xfrm rot="16200000">
                <a:off x="3441949" y="2090203"/>
                <a:ext cx="649224" cy="1164330"/>
              </a:xfrm>
              <a:prstGeom prst="rect">
                <a:avLst/>
              </a:prstGeom>
              <a:solidFill>
                <a:srgbClr val="04A7FF"/>
              </a:solidFill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CA033F0-5DE6-1D44-8822-C0D2FEC13F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4395" y="2328133"/>
                <a:ext cx="641525" cy="68580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6764BE9-9031-844E-87DB-0B4681A06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6380" y="2378163"/>
                <a:ext cx="0" cy="61881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BCAA7F-DAED-A641-B7CB-DFF300C1DD9C}"/>
                  </a:ext>
                </a:extLst>
              </p:cNvPr>
              <p:cNvSpPr txBox="1"/>
              <p:nvPr/>
            </p:nvSpPr>
            <p:spPr>
              <a:xfrm>
                <a:off x="2725186" y="2524561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bg1">
                        <a:lumMod val="6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7E87DE-C53F-9B4D-BC50-D1E2AB00F276}"/>
                  </a:ext>
                </a:extLst>
              </p:cNvPr>
              <p:cNvSpPr txBox="1"/>
              <p:nvPr/>
            </p:nvSpPr>
            <p:spPr>
              <a:xfrm>
                <a:off x="3225181" y="262551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80A770-4B57-CB40-89D7-5C9EB7FC6DC7}"/>
                  </a:ext>
                </a:extLst>
              </p:cNvPr>
              <p:cNvSpPr txBox="1"/>
              <p:nvPr/>
            </p:nvSpPr>
            <p:spPr>
              <a:xfrm>
                <a:off x="3606181" y="234814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D8511E-A17C-CA4B-A7FF-70AD0CAA3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540" y="2161828"/>
                <a:ext cx="1155186" cy="451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DA66EA1-1B24-4E45-B03F-7B874571017B}"/>
                      </a:ext>
                    </a:extLst>
                  </p:cNvPr>
                  <p:cNvSpPr txBox="1"/>
                  <p:nvPr/>
                </p:nvSpPr>
                <p:spPr>
                  <a:xfrm>
                    <a:off x="3379681" y="3179787"/>
                    <a:ext cx="394146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DA66EA1-1B24-4E45-B03F-7B87457101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681" y="3179787"/>
                    <a:ext cx="394146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152" r="-15152" b="-102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475B724-4350-314E-BC5E-EB81321A4231}"/>
              </a:ext>
            </a:extLst>
          </p:cNvPr>
          <p:cNvGrpSpPr/>
          <p:nvPr/>
        </p:nvGrpSpPr>
        <p:grpSpPr>
          <a:xfrm>
            <a:off x="4410539" y="1795995"/>
            <a:ext cx="2194315" cy="1794053"/>
            <a:chOff x="4410539" y="1795995"/>
            <a:chExt cx="2194315" cy="179405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ADE9291-43E4-F44E-B78C-AE5B981DA284}"/>
                </a:ext>
              </a:extLst>
            </p:cNvPr>
            <p:cNvGrpSpPr/>
            <p:nvPr/>
          </p:nvGrpSpPr>
          <p:grpSpPr>
            <a:xfrm>
              <a:off x="4410539" y="1795995"/>
              <a:ext cx="2194315" cy="1326377"/>
              <a:chOff x="4410539" y="1795995"/>
              <a:chExt cx="2194315" cy="132637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0AF759C-4117-4F48-8029-1B607C1DA2F1}"/>
                  </a:ext>
                </a:extLst>
              </p:cNvPr>
              <p:cNvSpPr/>
              <p:nvPr/>
            </p:nvSpPr>
            <p:spPr>
              <a:xfrm>
                <a:off x="5440525" y="2296081"/>
                <a:ext cx="1164329" cy="826291"/>
              </a:xfrm>
              <a:prstGeom prst="rect">
                <a:avLst/>
              </a:prstGeom>
              <a:solidFill>
                <a:srgbClr val="04A7FF"/>
              </a:solidFill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22D5270-7088-B848-B14D-F4F868BAE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42" y="2296081"/>
                <a:ext cx="779840" cy="826291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166771-F182-2C4E-9910-ADC1ABD52614}"/>
                  </a:ext>
                </a:extLst>
              </p:cNvPr>
              <p:cNvSpPr txBox="1"/>
              <p:nvPr/>
            </p:nvSpPr>
            <p:spPr>
              <a:xfrm>
                <a:off x="5937790" y="242615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59D477-3602-7E44-BC65-FD649BC23DE0}"/>
                  </a:ext>
                </a:extLst>
              </p:cNvPr>
              <p:cNvSpPr txBox="1"/>
              <p:nvPr/>
            </p:nvSpPr>
            <p:spPr>
              <a:xfrm>
                <a:off x="5504974" y="266084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2FEC5D-8482-5347-A031-262037480B9B}"/>
                  </a:ext>
                </a:extLst>
              </p:cNvPr>
              <p:cNvSpPr txBox="1"/>
              <p:nvPr/>
            </p:nvSpPr>
            <p:spPr>
              <a:xfrm>
                <a:off x="5827531" y="1795995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bg1">
                        <a:lumMod val="65000"/>
                      </a:schemeClr>
                    </a:solidFill>
                  </a:rPr>
                  <a:t>K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C8E458E-CE28-7D46-ADBD-C50CB2F5D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628" y="2149636"/>
                <a:ext cx="1155186" cy="451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D4281A5-D601-AB46-9975-DC3885F34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188" y="2279176"/>
                <a:ext cx="0" cy="842772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671F00B-C45F-5742-9428-7C58F803FC08}"/>
                  </a:ext>
                </a:extLst>
              </p:cNvPr>
              <p:cNvSpPr txBox="1"/>
              <p:nvPr/>
            </p:nvSpPr>
            <p:spPr>
              <a:xfrm>
                <a:off x="4966957" y="2512086"/>
                <a:ext cx="3337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bg1">
                        <a:lumMod val="65000"/>
                      </a:schemeClr>
                    </a:solidFill>
                  </a:rPr>
                  <a:t>M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33B17BC-0BFD-9E43-A739-D77CD148D2AF}"/>
                  </a:ext>
                </a:extLst>
              </p:cNvPr>
              <p:cNvSpPr txBox="1"/>
              <p:nvPr/>
            </p:nvSpPr>
            <p:spPr>
              <a:xfrm>
                <a:off x="4410539" y="2409423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=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8E4B7C-EA33-604D-9DC5-72D02BCE514D}"/>
                    </a:ext>
                  </a:extLst>
                </p:cNvPr>
                <p:cNvSpPr txBox="1"/>
                <p:nvPr/>
              </p:nvSpPr>
              <p:spPr>
                <a:xfrm>
                  <a:off x="5691248" y="3097605"/>
                  <a:ext cx="37709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8E4B7C-EA33-604D-9DC5-72D02BCE5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248" y="3097605"/>
                  <a:ext cx="377091" cy="492443"/>
                </a:xfrm>
                <a:prstGeom prst="rect">
                  <a:avLst/>
                </a:prstGeom>
                <a:blipFill>
                  <a:blip r:embed="rId6"/>
                  <a:stretch>
                    <a:fillRect l="-23333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06032B2-6517-8145-AE0E-04C1B0E74D50}"/>
                  </a:ext>
                </a:extLst>
              </p:cNvPr>
              <p:cNvSpPr txBox="1"/>
              <p:nvPr/>
            </p:nvSpPr>
            <p:spPr>
              <a:xfrm>
                <a:off x="1104054" y="1110909"/>
                <a:ext cx="417781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diagonal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06032B2-6517-8145-AE0E-04C1B0E7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54" y="1110909"/>
                <a:ext cx="4177810" cy="391646"/>
              </a:xfrm>
              <a:prstGeom prst="rect">
                <a:avLst/>
              </a:prstGeom>
              <a:blipFill>
                <a:blip r:embed="rId7"/>
                <a:stretch>
                  <a:fillRect l="-909" t="-937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86B49632-3E1E-4B48-9278-EA8DA40A5FCA}"/>
              </a:ext>
            </a:extLst>
          </p:cNvPr>
          <p:cNvSpPr txBox="1"/>
          <p:nvPr/>
        </p:nvSpPr>
        <p:spPr>
          <a:xfrm>
            <a:off x="4966957" y="3746800"/>
            <a:ext cx="3956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product of two diagonal matrices is diagonal.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A3F352-4387-0049-A6C5-15CF5B6049F1}"/>
                  </a:ext>
                </a:extLst>
              </p:cNvPr>
              <p:cNvSpPr txBox="1"/>
              <p:nvPr/>
            </p:nvSpPr>
            <p:spPr>
              <a:xfrm>
                <a:off x="1444983" y="4910729"/>
                <a:ext cx="6203941" cy="856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4×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A3F352-4387-0049-A6C5-15CF5B604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983" y="4910729"/>
                <a:ext cx="6203941" cy="856645"/>
              </a:xfrm>
              <a:prstGeom prst="rect">
                <a:avLst/>
              </a:prstGeom>
              <a:blipFill>
                <a:blip r:embed="rId8"/>
                <a:stretch>
                  <a:fillRect t="-1449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40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4" grpId="0"/>
      <p:bldP spid="6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A7FF"/>
        </a:solidFill>
        <a:effectLst>
          <a:outerShdw dist="23000" sx="1000" sy="1000" rotWithShape="0">
            <a:srgbClr val="000000"/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191867</TotalTime>
  <Words>1396</Words>
  <Application>Microsoft Macintosh PowerPoint</Application>
  <PresentationFormat>On-screen Show (4:3)</PresentationFormat>
  <Paragraphs>265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Cochocib Script Latin Pro</vt:lpstr>
      <vt:lpstr>Office Theme</vt:lpstr>
      <vt:lpstr>BIOE 498 / BIOE 599  Advanced Biological Control Systems   Lecture 5: Geometric Linear Algebra  </vt:lpstr>
      <vt:lpstr>Objective</vt:lpstr>
      <vt:lpstr>Vectors</vt:lpstr>
      <vt:lpstr>Vector Spaces</vt:lpstr>
      <vt:lpstr>Matrices</vt:lpstr>
      <vt:lpstr>Matrix Multiplication: Mechanics</vt:lpstr>
      <vt:lpstr>Matrix Multiplication Definition</vt:lpstr>
      <vt:lpstr>Matrix Multiplication: Interpretations</vt:lpstr>
      <vt:lpstr>Multiplying Diagonal Matrices</vt:lpstr>
      <vt:lpstr>Fundamental Subspaces of a Matrix</vt:lpstr>
      <vt:lpstr>Matrix Inverse</vt:lpstr>
      <vt:lpstr>Changing Basis (New Coordinates)</vt:lpstr>
      <vt:lpstr>Determinant</vt:lpstr>
      <vt:lpstr>Eigenvalues and Eigenvectors</vt:lpstr>
      <vt:lpstr>Calculating Eigenvalues and Eigenvectors</vt:lpstr>
      <vt:lpstr>Observations About Eigenvalues, Eigenvectors</vt:lpstr>
      <vt:lpstr>Eigenvectors Are a Natural Coordinate System for the Range (Column Space) of a Matrix</vt:lpstr>
      <vt:lpstr>Classifications of M×N Matrices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2888</cp:revision>
  <dcterms:created xsi:type="dcterms:W3CDTF">2008-11-04T22:35:39Z</dcterms:created>
  <dcterms:modified xsi:type="dcterms:W3CDTF">2022-04-04T21:32:18Z</dcterms:modified>
</cp:coreProperties>
</file>