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79" r:id="rId3"/>
    <p:sldId id="485" r:id="rId4"/>
    <p:sldId id="486" r:id="rId5"/>
    <p:sldId id="487" r:id="rId6"/>
    <p:sldId id="488" r:id="rId7"/>
    <p:sldId id="489" r:id="rId8"/>
    <p:sldId id="491" r:id="rId9"/>
    <p:sldId id="490" r:id="rId10"/>
    <p:sldId id="484" r:id="rId11"/>
    <p:sldId id="480" r:id="rId12"/>
    <p:sldId id="481" r:id="rId13"/>
    <p:sldId id="482" r:id="rId14"/>
    <p:sldId id="483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53"/>
    <p:restoredTop sz="86407"/>
  </p:normalViewPr>
  <p:slideViewPr>
    <p:cSldViewPr snapToGrid="0" snapToObjects="1">
      <p:cViewPr>
        <p:scale>
          <a:sx n="143" d="100"/>
          <a:sy n="143" d="100"/>
        </p:scale>
        <p:origin x="152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631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Analysis Using Block Diagrams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block diagrams</a:t>
            </a:r>
          </a:p>
          <a:p>
            <a:r>
              <a:rPr lang="en-US" dirty="0"/>
              <a:t>From block diagram to transfer functions</a:t>
            </a:r>
          </a:p>
          <a:p>
            <a:r>
              <a:rPr lang="en-US" dirty="0"/>
              <a:t>From transfer functions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0576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3E6-0C61-F24A-806B-D5236E7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Linear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86AC-F131-B742-8256-0E17789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Systems: TF, input, output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Line from system to system: Signal</a:t>
            </a:r>
          </a:p>
          <a:p>
            <a:pPr lvl="1"/>
            <a:r>
              <a:rPr lang="en-US" dirty="0"/>
              <a:t>Line from system to add-connector: Signal addition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22EF-F22B-2E4F-9F4F-6C6636B01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86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Block Diagram to System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Strategy of block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99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System TF to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5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F56-9EEB-CF4A-B532-2F14A07E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Representation of Reaction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C7BC-80C7-CE40-9BD5-C173B09B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FC6B5-DBE4-E546-ACDE-ABA9E548A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624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Objective</a:t>
            </a:r>
          </a:p>
          <a:p>
            <a:pPr lvl="1"/>
            <a:r>
              <a:rPr lang="en-US" sz="1200" dirty="0"/>
              <a:t>Know elements of a block diagram, rules for MIMO and SISO</a:t>
            </a:r>
          </a:p>
          <a:p>
            <a:pPr lvl="1"/>
            <a:r>
              <a:rPr lang="en-US" sz="1200" dirty="0"/>
              <a:t>Construct TF from block diagram</a:t>
            </a:r>
          </a:p>
          <a:p>
            <a:pPr lvl="1"/>
            <a:r>
              <a:rPr lang="en-US" sz="1200" dirty="0"/>
              <a:t>Construct block diagram from TF</a:t>
            </a:r>
          </a:p>
          <a:p>
            <a:r>
              <a:rPr lang="en-US" sz="1600" dirty="0"/>
              <a:t>State space vs. TF representation of systems</a:t>
            </a:r>
          </a:p>
          <a:p>
            <a:r>
              <a:rPr lang="en-US" sz="1600" dirty="0"/>
              <a:t>Construct TF from block diagram</a:t>
            </a:r>
          </a:p>
          <a:p>
            <a:r>
              <a:rPr lang="en-US" sz="1600" dirty="0"/>
              <a:t>Construct block diagram from TF</a:t>
            </a:r>
          </a:p>
          <a:p>
            <a:r>
              <a:rPr lang="en-US" sz="1600" dirty="0" err="1"/>
              <a:t>Applyication</a:t>
            </a:r>
            <a:r>
              <a:rPr lang="en-US" sz="1600"/>
              <a:t> Reaction </a:t>
            </a:r>
            <a:r>
              <a:rPr lang="en-US" sz="1600" dirty="0"/>
              <a:t>networks</a:t>
            </a:r>
          </a:p>
          <a:p>
            <a:pPr lvl="1"/>
            <a:r>
              <a:rPr lang="en-US" sz="1200" dirty="0"/>
              <a:t>Reactions are systems with 0 state: input is reactants; output is products</a:t>
            </a:r>
          </a:p>
          <a:p>
            <a:pPr lvl="1"/>
            <a:r>
              <a:rPr lang="en-US" sz="1200" dirty="0"/>
              <a:t>Apply to a sequential network with TF for each reaction</a:t>
            </a:r>
          </a:p>
          <a:p>
            <a:pPr lvl="1"/>
            <a:r>
              <a:rPr lang="en-US" sz="1200" dirty="0"/>
              <a:t>Construct merged network</a:t>
            </a:r>
          </a:p>
          <a:p>
            <a:pPr lvl="1"/>
            <a:r>
              <a:rPr lang="en-US" sz="1200" dirty="0"/>
              <a:t>See how merged network compares with Tellurium simulation</a:t>
            </a:r>
          </a:p>
          <a:p>
            <a:pPr lvl="1"/>
            <a:r>
              <a:rPr lang="en-US" sz="1200" dirty="0"/>
              <a:t>Add sequestered products</a:t>
            </a:r>
          </a:p>
          <a:p>
            <a:pPr lvl="1"/>
            <a:r>
              <a:rPr lang="en-US" sz="1200" dirty="0"/>
              <a:t>Add feedback (non-linear)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92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5262E-A469-9540-A6C1-A1FAAB7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Diagrams?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F678-DCF2-1344-84C2-58F3FC2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that allows for seeing relationships without excessive details</a:t>
            </a:r>
          </a:p>
          <a:p>
            <a:r>
              <a:rPr lang="en-US" dirty="0"/>
              <a:t>A way to do incremental refinement</a:t>
            </a:r>
          </a:p>
          <a:p>
            <a:r>
              <a:rPr lang="en-US" dirty="0"/>
              <a:t>A means of communication</a:t>
            </a:r>
          </a:p>
          <a:p>
            <a:pPr lvl="1"/>
            <a:r>
              <a:rPr lang="en-US" dirty="0"/>
              <a:t>Requires consistent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92E34-CD62-B546-A40C-E021D1855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F9FF9DF2-48B2-724F-AC88-998AC461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81000"/>
            <a:ext cx="1155329" cy="9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E89A8-28C3-DC49-9EC7-0B8F8560445D}"/>
              </a:ext>
            </a:extLst>
          </p:cNvPr>
          <p:cNvSpPr>
            <a:spLocks noChangeAspect="1"/>
          </p:cNvSpPr>
          <p:nvPr/>
        </p:nvSpPr>
        <p:spPr>
          <a:xfrm>
            <a:off x="493864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F42974-66E3-5244-B694-3564A5050ACE}"/>
              </a:ext>
            </a:extLst>
          </p:cNvPr>
          <p:cNvSpPr>
            <a:spLocks noChangeAspect="1"/>
          </p:cNvSpPr>
          <p:nvPr/>
        </p:nvSpPr>
        <p:spPr>
          <a:xfrm>
            <a:off x="2714766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DF921-B2E8-7A40-AC52-6F1E9BBCB550}"/>
              </a:ext>
            </a:extLst>
          </p:cNvPr>
          <p:cNvSpPr>
            <a:spLocks noChangeAspect="1"/>
          </p:cNvSpPr>
          <p:nvPr/>
        </p:nvSpPr>
        <p:spPr>
          <a:xfrm>
            <a:off x="1622068" y="1459950"/>
            <a:ext cx="64008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lang="en-US" b="1" dirty="0">
                <a:solidFill>
                  <a:schemeClr val="bg1"/>
                </a:solidFill>
              </a:rPr>
              <a:t>  J1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𝐉𝟐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AEDB70F-6E38-E64D-AC2A-7268349D171D}"/>
              </a:ext>
            </a:extLst>
          </p:cNvPr>
          <p:cNvSpPr>
            <a:spLocks noChangeAspect="1"/>
          </p:cNvSpPr>
          <p:nvPr/>
        </p:nvSpPr>
        <p:spPr>
          <a:xfrm>
            <a:off x="5187811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22A51-8C3C-9646-92BD-4F4CFEE20D4E}"/>
              </a:ext>
            </a:extLst>
          </p:cNvPr>
          <p:cNvCxnSpPr>
            <a:cxnSpLocks/>
          </p:cNvCxnSpPr>
          <p:nvPr/>
        </p:nvCxnSpPr>
        <p:spPr>
          <a:xfrm>
            <a:off x="1133944" y="1779990"/>
            <a:ext cx="488124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69311-D357-EB45-903A-B37150B1209C}"/>
              </a:ext>
            </a:extLst>
          </p:cNvPr>
          <p:cNvCxnSpPr>
            <a:cxnSpLocks/>
          </p:cNvCxnSpPr>
          <p:nvPr/>
        </p:nvCxnSpPr>
        <p:spPr>
          <a:xfrm>
            <a:off x="2262148" y="1775418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C6C42-DA9A-9C42-BF80-930573CA924B}"/>
              </a:ext>
            </a:extLst>
          </p:cNvPr>
          <p:cNvCxnSpPr>
            <a:cxnSpLocks/>
          </p:cNvCxnSpPr>
          <p:nvPr/>
        </p:nvCxnSpPr>
        <p:spPr>
          <a:xfrm>
            <a:off x="3354846" y="1779990"/>
            <a:ext cx="58296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571002-D6B9-244D-A84B-9D5835DC44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77891" y="1779990"/>
            <a:ext cx="60992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12064" y="9979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>
            <a:spLocks noChangeAspect="1"/>
          </p:cNvSpPr>
          <p:nvPr/>
        </p:nvSpPr>
        <p:spPr>
          <a:xfrm>
            <a:off x="1099747" y="3001194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</p:cNvCxnSpPr>
          <p:nvPr/>
        </p:nvCxnSpPr>
        <p:spPr>
          <a:xfrm>
            <a:off x="600995" y="3320424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476004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>
            <a:spLocks noChangeAspect="1"/>
          </p:cNvSpPr>
          <p:nvPr/>
        </p:nvSpPr>
        <p:spPr>
          <a:xfrm>
            <a:off x="2525132" y="3010161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1824070" y="3321234"/>
            <a:ext cx="701062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1958069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49455" y="3330201"/>
            <a:ext cx="701062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3446710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450504" y="250296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99998" y="4277121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(S1, S2, S3) are signals (values over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(J1, J2) are systems that transform signals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5CD56-A993-404E-A8C9-C13FFE510AAA}"/>
              </a:ext>
            </a:extLst>
          </p:cNvPr>
          <p:cNvSpPr>
            <a:spLocks noChangeAspect="1"/>
          </p:cNvSpPr>
          <p:nvPr/>
        </p:nvSpPr>
        <p:spPr>
          <a:xfrm>
            <a:off x="6218603" y="2965095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293961-694F-1446-9C3F-B2D38ED07A1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683625" y="3285135"/>
            <a:ext cx="53497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B4A073-CD4E-774A-B2DF-6267B7F421D5}"/>
              </a:ext>
            </a:extLst>
          </p:cNvPr>
          <p:cNvSpPr txBox="1"/>
          <p:nvPr/>
        </p:nvSpPr>
        <p:spPr>
          <a:xfrm>
            <a:off x="5659886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2D183B-A5B7-534E-AB46-510D8B121252}"/>
              </a:ext>
            </a:extLst>
          </p:cNvPr>
          <p:cNvSpPr>
            <a:spLocks noChangeAspect="1"/>
          </p:cNvSpPr>
          <p:nvPr/>
        </p:nvSpPr>
        <p:spPr>
          <a:xfrm>
            <a:off x="7536410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2F9FC6-9EFF-5A4F-A585-9040B06F3F55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6942926" y="3285135"/>
            <a:ext cx="593484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3D0A50-C60C-ED40-973F-0F401D62F988}"/>
              </a:ext>
            </a:extLst>
          </p:cNvPr>
          <p:cNvSpPr txBox="1"/>
          <p:nvPr/>
        </p:nvSpPr>
        <p:spPr>
          <a:xfrm>
            <a:off x="6897632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C78A5-1F19-EC43-8315-AB3DF1B174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260733" y="3294102"/>
            <a:ext cx="452964" cy="654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57B0611-DEDF-414F-AA8A-C39A8064F098}"/>
              </a:ext>
            </a:extLst>
          </p:cNvPr>
          <p:cNvSpPr txBox="1"/>
          <p:nvPr/>
        </p:nvSpPr>
        <p:spPr>
          <a:xfrm>
            <a:off x="8305587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FF106-563C-6849-A758-27CBFD175D99}"/>
              </a:ext>
            </a:extLst>
          </p:cNvPr>
          <p:cNvSpPr>
            <a:spLocks noChangeAspect="1"/>
          </p:cNvSpPr>
          <p:nvPr/>
        </p:nvSpPr>
        <p:spPr>
          <a:xfrm>
            <a:off x="4931777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D4842F-DD75-5B4E-9EB3-781C36B21053}"/>
              </a:ext>
            </a:extLst>
          </p:cNvPr>
          <p:cNvSpPr txBox="1"/>
          <p:nvPr/>
        </p:nvSpPr>
        <p:spPr>
          <a:xfrm>
            <a:off x="397992" y="3721057"/>
            <a:ext cx="2981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unaffected by the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77FF77-9A44-FC4E-A77E-ED2E90BFC870}"/>
              </a:ext>
            </a:extLst>
          </p:cNvPr>
          <p:cNvSpPr txBox="1"/>
          <p:nvPr/>
        </p:nvSpPr>
        <p:spPr>
          <a:xfrm>
            <a:off x="4988277" y="3759771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part of the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F1D95D-8F9E-3243-B7BC-47B9989B19EE}"/>
              </a:ext>
            </a:extLst>
          </p:cNvPr>
          <p:cNvSpPr txBox="1"/>
          <p:nvPr/>
        </p:nvSpPr>
        <p:spPr>
          <a:xfrm>
            <a:off x="272679" y="5372003"/>
            <a:ext cx="84997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relationship between reactions and systems is complex since reactants are not traditional inputs since reactants can be transformed by reactions.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41" grpId="0" animBg="1"/>
      <p:bldP spid="43" grpId="0"/>
      <p:bldP spid="53" grpId="0"/>
      <p:bldP spid="55" grpId="0"/>
      <p:bldP spid="56" grpId="0"/>
      <p:bldP spid="58" grpId="0" animBg="1"/>
      <p:bldP spid="60" grpId="0"/>
      <p:bldP spid="62" grpId="0" animBg="1"/>
      <p:bldP spid="64" grpId="0"/>
      <p:bldP spid="67" grpId="0"/>
      <p:bldP spid="77" grpId="0" animBg="1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/>
          <p:nvPr/>
        </p:nvSpPr>
        <p:spPr>
          <a:xfrm>
            <a:off x="2827220" y="1420329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783977" y="1828492"/>
            <a:ext cx="1043243" cy="169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1844890" y="14292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/>
              <p:nvPr/>
            </p:nvSpPr>
            <p:spPr>
              <a:xfrm>
                <a:off x="3001815" y="1679685"/>
                <a:ext cx="7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15" y="1679685"/>
                <a:ext cx="79444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/>
          <p:nvPr/>
        </p:nvSpPr>
        <p:spPr>
          <a:xfrm>
            <a:off x="4566372" y="1429296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3789355" y="1845446"/>
            <a:ext cx="777017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3918628" y="1459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/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504881" y="1810563"/>
            <a:ext cx="122619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6267887" y="13865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1048802" y="3141113"/>
            <a:ext cx="6673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for block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 are drawn between systems and/or connectors to indicate signal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connections between systems indicates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Scalar signals are thin arrows; vector signals are thick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are annotated with their transfer functions (may be multivariate)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CEBD0-9C84-6C41-956C-910235FC9BD0}"/>
              </a:ext>
            </a:extLst>
          </p:cNvPr>
          <p:cNvSpPr/>
          <p:nvPr/>
        </p:nvSpPr>
        <p:spPr>
          <a:xfrm>
            <a:off x="2309614" y="1138519"/>
            <a:ext cx="3877587" cy="158644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0EF83-5D23-5B40-B272-3D2C66E8AAC0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6F63D5-FD0E-4C49-BFDF-931446539D3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2FD872-1103-A748-A9A4-3350C8448B08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26D1F9-B650-CE4D-A5A8-F05E4A61D21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B9DF2F-B2ED-C145-8824-264911B5AD42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B9DF2F-B2ED-C145-8824-264911B5A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9EF7A-EF21-8D43-9CA7-147222AC2A8A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534EEA-4C43-5445-9E29-203A39A4F833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18CE91-6D95-4E40-B37A-BF74EDB7CBEB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034940-B252-834D-BC7E-00062C17F85E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034940-B252-834D-BC7E-00062C17F8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D1F4666-ADE1-BE4E-83F7-357AF4891C8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D128DF-AE81-5746-9AD2-D2D60BDD07A2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770D52-1E10-C74B-BB19-702CD3DB41D0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4309855" y="5036274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2711" y="5110579"/>
            <a:ext cx="2235180" cy="15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0EF83-5D23-5B40-B272-3D2C66E8AAC0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26F63D5-FD0E-4C49-BFDF-931446539D3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2FD872-1103-A748-A9A4-3350C8448B08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26D1F9-B650-CE4D-A5A8-F05E4A61D21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B9DF2F-B2ED-C145-8824-264911B5AD42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DB9DF2F-B2ED-C145-8824-264911B5A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9EF7A-EF21-8D43-9CA7-147222AC2A8A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534EEA-4C43-5445-9E29-203A39A4F833}"/>
                </a:ext>
              </a:extLst>
            </p:cNvPr>
            <p:cNvCxnSpPr>
              <a:cxnSpLocks/>
              <a:stCxn id="23" idx="3"/>
              <a:endCxn id="29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18CE91-6D95-4E40-B37A-BF74EDB7CBEB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034940-B252-834D-BC7E-00062C17F85E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034940-B252-834D-BC7E-00062C17F8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D1F4666-ADE1-BE4E-83F7-357AF4891C8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D128DF-AE81-5746-9AD2-D2D60BDD07A2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770D52-1E10-C74B-BB19-702CD3DB41D0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4309855" y="5036274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1663700"/>
            <a:ext cx="5181600" cy="353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AFEEB-D671-2C49-B3F9-506CB84FE2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3900" y="1788300"/>
            <a:ext cx="5156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5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Reactions to Block Diagram: II</a:t>
            </a:r>
            <a:br>
              <a:rPr lang="en-US" dirty="0"/>
            </a:br>
            <a:r>
              <a:rPr lang="en-US" sz="3200" i="1" dirty="0"/>
              <a:t>S1 is part of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/>
          <p:nvPr/>
        </p:nvSpPr>
        <p:spPr>
          <a:xfrm>
            <a:off x="1348043" y="2155435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04800" y="2563598"/>
            <a:ext cx="1043243" cy="169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365713" y="21644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/>
              <p:nvPr/>
            </p:nvSpPr>
            <p:spPr>
              <a:xfrm>
                <a:off x="1522638" y="2414791"/>
                <a:ext cx="7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38" y="2414791"/>
                <a:ext cx="79444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D6E7BAE-7A04-C14F-A01C-8B517CCCDF46}"/>
              </a:ext>
            </a:extLst>
          </p:cNvPr>
          <p:cNvSpPr txBox="1"/>
          <p:nvPr/>
        </p:nvSpPr>
        <p:spPr>
          <a:xfrm>
            <a:off x="1595713" y="31134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/>
          <p:nvPr/>
        </p:nvSpPr>
        <p:spPr>
          <a:xfrm>
            <a:off x="3087195" y="2164402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2310178" y="2580552"/>
            <a:ext cx="777017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2439451" y="21942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/>
              <p:nvPr/>
            </p:nvSpPr>
            <p:spPr>
              <a:xfrm>
                <a:off x="3225933" y="2361003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933" y="2361003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114A45AC-E57E-3740-B624-B79D7D9D9848}"/>
              </a:ext>
            </a:extLst>
          </p:cNvPr>
          <p:cNvSpPr txBox="1"/>
          <p:nvPr/>
        </p:nvSpPr>
        <p:spPr>
          <a:xfrm>
            <a:off x="3343830" y="305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025704" y="2545669"/>
            <a:ext cx="122619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4788710" y="212165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1459812" y="4475837"/>
            <a:ext cx="6673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for block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 are drawn between systems and/or connectors to indicate signal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Scalar signals are thin arrows; vector signals are thick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are annotated with their transfer functions (may be multivariate)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69712C-12C8-B240-82A2-AA41BC2BB76B}"/>
                  </a:ext>
                </a:extLst>
              </p:cNvPr>
              <p:cNvSpPr txBox="1"/>
              <p:nvPr/>
            </p:nvSpPr>
            <p:spPr>
              <a:xfrm>
                <a:off x="520165" y="372496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69712C-12C8-B240-82A2-AA41BC2BB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65" y="3724961"/>
                <a:ext cx="1433919" cy="572914"/>
              </a:xfrm>
              <a:prstGeom prst="rect">
                <a:avLst/>
              </a:prstGeom>
              <a:blipFill>
                <a:blip r:embed="rId4"/>
                <a:stretch>
                  <a:fillRect l="-2609" t="-4348" r="-43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0B6ADF-57C7-E848-96A9-FAAE62875B63}"/>
                  </a:ext>
                </a:extLst>
              </p:cNvPr>
              <p:cNvSpPr txBox="1"/>
              <p:nvPr/>
            </p:nvSpPr>
            <p:spPr>
              <a:xfrm>
                <a:off x="2846758" y="3745386"/>
                <a:ext cx="143924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90B6ADF-57C7-E848-96A9-FAAE62875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58" y="3745386"/>
                <a:ext cx="1439240" cy="576761"/>
              </a:xfrm>
              <a:prstGeom prst="rect">
                <a:avLst/>
              </a:prstGeom>
              <a:blipFill>
                <a:blip r:embed="rId5"/>
                <a:stretch>
                  <a:fillRect l="-3509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5413263" y="1936993"/>
                <a:ext cx="3605231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all reactions are mass action,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3" y="1936993"/>
                <a:ext cx="3605231" cy="680123"/>
              </a:xfrm>
              <a:prstGeom prst="rect">
                <a:avLst/>
              </a:prstGeom>
              <a:blipFill>
                <a:blip r:embed="rId6"/>
                <a:stretch>
                  <a:fillRect l="-1408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413262" y="2707703"/>
                <a:ext cx="3605231" cy="81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2" y="2707703"/>
                <a:ext cx="3605231" cy="811056"/>
              </a:xfrm>
              <a:prstGeom prst="rect">
                <a:avLst/>
              </a:prstGeom>
              <a:blipFill>
                <a:blip r:embed="rId7"/>
                <a:stretch>
                  <a:fillRect t="-3125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A1CEBD0-9C84-6C41-956C-910235FC9BD0}"/>
              </a:ext>
            </a:extLst>
          </p:cNvPr>
          <p:cNvSpPr/>
          <p:nvPr/>
        </p:nvSpPr>
        <p:spPr>
          <a:xfrm>
            <a:off x="830437" y="1873625"/>
            <a:ext cx="3877587" cy="158644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185051</TotalTime>
  <Words>723</Words>
  <Application>Microsoft Macintosh PowerPoint</Application>
  <PresentationFormat>On-screen Show (4:3)</PresentationFormat>
  <Paragraphs>159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Office Theme</vt:lpstr>
      <vt:lpstr>BIOE 498 / BIOE 599  Advanced Biological Control Systems   Lecture 8: Analysis Using Block Diagrams  </vt:lpstr>
      <vt:lpstr>Notes</vt:lpstr>
      <vt:lpstr>Motivating Example</vt:lpstr>
      <vt:lpstr>Why Diagrams?</vt:lpstr>
      <vt:lpstr>From Reactions to Block Diagrams</vt:lpstr>
      <vt:lpstr>Creating Block Diagram</vt:lpstr>
      <vt:lpstr>Finding Transfer Functions S1 is unaffected by the system</vt:lpstr>
      <vt:lpstr>Finding Transfer Functions S1 is unaffected by the system</vt:lpstr>
      <vt:lpstr>From Reactions to Block Diagram: II S1 is part of the system</vt:lpstr>
      <vt:lpstr>Agenda</vt:lpstr>
      <vt:lpstr>Block Diagram of Linear Systems</vt:lpstr>
      <vt:lpstr>From Block Diagram to System TF</vt:lpstr>
      <vt:lpstr>From System TF to Block Diagram</vt:lpstr>
      <vt:lpstr>Block Diagram Representation of Reaction Networks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2650</cp:revision>
  <dcterms:created xsi:type="dcterms:W3CDTF">2008-11-04T22:35:39Z</dcterms:created>
  <dcterms:modified xsi:type="dcterms:W3CDTF">2022-04-04T21:40:09Z</dcterms:modified>
</cp:coreProperties>
</file>