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84" r:id="rId3"/>
    <p:sldId id="485" r:id="rId4"/>
    <p:sldId id="487" r:id="rId5"/>
    <p:sldId id="488" r:id="rId6"/>
    <p:sldId id="497" r:id="rId7"/>
    <p:sldId id="500" r:id="rId8"/>
    <p:sldId id="498" r:id="rId9"/>
    <p:sldId id="501" r:id="rId10"/>
    <p:sldId id="502" r:id="rId11"/>
    <p:sldId id="503" r:id="rId12"/>
    <p:sldId id="504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8"/>
    <p:restoredTop sz="86407"/>
  </p:normalViewPr>
  <p:slideViewPr>
    <p:cSldViewPr snapToGrid="0" snapToObjects="1">
      <p:cViewPr>
        <p:scale>
          <a:sx n="156" d="100"/>
          <a:sy n="156" d="100"/>
        </p:scale>
        <p:origin x="50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4/19/22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4/19/22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40.png"/><Relationship Id="rId4" Type="http://schemas.openxmlformats.org/officeDocument/2006/relationships/image" Target="../media/image9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5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52.png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92.png"/><Relationship Id="rId5" Type="http://schemas.openxmlformats.org/officeDocument/2006/relationships/image" Target="../media/image88.png"/><Relationship Id="rId10" Type="http://schemas.openxmlformats.org/officeDocument/2006/relationships/image" Target="../media/image91.png"/><Relationship Id="rId4" Type="http://schemas.openxmlformats.org/officeDocument/2006/relationships/image" Target="../media/image87.png"/><Relationship Id="rId9" Type="http://schemas.openxmlformats.org/officeDocument/2006/relationships/image" Target="../media/image6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7" Type="http://schemas.openxmlformats.org/officeDocument/2006/relationships/image" Target="../media/image16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14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13: </a:t>
            </a:r>
            <a:r>
              <a:rPr lang="en-US" sz="3200" b="1" u="sng" dirty="0"/>
              <a:t>Building Systems from Other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2112886" y="1686750"/>
            <a:ext cx="1729408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47473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822257" y="3032164"/>
                <a:ext cx="4917693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is the transfer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57" y="3032164"/>
                <a:ext cx="4917693" cy="582660"/>
              </a:xfrm>
              <a:prstGeom prst="rect">
                <a:avLst/>
              </a:prstGeom>
              <a:blipFill>
                <a:blip r:embed="rId8"/>
                <a:stretch>
                  <a:fillRect l="-1289" r="-25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2294" y="207725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294" y="2077257"/>
                <a:ext cx="929931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7" idx="3"/>
            <a:endCxn id="36" idx="3"/>
          </p:cNvCxnSpPr>
          <p:nvPr/>
        </p:nvCxnSpPr>
        <p:spPr>
          <a:xfrm flipH="1">
            <a:off x="4772225" y="1474483"/>
            <a:ext cx="1599331" cy="920249"/>
          </a:xfrm>
          <a:prstGeom prst="bentConnector3">
            <a:avLst>
              <a:gd name="adj1" fmla="val -14293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2055798" y="4057622"/>
                <a:ext cx="415767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798" y="4057622"/>
                <a:ext cx="4157677" cy="586699"/>
              </a:xfrm>
              <a:prstGeom prst="rect">
                <a:avLst/>
              </a:prstGeom>
              <a:blipFill>
                <a:blip r:embed="rId10"/>
                <a:stretch>
                  <a:fillRect l="-608" r="-1216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0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7398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5979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2112887" y="1899820"/>
            <a:ext cx="439451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2263806" y="1748899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7694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822257" y="3245234"/>
                <a:ext cx="4917693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is the transfer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57" y="3245234"/>
                <a:ext cx="4917693" cy="582660"/>
              </a:xfrm>
              <a:prstGeom prst="rect">
                <a:avLst/>
              </a:prstGeom>
              <a:blipFill>
                <a:blip r:embed="rId4"/>
                <a:stretch>
                  <a:fillRect l="-1289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7591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721211" y="4492965"/>
                <a:ext cx="510441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11" y="4492965"/>
                <a:ext cx="5104411" cy="586699"/>
              </a:xfrm>
              <a:prstGeom prst="rect">
                <a:avLst/>
              </a:prstGeom>
              <a:blipFill>
                <a:blip r:embed="rId6"/>
                <a:stretch>
                  <a:fillRect l="-496" t="-2128" r="-99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7461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7516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6075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6048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7434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39" y="2602118"/>
            <a:ext cx="435497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1107804" y="1315743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04" y="1315743"/>
                <a:ext cx="716478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47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Error Signal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042270" y="17398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84381" y="15979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835303" y="1899820"/>
            <a:ext cx="717035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86222" y="1748899"/>
            <a:ext cx="579426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7694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907857" y="3307481"/>
                <a:ext cx="714650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Laplace Transform of the error signal. </a:t>
                </a:r>
              </a:p>
              <a:p>
                <a:r>
                  <a:rPr lang="en-US" sz="2000" dirty="0"/>
                  <a:t>What it converges to indicates the on-going energy of control.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57" y="3307481"/>
                <a:ext cx="7146508" cy="707886"/>
              </a:xfrm>
              <a:prstGeom prst="rect">
                <a:avLst/>
              </a:prstGeom>
              <a:blipFill>
                <a:blip r:embed="rId4"/>
                <a:stretch>
                  <a:fillRect l="-887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7591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721211" y="4492965"/>
                <a:ext cx="4355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11" y="4492965"/>
                <a:ext cx="4355038" cy="276999"/>
              </a:xfrm>
              <a:prstGeom prst="rect">
                <a:avLst/>
              </a:prstGeom>
              <a:blipFill>
                <a:blip r:embed="rId6"/>
                <a:stretch>
                  <a:fillRect l="-581" r="-116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7461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7516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6075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6048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7434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39" y="2602118"/>
            <a:ext cx="435497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830220" y="1315743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0" y="1315743"/>
                <a:ext cx="716478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/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9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  <a:p>
            <a:r>
              <a:rPr lang="en-US" dirty="0"/>
              <a:t>Properties of Laplace Transforms</a:t>
            </a:r>
          </a:p>
          <a:p>
            <a:r>
              <a:rPr lang="en-US" dirty="0"/>
              <a:t>Applying Laplace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8A7D-54C0-C44F-B7A8-43D29AC2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”System”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BFF3-C5CF-2145-A1A4-4488C0C6E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4A9C45B3-F6CF-1A43-8BA4-6912A09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33" y="1489684"/>
            <a:ext cx="5387377" cy="44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A79FE-FE0A-214C-A3A0-5AEBB0727F14}"/>
              </a:ext>
            </a:extLst>
          </p:cNvPr>
          <p:cNvSpPr txBox="1"/>
          <p:nvPr/>
        </p:nvSpPr>
        <p:spPr>
          <a:xfrm>
            <a:off x="2050742" y="978021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a DC power supply convert AC power?</a:t>
            </a:r>
          </a:p>
        </p:txBody>
      </p:sp>
    </p:spTree>
    <p:extLst>
      <p:ext uri="{BB962C8B-B14F-4D97-AF65-F5344CB8AC3E}">
        <p14:creationId xmlns:p14="http://schemas.microsoft.com/office/powerpoint/2010/main" val="28214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Abstraction for Reaction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Signal (S1, S2)</a:t>
                </a:r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continuous valued function of time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floating species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Single Input Single Output (SISO)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b="1" dirty="0"/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transforms input signal into output signal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reactions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blipFill>
                <a:blip r:embed="rId2"/>
                <a:stretch>
                  <a:fillRect l="-100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F907D-D0F6-C346-AA71-2CF1E7AF81C9}"/>
              </a:ext>
            </a:extLst>
          </p:cNvPr>
          <p:cNvGrpSpPr/>
          <p:nvPr/>
        </p:nvGrpSpPr>
        <p:grpSpPr>
          <a:xfrm>
            <a:off x="328455" y="2500239"/>
            <a:ext cx="4243545" cy="471158"/>
            <a:chOff x="328455" y="2500239"/>
            <a:chExt cx="5334027" cy="6400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55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357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6DF921-B2E8-7A40-AC52-6F1E9BBC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659" y="2500239"/>
              <a:ext cx="64008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J1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𝐉𝟐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2402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968535" y="2820279"/>
              <a:ext cx="48812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69311-D357-EB45-903A-B37150B12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9" y="2815707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C6C42-DA9A-9C42-BF80-930573CA924B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37" y="2820279"/>
              <a:ext cx="582965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71002-D6B9-244D-A84B-9D5835DC448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2482" y="2820279"/>
              <a:ext cx="609920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5569180" y="1169474"/>
            <a:ext cx="2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abstraction of 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980111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2365-AE7C-504D-93FC-561A21F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854" y="3240346"/>
            <a:ext cx="6317791" cy="245864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Rules for drawing block diagrams</a:t>
            </a:r>
          </a:p>
          <a:p>
            <a:r>
              <a:rPr lang="en-US" sz="2000" dirty="0"/>
              <a:t>Arrows are directional signals</a:t>
            </a:r>
          </a:p>
          <a:p>
            <a:pPr lvl="1"/>
            <a:r>
              <a:rPr lang="en-US" sz="1600" dirty="0"/>
              <a:t>May be labelled with the name of the signal</a:t>
            </a:r>
          </a:p>
          <a:p>
            <a:r>
              <a:rPr lang="en-US" sz="2000" dirty="0"/>
              <a:t>Boxes are SISO (single input single output) systems</a:t>
            </a:r>
          </a:p>
          <a:p>
            <a:pPr lvl="1"/>
            <a:r>
              <a:rPr lang="en-US" sz="1600" dirty="0"/>
              <a:t>Internal label is the transfer function</a:t>
            </a:r>
          </a:p>
          <a:p>
            <a:pPr lvl="1"/>
            <a:r>
              <a:rPr lang="en-US" sz="1600" dirty="0"/>
              <a:t>External label (if any) is the name of the system</a:t>
            </a:r>
          </a:p>
          <a:p>
            <a:r>
              <a:rPr lang="en-US" sz="2000" dirty="0"/>
              <a:t>Filled circles are connectors that add signals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1977519" y="2685138"/>
            <a:ext cx="49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Changing System Behavior With Control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3470087" y="1411933"/>
            <a:ext cx="3462995" cy="751576"/>
            <a:chOff x="5163950" y="1948269"/>
            <a:chExt cx="3462995" cy="7515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16FC95-931A-8A40-9860-5AA912BA0AB0}"/>
              </a:ext>
            </a:extLst>
          </p:cNvPr>
          <p:cNvCxnSpPr>
            <a:cxnSpLocks/>
          </p:cNvCxnSpPr>
          <p:nvPr/>
        </p:nvCxnSpPr>
        <p:spPr>
          <a:xfrm>
            <a:off x="1319854" y="1846366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C5E13C7-022D-C443-A884-71DBA6D0FA2D}"/>
              </a:ext>
            </a:extLst>
          </p:cNvPr>
          <p:cNvSpPr/>
          <p:nvPr/>
        </p:nvSpPr>
        <p:spPr>
          <a:xfrm>
            <a:off x="1961965" y="170450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DA802F1-0CB0-EB45-8932-706F9F3E5D15}"/>
              </a:ext>
            </a:extLst>
          </p:cNvPr>
          <p:cNvCxnSpPr>
            <a:cxnSpLocks/>
            <a:stCxn id="45" idx="3"/>
            <a:endCxn id="16" idx="4"/>
          </p:cNvCxnSpPr>
          <p:nvPr/>
        </p:nvCxnSpPr>
        <p:spPr>
          <a:xfrm flipH="1">
            <a:off x="2112886" y="1794082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8EEA35-4BA1-264C-866F-3C3320C89C51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263806" y="1848314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/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1BE0D-FB8E-E344-9A3B-8BB9798E8390}"/>
              </a:ext>
            </a:extLst>
          </p:cNvPr>
          <p:cNvCxnSpPr>
            <a:cxnSpLocks/>
          </p:cNvCxnSpPr>
          <p:nvPr/>
        </p:nvCxnSpPr>
        <p:spPr>
          <a:xfrm>
            <a:off x="6390011" y="179408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426B0B-D738-7446-B45A-A83D2D3F4615}"/>
              </a:ext>
            </a:extLst>
          </p:cNvPr>
          <p:cNvSpPr txBox="1"/>
          <p:nvPr/>
        </p:nvSpPr>
        <p:spPr>
          <a:xfrm>
            <a:off x="297164" y="1411933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Reference: R3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E29043-C09F-DD43-8D8A-E1312690EDCA}"/>
              </a:ext>
            </a:extLst>
          </p:cNvPr>
          <p:cNvSpPr txBox="1"/>
          <p:nvPr/>
        </p:nvSpPr>
        <p:spPr>
          <a:xfrm>
            <a:off x="2455531" y="1120177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9031F2-49CA-7644-A210-3EBDBC6A2FB1}"/>
              </a:ext>
            </a:extLst>
          </p:cNvPr>
          <p:cNvSpPr txBox="1"/>
          <p:nvPr/>
        </p:nvSpPr>
        <p:spPr>
          <a:xfrm>
            <a:off x="1464329" y="5925234"/>
            <a:ext cx="496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 derive the transfer function of the composed system from the block diagram.</a:t>
            </a:r>
          </a:p>
        </p:txBody>
      </p:sp>
    </p:spTree>
    <p:extLst>
      <p:ext uri="{BB962C8B-B14F-4D97-AF65-F5344CB8AC3E}">
        <p14:creationId xmlns:p14="http://schemas.microsoft.com/office/powerpoint/2010/main" val="33308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0" grpId="0" animBg="1"/>
      <p:bldP spid="16" grpId="0" animBg="1"/>
      <p:bldP spid="29" grpId="0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309625"/>
            <a:ext cx="6250329" cy="838200"/>
          </a:xfrm>
        </p:spPr>
        <p:txBody>
          <a:bodyPr/>
          <a:lstStyle/>
          <a:p>
            <a:r>
              <a:rPr lang="en-US" sz="3200" dirty="0"/>
              <a:t>Properties of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1515" r="-378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797" r="-34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407875" y="207950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584856" y="201450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881484" y="20145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/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blipFill>
                <a:blip r:embed="rId13"/>
                <a:stretch>
                  <a:fillRect l="-1266" r="-211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F8A3021-6BBE-0B40-9B57-6EAB2FFA0648}"/>
              </a:ext>
            </a:extLst>
          </p:cNvPr>
          <p:cNvSpPr txBox="1"/>
          <p:nvPr/>
        </p:nvSpPr>
        <p:spPr>
          <a:xfrm>
            <a:off x="454175" y="291786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Summation (Systems in parallel)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/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is a linear operator.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blipFill>
                <a:blip r:embed="rId14"/>
                <a:stretch>
                  <a:fillRect t="-6667" r="-9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B4151CC-0B5C-0F43-ACE3-4424B917C0C9}"/>
              </a:ext>
            </a:extLst>
          </p:cNvPr>
          <p:cNvSpPr txBox="1"/>
          <p:nvPr/>
        </p:nvSpPr>
        <p:spPr>
          <a:xfrm>
            <a:off x="273387" y="1224792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properties are used to construct the Laplace transform of a complex system.</a:t>
            </a:r>
          </a:p>
        </p:txBody>
      </p: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6" grpId="0"/>
      <p:bldP spid="27" grpId="0"/>
      <p:bldP spid="28" grpId="0"/>
      <p:bldP spid="29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Convolution of Laplace Transforms</a:t>
            </a:r>
            <a:br>
              <a:rPr lang="en-US" sz="3200" dirty="0"/>
            </a:br>
            <a:r>
              <a:rPr lang="en-US" sz="2800" i="1" dirty="0"/>
              <a:t>(Systems in Series)</a:t>
            </a:r>
            <a:endParaRPr lang="en-US" sz="32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186" t="-180000" r="-1186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948" r="-237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4590275" y="1361541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B8F43-DD50-2944-A2DD-9B31166E2E77}"/>
              </a:ext>
            </a:extLst>
          </p:cNvPr>
          <p:cNvSpPr/>
          <p:nvPr/>
        </p:nvSpPr>
        <p:spPr>
          <a:xfrm>
            <a:off x="1577701" y="1649441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97871"/>
                  </p:ext>
                </p:extLst>
              </p:nvPr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53E7A5-7792-4845-B6B9-BA4D32D1532A}"/>
              </a:ext>
            </a:extLst>
          </p:cNvPr>
          <p:cNvSpPr txBox="1"/>
          <p:nvPr/>
        </p:nvSpPr>
        <p:spPr>
          <a:xfrm>
            <a:off x="2687405" y="1654457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978081"/>
                  </p:ext>
                </p:extLst>
              </p:nvPr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80C618C-44A3-D14C-8D0E-65731F678B0A}"/>
              </a:ext>
            </a:extLst>
          </p:cNvPr>
          <p:cNvSpPr txBox="1"/>
          <p:nvPr/>
        </p:nvSpPr>
        <p:spPr>
          <a:xfrm>
            <a:off x="1534785" y="1654457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CEF0A5-F8E8-A142-B3C2-945580980905}"/>
              </a:ext>
            </a:extLst>
          </p:cNvPr>
          <p:cNvCxnSpPr>
            <a:cxnSpLocks/>
          </p:cNvCxnSpPr>
          <p:nvPr/>
        </p:nvCxnSpPr>
        <p:spPr>
          <a:xfrm flipV="1">
            <a:off x="1062799" y="2275042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/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8D342-D3FB-EC4F-A792-7B1E1F7EFB25}"/>
              </a:ext>
            </a:extLst>
          </p:cNvPr>
          <p:cNvCxnSpPr>
            <a:cxnSpLocks/>
          </p:cNvCxnSpPr>
          <p:nvPr/>
        </p:nvCxnSpPr>
        <p:spPr>
          <a:xfrm flipV="1">
            <a:off x="3597001" y="2241046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EE8870-1BAF-E447-8FDC-CD0DBC03825E}"/>
              </a:ext>
            </a:extLst>
          </p:cNvPr>
          <p:cNvCxnSpPr>
            <a:cxnSpLocks/>
          </p:cNvCxnSpPr>
          <p:nvPr/>
        </p:nvCxnSpPr>
        <p:spPr>
          <a:xfrm>
            <a:off x="2430447" y="2359654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/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2A69D-5920-124F-94B8-F45476B04E4E}"/>
              </a:ext>
            </a:extLst>
          </p:cNvPr>
          <p:cNvCxnSpPr>
            <a:cxnSpLocks/>
          </p:cNvCxnSpPr>
          <p:nvPr/>
        </p:nvCxnSpPr>
        <p:spPr>
          <a:xfrm>
            <a:off x="2409267" y="2601646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CD9955-5ADD-3543-8439-296022CA9287}"/>
              </a:ext>
            </a:extLst>
          </p:cNvPr>
          <p:cNvCxnSpPr>
            <a:cxnSpLocks/>
          </p:cNvCxnSpPr>
          <p:nvPr/>
        </p:nvCxnSpPr>
        <p:spPr>
          <a:xfrm flipV="1">
            <a:off x="2393717" y="2313439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C2CE1C-D885-5449-8B9C-C75FFC8492C2}"/>
              </a:ext>
            </a:extLst>
          </p:cNvPr>
          <p:cNvGrpSpPr/>
          <p:nvPr/>
        </p:nvGrpSpPr>
        <p:grpSpPr>
          <a:xfrm>
            <a:off x="1496185" y="4145950"/>
            <a:ext cx="3167255" cy="1296054"/>
            <a:chOff x="85441" y="1873625"/>
            <a:chExt cx="5287156" cy="158644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229250-8712-0D47-8FC9-9FCBBBBDFA1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B71C897-C1B0-2246-8724-65ACBB50E74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63983-9CC2-034C-9930-8B923F2CC995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BF9AAF4-A3BC-BB4E-A299-00C89511685C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5E46A52-708E-0046-9102-BA7D00E303FA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398055-427C-FF48-B107-8FBE24894FC9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63E5B-15F6-1D44-AAF1-81DC4249263C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CBF712-9912-0C48-8F89-A9AD7C1C6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C5BB48-D509-234D-B6C7-44F51C934FCA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DD2E73-BC42-DB41-AB9D-9657FD93DBEE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/>
              <p:nvPr/>
            </p:nvSpPr>
            <p:spPr>
              <a:xfrm>
                <a:off x="1598689" y="5687343"/>
                <a:ext cx="19513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689" y="5687343"/>
                <a:ext cx="1951368" cy="276999"/>
              </a:xfrm>
              <a:prstGeom prst="rect">
                <a:avLst/>
              </a:prstGeom>
              <a:blipFill>
                <a:blip r:embed="rId10"/>
                <a:stretch>
                  <a:fillRect l="-1935" r="-387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/>
              <p:nvPr/>
            </p:nvSpPr>
            <p:spPr>
              <a:xfrm>
                <a:off x="1587072" y="6042588"/>
                <a:ext cx="1921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72" y="6042588"/>
                <a:ext cx="1921103" cy="276999"/>
              </a:xfrm>
              <a:prstGeom prst="rect">
                <a:avLst/>
              </a:prstGeom>
              <a:blipFill>
                <a:blip r:embed="rId11"/>
                <a:stretch>
                  <a:fillRect l="-1974" r="-394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C4175E3-EF34-CC4F-A6EE-5841843DE5EE}"/>
              </a:ext>
            </a:extLst>
          </p:cNvPr>
          <p:cNvSpPr txBox="1"/>
          <p:nvPr/>
        </p:nvSpPr>
        <p:spPr>
          <a:xfrm>
            <a:off x="915649" y="3640045"/>
            <a:ext cx="6205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Systems/signals in series result in a convolution.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F2F593-897F-3E44-8529-883D05957E08}"/>
              </a:ext>
            </a:extLst>
          </p:cNvPr>
          <p:cNvSpPr txBox="1"/>
          <p:nvPr/>
        </p:nvSpPr>
        <p:spPr>
          <a:xfrm>
            <a:off x="4590275" y="2341930"/>
            <a:ext cx="403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/>
              <p:nvPr/>
            </p:nvSpPr>
            <p:spPr>
              <a:xfrm>
                <a:off x="2608449" y="5034348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49" y="5034348"/>
                <a:ext cx="70929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70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4" grpId="0"/>
      <p:bldP spid="35" grpId="0"/>
      <p:bldP spid="36" grpId="0"/>
      <p:bldP spid="3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Transfer Functions in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2112886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90011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is the transfer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blipFill>
                <a:blip r:embed="rId8"/>
                <a:stretch>
                  <a:fillRect l="-1289" r="-25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/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in series, a convolution.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blipFill>
                <a:blip r:embed="rId9"/>
                <a:stretch>
                  <a:fillRect l="-1741" t="-24000" r="-199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/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blipFill>
                <a:blip r:embed="rId10"/>
                <a:stretch>
                  <a:fillRect l="-6061" t="-2128" r="-151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/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/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  <a:blipFill>
                <a:blip r:embed="rId12"/>
                <a:stretch>
                  <a:fillRect l="-1299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/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 is the difference between R3 and S3.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blipFill>
                <a:blip r:embed="rId13"/>
                <a:stretch>
                  <a:fillRect l="-1857" t="-24000" r="-2122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/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blipFill>
                <a:blip r:embed="rId14"/>
                <a:stretch>
                  <a:fillRect l="-6557" r="-16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/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blipFill>
                <a:blip r:embed="rId15"/>
                <a:stretch>
                  <a:fillRect l="-2679" r="-535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/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blipFill>
                <a:blip r:embed="rId16"/>
                <a:stretch>
                  <a:fillRect t="-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/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blipFill>
                <a:blip r:embed="rId17"/>
                <a:stretch>
                  <a:fillRect l="-73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/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blipFill>
                <a:blip r:embed="rId18"/>
                <a:stretch>
                  <a:fillRect l="-1027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90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2112886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90011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/>
              <p:nvPr/>
            </p:nvSpPr>
            <p:spPr>
              <a:xfrm>
                <a:off x="266546" y="2416160"/>
                <a:ext cx="370306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46" y="2416160"/>
                <a:ext cx="3703065" cy="586699"/>
              </a:xfrm>
              <a:prstGeom prst="rect">
                <a:avLst/>
              </a:prstGeom>
              <a:blipFill>
                <a:blip r:embed="rId8"/>
                <a:stretch>
                  <a:fillRect l="-102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/>
              <p:nvPr/>
            </p:nvSpPr>
            <p:spPr>
              <a:xfrm>
                <a:off x="4433569" y="2430152"/>
                <a:ext cx="1532214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69" y="2430152"/>
                <a:ext cx="1532214" cy="571247"/>
              </a:xfrm>
              <a:prstGeom prst="rect">
                <a:avLst/>
              </a:prstGeom>
              <a:blipFill>
                <a:blip r:embed="rId9"/>
                <a:stretch>
                  <a:fillRect l="-1639"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/>
              <p:nvPr/>
            </p:nvSpPr>
            <p:spPr>
              <a:xfrm>
                <a:off x="6217980" y="2416160"/>
                <a:ext cx="104393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80" y="2416160"/>
                <a:ext cx="1043939" cy="520463"/>
              </a:xfrm>
              <a:prstGeom prst="rect">
                <a:avLst/>
              </a:prstGeom>
              <a:blipFill>
                <a:blip r:embed="rId10"/>
                <a:stretch>
                  <a:fillRect l="-3614" t="-4762" r="-481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/>
              <p:nvPr/>
            </p:nvSpPr>
            <p:spPr>
              <a:xfrm>
                <a:off x="7678356" y="2537891"/>
                <a:ext cx="1043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356" y="2537891"/>
                <a:ext cx="1043683" cy="276999"/>
              </a:xfrm>
              <a:prstGeom prst="rect">
                <a:avLst/>
              </a:prstGeom>
              <a:blipFill>
                <a:blip r:embed="rId11"/>
                <a:stretch>
                  <a:fillRect l="-361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BFEE45-A73B-ED4A-A6CE-55E0E549257E}"/>
                  </a:ext>
                </a:extLst>
              </p:cNvPr>
              <p:cNvSpPr txBox="1"/>
              <p:nvPr/>
            </p:nvSpPr>
            <p:spPr>
              <a:xfrm>
                <a:off x="1390320" y="3994214"/>
                <a:ext cx="3084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BFEE45-A73B-ED4A-A6CE-55E0E5492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320" y="3994214"/>
                <a:ext cx="3084371" cy="369332"/>
              </a:xfrm>
              <a:prstGeom prst="rect">
                <a:avLst/>
              </a:prstGeom>
              <a:blipFill>
                <a:blip r:embed="rId12"/>
                <a:stretch>
                  <a:fillRect l="-163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BCEF3E-B687-5E4E-AF04-EAA35A55C016}"/>
                  </a:ext>
                </a:extLst>
              </p:cNvPr>
              <p:cNvSpPr txBox="1"/>
              <p:nvPr/>
            </p:nvSpPr>
            <p:spPr>
              <a:xfrm>
                <a:off x="1403878" y="4489480"/>
                <a:ext cx="3154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BCEF3E-B687-5E4E-AF04-EAA35A55C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78" y="4489480"/>
                <a:ext cx="3154133" cy="369332"/>
              </a:xfrm>
              <a:prstGeom prst="rect">
                <a:avLst/>
              </a:prstGeom>
              <a:blipFill>
                <a:blip r:embed="rId13"/>
                <a:stretch>
                  <a:fillRect l="-160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/>
              <p:nvPr/>
            </p:nvSpPr>
            <p:spPr>
              <a:xfrm>
                <a:off x="1422798" y="5007735"/>
                <a:ext cx="3624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98" y="5007735"/>
                <a:ext cx="3624518" cy="369332"/>
              </a:xfrm>
              <a:prstGeom prst="rect">
                <a:avLst/>
              </a:prstGeom>
              <a:blipFill>
                <a:blip r:embed="rId14"/>
                <a:stretch>
                  <a:fillRect l="-104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/>
              <p:nvPr/>
            </p:nvSpPr>
            <p:spPr>
              <a:xfrm>
                <a:off x="1412865" y="5617789"/>
                <a:ext cx="3018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865" y="5617789"/>
                <a:ext cx="3018262" cy="369332"/>
              </a:xfrm>
              <a:prstGeom prst="rect">
                <a:avLst/>
              </a:prstGeom>
              <a:blipFill>
                <a:blip r:embed="rId15"/>
                <a:stretch>
                  <a:fillRect l="-168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/>
              <p:nvPr/>
            </p:nvSpPr>
            <p:spPr>
              <a:xfrm>
                <a:off x="2845087" y="3162179"/>
                <a:ext cx="5583260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087" y="3162179"/>
                <a:ext cx="5583260" cy="586699"/>
              </a:xfrm>
              <a:prstGeom prst="rect">
                <a:avLst/>
              </a:prstGeom>
              <a:blipFill>
                <a:blip r:embed="rId16"/>
                <a:stretch>
                  <a:fillRect l="-455" t="-212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/>
              <p:nvPr/>
            </p:nvSpPr>
            <p:spPr>
              <a:xfrm>
                <a:off x="1396589" y="6231826"/>
                <a:ext cx="5467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DC gain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Why is this important?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89" y="6231826"/>
                <a:ext cx="5467651" cy="369332"/>
              </a:xfrm>
              <a:prstGeom prst="rect">
                <a:avLst/>
              </a:prstGeom>
              <a:blipFill>
                <a:blip r:embed="rId17"/>
                <a:stretch>
                  <a:fillRect l="-69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19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192600</TotalTime>
  <Words>888</Words>
  <Application>Microsoft Macintosh PowerPoint</Application>
  <PresentationFormat>On-screen Show (4:3)</PresentationFormat>
  <Paragraphs>201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13: Building Systems from Other Systems  </vt:lpstr>
      <vt:lpstr>Agenda</vt:lpstr>
      <vt:lpstr>The ”System” Abstraction</vt:lpstr>
      <vt:lpstr>System Abstraction for Reaction Networks</vt:lpstr>
      <vt:lpstr>Box Diagrams</vt:lpstr>
      <vt:lpstr>Properties of Laplace Transforms</vt:lpstr>
      <vt:lpstr>Convolution of Laplace Transforms (Systems in Series)</vt:lpstr>
      <vt:lpstr>Finding Transfer Functions in Diagrams</vt:lpstr>
      <vt:lpstr>Interpreting the Transfer Function</vt:lpstr>
      <vt:lpstr>Adding a Filter</vt:lpstr>
      <vt:lpstr>General Solution</vt:lpstr>
      <vt:lpstr>The Error Signal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3022</cp:revision>
  <dcterms:created xsi:type="dcterms:W3CDTF">2008-11-04T22:35:39Z</dcterms:created>
  <dcterms:modified xsi:type="dcterms:W3CDTF">2022-04-20T02:25:35Z</dcterms:modified>
</cp:coreProperties>
</file>