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523" r:id="rId4"/>
    <p:sldId id="531" r:id="rId5"/>
    <p:sldId id="532" r:id="rId6"/>
    <p:sldId id="524" r:id="rId7"/>
    <p:sldId id="525" r:id="rId8"/>
    <p:sldId id="526" r:id="rId9"/>
    <p:sldId id="527" r:id="rId10"/>
    <p:sldId id="528" r:id="rId11"/>
    <p:sldId id="530" r:id="rId12"/>
    <p:sldId id="529" r:id="rId13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15"/>
      <p:bold r:id="rId16"/>
      <p:italic r:id="rId17"/>
      <p:boldItalic r:id="rId18"/>
    </p:embeddedFont>
    <p:embeddedFont>
      <p:font typeface="Cambria Math" panose="02040503050406030204" pitchFamily="18" charset="0"/>
      <p:regular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3" roundtripDataSignature="AMtx7mgCuaoS/ao6GLJNkk1J/HieLCYVz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65"/>
    <p:restoredTop sz="94719"/>
  </p:normalViewPr>
  <p:slideViewPr>
    <p:cSldViewPr snapToGrid="0">
      <p:cViewPr varScale="1">
        <p:scale>
          <a:sx n="152" d="100"/>
          <a:sy n="152" d="100"/>
        </p:scale>
        <p:origin x="1600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87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43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3" name="Google Shape;9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Diverse students. Some with bio-backgrounds; some without. Some with CS background; some with very limited. Two separate courses combined because of a substantial shared curriculum.</a:t>
            </a:r>
            <a:endParaRPr/>
          </a:p>
        </p:txBody>
      </p:sp>
      <p:sp>
        <p:nvSpPr>
          <p:cNvPr id="94" name="Google Shape;94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7645465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4858314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doesn’t a filter help with measurement noise? Verify transfer functions.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1E3608CA-DBCA-4E8F-8DAB-6E1AFAF19782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365769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5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35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35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" name="Google Shape;22;p35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35"/>
          <p:cNvSpPr/>
          <p:nvPr/>
        </p:nvSpPr>
        <p:spPr>
          <a:xfrm rot="10800000" flipH="1">
            <a:off x="8167688" y="6348413"/>
            <a:ext cx="585787" cy="396875"/>
          </a:xfrm>
          <a:prstGeom prst="trapezoid">
            <a:avLst>
              <a:gd name="adj" fmla="val 25000"/>
            </a:avLst>
          </a:prstGeom>
          <a:solidFill>
            <a:srgbClr val="3B185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" name="Google Shape;24;p35" descr="UW_W-Logo_RGB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" name="Google Shape;25;p35"/>
          <p:cNvSpPr txBox="1">
            <a:spLocks noGrp="1"/>
          </p:cNvSpPr>
          <p:nvPr>
            <p:ph type="ctrTitle"/>
          </p:nvPr>
        </p:nvSpPr>
        <p:spPr>
          <a:xfrm>
            <a:off x="685800" y="1752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6" name="Google Shape;26;p35"/>
          <p:cNvSpPr txBox="1">
            <a:spLocks noGrp="1"/>
          </p:cNvSpPr>
          <p:nvPr>
            <p:ph type="subTitle" idx="1"/>
          </p:nvPr>
        </p:nvSpPr>
        <p:spPr>
          <a:xfrm>
            <a:off x="1371600" y="3508375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640"/>
              </a:spcBef>
              <a:spcAft>
                <a:spcPts val="0"/>
              </a:spcAft>
              <a:buClr>
                <a:srgbClr val="FFFFFF"/>
              </a:buClr>
              <a:buSzPts val="3200"/>
              <a:buFont typeface="Arial"/>
              <a:buNone/>
              <a:defRPr sz="32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Font typeface="Arial"/>
              <a:buNone/>
              <a:defRPr sz="2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7" name="Google Shape;27;p35"/>
          <p:cNvSpPr txBox="1">
            <a:spLocks noGrp="1"/>
          </p:cNvSpPr>
          <p:nvPr>
            <p:ph type="dt" idx="10"/>
          </p:nvPr>
        </p:nvSpPr>
        <p:spPr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ftr" idx="11"/>
          </p:nvPr>
        </p:nvSpPr>
        <p:spPr>
          <a:xfrm>
            <a:off x="3114675" y="594360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FFFFF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35"/>
          <p:cNvSpPr txBox="1">
            <a:spLocks noGrp="1"/>
          </p:cNvSpPr>
          <p:nvPr>
            <p:ph type="sldNum" idx="12"/>
          </p:nvPr>
        </p:nvSpPr>
        <p:spPr>
          <a:xfrm>
            <a:off x="7534275" y="5943600"/>
            <a:ext cx="4667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2" name="Google Shape;42;p37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37"/>
          <p:cNvSpPr txBox="1">
            <a:spLocks noGrp="1"/>
          </p:cNvSpPr>
          <p:nvPr>
            <p:ph type="sldNum" idx="12"/>
          </p:nvPr>
        </p:nvSpPr>
        <p:spPr>
          <a:xfrm>
            <a:off x="7564582" y="6324600"/>
            <a:ext cx="512618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9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9" name="Google Shape;49;p39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39"/>
          <p:cNvSpPr txBox="1">
            <a:spLocks noGrp="1"/>
          </p:cNvSpPr>
          <p:nvPr>
            <p:ph type="sldNum" idx="12"/>
          </p:nvPr>
        </p:nvSpPr>
        <p:spPr>
          <a:xfrm>
            <a:off x="7655266" y="6264275"/>
            <a:ext cx="49813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1"/>
          <p:cNvSpPr txBox="1"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9" name="Google Shape;59;p41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0" name="Google Shape;60;p41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1" name="Google Shape;61;p41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marR="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2" name="Google Shape;62;p41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–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3" name="Google Shape;63;p41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41"/>
          <p:cNvSpPr txBox="1">
            <a:spLocks noGrp="1"/>
          </p:cNvSpPr>
          <p:nvPr>
            <p:ph type="sldNum" idx="12"/>
          </p:nvPr>
        </p:nvSpPr>
        <p:spPr>
          <a:xfrm>
            <a:off x="6172200" y="6264275"/>
            <a:ext cx="1905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2"/>
          <p:cNvSpPr txBox="1">
            <a:spLocks noGrp="1"/>
          </p:cNvSpPr>
          <p:nvPr>
            <p:ph type="title"/>
          </p:nvPr>
        </p:nvSpPr>
        <p:spPr>
          <a:xfrm>
            <a:off x="457200" y="533400"/>
            <a:ext cx="3008313" cy="106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7" name="Google Shape;67;p42"/>
          <p:cNvSpPr txBox="1">
            <a:spLocks noGrp="1"/>
          </p:cNvSpPr>
          <p:nvPr>
            <p:ph type="body" idx="1"/>
          </p:nvPr>
        </p:nvSpPr>
        <p:spPr>
          <a:xfrm>
            <a:off x="3575050" y="533401"/>
            <a:ext cx="5111750" cy="541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8" name="Google Shape;68;p42"/>
          <p:cNvSpPr txBox="1">
            <a:spLocks noGrp="1"/>
          </p:cNvSpPr>
          <p:nvPr>
            <p:ph type="body" idx="2"/>
          </p:nvPr>
        </p:nvSpPr>
        <p:spPr>
          <a:xfrm>
            <a:off x="457200" y="1676400"/>
            <a:ext cx="3008313" cy="4267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69" name="Google Shape;69;p42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0" name="Google Shape;70;p42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42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3"/>
          <p:cNvSpPr txBox="1">
            <a:spLocks noGrp="1"/>
          </p:cNvSpPr>
          <p:nvPr>
            <p:ph type="title"/>
          </p:nvPr>
        </p:nvSpPr>
        <p:spPr>
          <a:xfrm>
            <a:off x="1792288" y="46482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4" name="Google Shape;74;p43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3959225"/>
          </a:xfrm>
          <a:prstGeom prst="rect">
            <a:avLst/>
          </a:prstGeom>
          <a:noFill/>
          <a:ln>
            <a:noFill/>
          </a:ln>
        </p:spPr>
      </p:sp>
      <p:sp>
        <p:nvSpPr>
          <p:cNvPr id="75" name="Google Shape;75;p43"/>
          <p:cNvSpPr txBox="1">
            <a:spLocks noGrp="1"/>
          </p:cNvSpPr>
          <p:nvPr>
            <p:ph type="body" idx="1"/>
          </p:nvPr>
        </p:nvSpPr>
        <p:spPr>
          <a:xfrm>
            <a:off x="1792288" y="5214938"/>
            <a:ext cx="5486400" cy="728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6" name="Google Shape;76;p43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7" name="Google Shape;77;p43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43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4"/>
          <p:cNvSpPr txBox="1">
            <a:spLocks noGrp="1"/>
          </p:cNvSpPr>
          <p:nvPr>
            <p:ph type="title"/>
          </p:nvPr>
        </p:nvSpPr>
        <p:spPr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1" name="Google Shape;81;p44"/>
          <p:cNvSpPr txBox="1">
            <a:spLocks noGrp="1"/>
          </p:cNvSpPr>
          <p:nvPr>
            <p:ph type="body" idx="1"/>
          </p:nvPr>
        </p:nvSpPr>
        <p:spPr>
          <a:xfrm rot="5400000">
            <a:off x="2286000" y="-457200"/>
            <a:ext cx="45720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2" name="Google Shape;82;p44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3" name="Google Shape;83;p4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44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45"/>
          <p:cNvSpPr txBox="1">
            <a:spLocks noGrp="1"/>
          </p:cNvSpPr>
          <p:nvPr>
            <p:ph type="title"/>
          </p:nvPr>
        </p:nvSpPr>
        <p:spPr>
          <a:xfrm rot="5400000">
            <a:off x="4953000" y="2209801"/>
            <a:ext cx="54102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7" name="Google Shape;87;p45"/>
          <p:cNvSpPr txBox="1">
            <a:spLocks noGrp="1"/>
          </p:cNvSpPr>
          <p:nvPr>
            <p:ph type="body" idx="1"/>
          </p:nvPr>
        </p:nvSpPr>
        <p:spPr>
          <a:xfrm rot="5400000">
            <a:off x="762000" y="228601"/>
            <a:ext cx="5410201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8" name="Google Shape;88;p45"/>
          <p:cNvSpPr txBox="1">
            <a:spLocks noGrp="1"/>
          </p:cNvSpPr>
          <p:nvPr>
            <p:ph type="dt" idx="10"/>
          </p:nvPr>
        </p:nvSpPr>
        <p:spPr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9" name="Google Shape;89;p45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45"/>
          <p:cNvSpPr txBox="1">
            <a:spLocks noGrp="1"/>
          </p:cNvSpPr>
          <p:nvPr>
            <p:ph type="sldNum" idx="12"/>
          </p:nvPr>
        </p:nvSpPr>
        <p:spPr>
          <a:xfrm>
            <a:off x="6543675" y="609600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6"/>
          <p:cNvSpPr/>
          <p:nvPr/>
        </p:nvSpPr>
        <p:spPr>
          <a:xfrm>
            <a:off x="447675" y="152400"/>
            <a:ext cx="3314700" cy="215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" name="Google Shape;32;p36" descr="UW.Wordmark_ctr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3" name="Google Shape;33;p36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34" name="Google Shape;34;p36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35" name="Google Shape;35;p36" descr="UW_W-Logo_RGB.png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6" name="Google Shape;36;p36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36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36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8" name="Google Shape;38;p36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36"/>
          <p:cNvSpPr txBox="1">
            <a:spLocks noGrp="1"/>
          </p:cNvSpPr>
          <p:nvPr>
            <p:ph type="sldNum" idx="12"/>
          </p:nvPr>
        </p:nvSpPr>
        <p:spPr>
          <a:xfrm>
            <a:off x="7543801" y="6248400"/>
            <a:ext cx="533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9825907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4"/>
          <p:cNvSpPr txBox="1">
            <a:spLocks noGrp="1"/>
          </p:cNvSpPr>
          <p:nvPr>
            <p:ph type="ftr" idx="11"/>
          </p:nvPr>
        </p:nvSpPr>
        <p:spPr>
          <a:xfrm>
            <a:off x="3114675" y="6264275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98989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grpSp>
        <p:nvGrpSpPr>
          <p:cNvPr id="11" name="Google Shape;11;p34"/>
          <p:cNvGrpSpPr/>
          <p:nvPr/>
        </p:nvGrpSpPr>
        <p:grpSpPr>
          <a:xfrm>
            <a:off x="8167688" y="6348413"/>
            <a:ext cx="595312" cy="400050"/>
            <a:chOff x="8045450" y="6222997"/>
            <a:chExt cx="745067" cy="500464"/>
          </a:xfrm>
        </p:grpSpPr>
        <p:sp>
          <p:nvSpPr>
            <p:cNvPr id="12" name="Google Shape;12;p34"/>
            <p:cNvSpPr/>
            <p:nvPr/>
          </p:nvSpPr>
          <p:spPr>
            <a:xfrm rot="10800000" flipH="1">
              <a:off x="8045450" y="6222997"/>
              <a:ext cx="733146" cy="494505"/>
            </a:xfrm>
            <a:prstGeom prst="trapezoid">
              <a:avLst>
                <a:gd name="adj" fmla="val 25000"/>
              </a:avLst>
            </a:pr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" name="Google Shape;13;p34" descr="UW_W-Logo_RGB.png"/>
            <p:cNvPicPr preferRelativeResize="0"/>
            <p:nvPr/>
          </p:nvPicPr>
          <p:blipFill rotWithShape="1">
            <a:blip r:embed="rId11">
              <a:alphaModFix/>
            </a:blip>
            <a:srcRect/>
            <a:stretch/>
          </p:blipFill>
          <p:spPr>
            <a:xfrm>
              <a:off x="8047567" y="6223002"/>
              <a:ext cx="742950" cy="500459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" name="Google Shape;14;p34"/>
          <p:cNvSpPr/>
          <p:nvPr/>
        </p:nvSpPr>
        <p:spPr>
          <a:xfrm>
            <a:off x="228600" y="254000"/>
            <a:ext cx="8686800" cy="6418263"/>
          </a:xfrm>
          <a:prstGeom prst="rect">
            <a:avLst/>
          </a:prstGeom>
          <a:noFill/>
          <a:ln w="22225" cap="flat" cmpd="sng">
            <a:solidFill>
              <a:srgbClr val="3B185A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" name="Google Shape;15;p34" descr="UW.Wordmark_ctr.jpg"/>
          <p:cNvPicPr preferRelativeResize="0"/>
          <p:nvPr/>
        </p:nvPicPr>
        <p:blipFill rotWithShape="1">
          <a:blip r:embed="rId12">
            <a:alphaModFix/>
          </a:blip>
          <a:srcRect/>
          <a:stretch/>
        </p:blipFill>
        <p:spPr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" name="Google Shape;16;p34"/>
          <p:cNvPicPr preferRelativeResize="0"/>
          <p:nvPr/>
        </p:nvPicPr>
        <p:blipFill rotWithShape="1">
          <a:blip r:embed="rId13">
            <a:alphaModFix/>
          </a:blip>
          <a:srcRect/>
          <a:stretch/>
        </p:blipFill>
        <p:spPr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34"/>
          <p:cNvSpPr txBox="1">
            <a:spLocks noGrp="1"/>
          </p:cNvSpPr>
          <p:nvPr>
            <p:ph type="sldNum" idx="12"/>
          </p:nvPr>
        </p:nvSpPr>
        <p:spPr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3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image" Target="../media/image59.png"/><Relationship Id="rId18" Type="http://schemas.openxmlformats.org/officeDocument/2006/relationships/image" Target="../media/image6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png"/><Relationship Id="rId17" Type="http://schemas.openxmlformats.org/officeDocument/2006/relationships/image" Target="../media/image63.png"/><Relationship Id="rId2" Type="http://schemas.openxmlformats.org/officeDocument/2006/relationships/image" Target="../media/image48.png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61.png"/><Relationship Id="rId10" Type="http://schemas.openxmlformats.org/officeDocument/2006/relationships/image" Target="../media/image56.png"/><Relationship Id="rId19" Type="http://schemas.openxmlformats.org/officeDocument/2006/relationships/image" Target="../media/image65.png"/><Relationship Id="rId4" Type="http://schemas.openxmlformats.org/officeDocument/2006/relationships/image" Target="../media/image50.png"/><Relationship Id="rId9" Type="http://schemas.openxmlformats.org/officeDocument/2006/relationships/image" Target="../media/image55.png"/><Relationship Id="rId14" Type="http://schemas.openxmlformats.org/officeDocument/2006/relationships/image" Target="../media/image6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png"/><Relationship Id="rId3" Type="http://schemas.openxmlformats.org/officeDocument/2006/relationships/image" Target="../media/image42.png"/><Relationship Id="rId7" Type="http://schemas.openxmlformats.org/officeDocument/2006/relationships/image" Target="../media/image7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4" Type="http://schemas.openxmlformats.org/officeDocument/2006/relationships/image" Target="../media/image67.png"/><Relationship Id="rId9" Type="http://schemas.openxmlformats.org/officeDocument/2006/relationships/image" Target="../media/image7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0.png"/><Relationship Id="rId7" Type="http://schemas.openxmlformats.org/officeDocument/2006/relationships/image" Target="../media/image19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170.png"/><Relationship Id="rId4" Type="http://schemas.openxmlformats.org/officeDocument/2006/relationships/image" Target="../media/image160.png"/><Relationship Id="rId9" Type="http://schemas.openxmlformats.org/officeDocument/2006/relationships/image" Target="../media/image42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7.png"/><Relationship Id="rId7" Type="http://schemas.openxmlformats.org/officeDocument/2006/relationships/image" Target="../media/image6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32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7.png"/><Relationship Id="rId7" Type="http://schemas.openxmlformats.org/officeDocument/2006/relationships/image" Target="../media/image16.pn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32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7.png"/><Relationship Id="rId7" Type="http://schemas.openxmlformats.org/officeDocument/2006/relationships/image" Target="../media/image19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7.png"/><Relationship Id="rId11" Type="http://schemas.openxmlformats.org/officeDocument/2006/relationships/image" Target="../media/image32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35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Relationship Id="rId9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Relationship Id="rId9" Type="http://schemas.openxmlformats.org/officeDocument/2006/relationships/image" Target="../media/image3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"/>
          <p:cNvSpPr txBox="1">
            <a:spLocks noGrp="1"/>
          </p:cNvSpPr>
          <p:nvPr>
            <p:ph type="ctrTitle"/>
          </p:nvPr>
        </p:nvSpPr>
        <p:spPr>
          <a:xfrm>
            <a:off x="381000" y="517216"/>
            <a:ext cx="84582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b="1" dirty="0"/>
              <a:t>BIOE 498 / BIOE 599 </a:t>
            </a:r>
            <a:br>
              <a:rPr lang="en-US" sz="3200" b="1" dirty="0"/>
            </a:br>
            <a:r>
              <a:rPr lang="en-US" sz="3200" b="1" i="1" dirty="0"/>
              <a:t>Advanced Biological Control Systems</a:t>
            </a:r>
            <a:br>
              <a:rPr lang="en-US" sz="3200" b="1" dirty="0"/>
            </a:b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Lecture 2: </a:t>
            </a:r>
            <a:r>
              <a:rPr lang="en-US" sz="3200" b="1" u="sng" dirty="0"/>
              <a:t>Elements of Closed Loop Systems</a:t>
            </a:r>
            <a:br>
              <a:rPr lang="en-US" b="1" dirty="0"/>
            </a:br>
            <a:br>
              <a:rPr lang="en-US" b="1" dirty="0"/>
            </a:br>
            <a:endParaRPr i="1" dirty="0"/>
          </a:p>
        </p:txBody>
      </p:sp>
      <p:sp>
        <p:nvSpPr>
          <p:cNvPr id="97" name="Google Shape;97;p1"/>
          <p:cNvSpPr txBox="1">
            <a:spLocks noGrp="1"/>
          </p:cNvSpPr>
          <p:nvPr>
            <p:ph type="subTitle" idx="1"/>
          </p:nvPr>
        </p:nvSpPr>
        <p:spPr>
          <a:xfrm>
            <a:off x="381000" y="3611071"/>
            <a:ext cx="8382000" cy="22394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Joseph L. Hellerstein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200"/>
              <a:buNone/>
            </a:pPr>
            <a:r>
              <a:rPr lang="en-US" dirty="0"/>
              <a:t>January 9, 2023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eScience Institute, Computer Science &amp; Engineering</a:t>
            </a:r>
            <a:endParaRPr dirty="0"/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/>
              <a:t>Allen School of Computer Science</a:t>
            </a:r>
          </a:p>
          <a:p>
            <a:pPr marL="0" lvl="0" indent="0" algn="ctr" rtl="0">
              <a:spcBef>
                <a:spcPts val="56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 dirty="0" err="1"/>
              <a:t>BioEngineering</a:t>
            </a:r>
            <a:endParaRPr sz="28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7D139-C3EF-C568-000F-32FB1D14E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Controllers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D8B9C7B-DFA8-0E9D-AD14-D9176EAB806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10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68ED455-E05A-E189-FF23-7A83DA88C918}"/>
              </a:ext>
            </a:extLst>
          </p:cNvPr>
          <p:cNvGrpSpPr/>
          <p:nvPr/>
        </p:nvGrpSpPr>
        <p:grpSpPr>
          <a:xfrm>
            <a:off x="300868" y="1704406"/>
            <a:ext cx="2230599" cy="844263"/>
            <a:chOff x="673932" y="1714077"/>
            <a:chExt cx="2230599" cy="8442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1BB069B-5E4A-F66A-55BE-57D91C17094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50239" y="1857576"/>
              <a:ext cx="760333" cy="700764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2C11CA-CF69-E965-4CE9-C509697BDF4E}"/>
                    </a:ext>
                  </a:extLst>
                </p:cNvPr>
                <p:cNvSpPr txBox="1"/>
                <p:nvPr/>
              </p:nvSpPr>
              <p:spPr>
                <a:xfrm>
                  <a:off x="1581282" y="2029567"/>
                  <a:ext cx="348429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AD2C11CA-CF69-E965-4CE9-C509697BDF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81282" y="2029567"/>
                  <a:ext cx="348429" cy="307777"/>
                </a:xfrm>
                <a:prstGeom prst="rect">
                  <a:avLst/>
                </a:prstGeom>
                <a:blipFill>
                  <a:blip r:embed="rId2"/>
                  <a:stretch>
                    <a:fillRect l="-17857" r="-3571"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635ADB4-451C-73BE-1D38-10D3BD6AA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65508" y="2269647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1581EDD-FF8F-B094-C8B0-6B9241708B39}"/>
                    </a:ext>
                  </a:extLst>
                </p:cNvPr>
                <p:cNvSpPr/>
                <p:nvPr/>
              </p:nvSpPr>
              <p:spPr>
                <a:xfrm>
                  <a:off x="673932" y="1751446"/>
                  <a:ext cx="7063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Rectangle 9">
                  <a:extLst>
                    <a:ext uri="{FF2B5EF4-FFF2-40B4-BE49-F238E27FC236}">
                      <a16:creationId xmlns:a16="http://schemas.microsoft.com/office/drawing/2014/main" id="{61581EDD-FF8F-B094-C8B0-6B9241708B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3932" y="1751446"/>
                  <a:ext cx="706347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21DB1D7-D04F-D5CD-7888-A307A68F8AD2}"/>
                </a:ext>
              </a:extLst>
            </p:cNvPr>
            <p:cNvCxnSpPr>
              <a:cxnSpLocks/>
            </p:cNvCxnSpPr>
            <p:nvPr/>
          </p:nvCxnSpPr>
          <p:spPr>
            <a:xfrm>
              <a:off x="2233312" y="2247835"/>
              <a:ext cx="390817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158D22F-0EA4-5C40-8424-1BAFAE5ABE45}"/>
                    </a:ext>
                  </a:extLst>
                </p:cNvPr>
                <p:cNvSpPr/>
                <p:nvPr/>
              </p:nvSpPr>
              <p:spPr>
                <a:xfrm>
                  <a:off x="2176447" y="1714077"/>
                  <a:ext cx="7280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Rectangle 11">
                  <a:extLst>
                    <a:ext uri="{FF2B5EF4-FFF2-40B4-BE49-F238E27FC236}">
                      <a16:creationId xmlns:a16="http://schemas.microsoft.com/office/drawing/2014/main" id="{9158D22F-0EA4-5C40-8424-1BAFAE5ABE4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6447" y="1714077"/>
                  <a:ext cx="728084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20E573-6429-F4CA-527B-7BF8BDD42CD9}"/>
                  </a:ext>
                </a:extLst>
              </p:cNvPr>
              <p:cNvSpPr txBox="1"/>
              <p:nvPr/>
            </p:nvSpPr>
            <p:spPr>
              <a:xfrm>
                <a:off x="6969699" y="2623589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320E573-6429-F4CA-527B-7BF8BDD42C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9699" y="2623589"/>
                <a:ext cx="361125" cy="331437"/>
              </a:xfrm>
              <a:prstGeom prst="rect">
                <a:avLst/>
              </a:prstGeom>
              <a:blipFill>
                <a:blip r:embed="rId5"/>
                <a:stretch>
                  <a:fillRect l="-13333" r="-3333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E1E92A2-340D-E1EA-D390-1D05A9349CD8}"/>
              </a:ext>
            </a:extLst>
          </p:cNvPr>
          <p:cNvCxnSpPr>
            <a:cxnSpLocks/>
            <a:stCxn id="22" idx="3"/>
            <a:endCxn id="23" idx="1"/>
          </p:cNvCxnSpPr>
          <p:nvPr/>
        </p:nvCxnSpPr>
        <p:spPr>
          <a:xfrm flipV="1">
            <a:off x="6037890" y="2840509"/>
            <a:ext cx="468265" cy="833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E0440-9915-8446-8163-07B23EA1A608}"/>
                  </a:ext>
                </a:extLst>
              </p:cNvPr>
              <p:cNvSpPr/>
              <p:nvPr/>
            </p:nvSpPr>
            <p:spPr>
              <a:xfrm>
                <a:off x="3878881" y="2019535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5F1E0440-9915-8446-8163-07B23EA1A6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881" y="2019535"/>
                <a:ext cx="706347" cy="400110"/>
              </a:xfrm>
              <a:prstGeom prst="rect">
                <a:avLst/>
              </a:prstGeom>
              <a:blipFill>
                <a:blip r:embed="rId6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7293994A-1348-ECFB-8F70-3640928A7A5D}"/>
              </a:ext>
            </a:extLst>
          </p:cNvPr>
          <p:cNvSpPr/>
          <p:nvPr/>
        </p:nvSpPr>
        <p:spPr>
          <a:xfrm>
            <a:off x="4858249" y="1266495"/>
            <a:ext cx="3331358" cy="2085788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4BBF1A7-0ABF-E47C-69EE-D276368BB1D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277557" y="2498461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/>
                      </m:nary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A4BBF1A7-0ABF-E47C-69EE-D276368BB1D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7557" y="2498461"/>
                <a:ext cx="760333" cy="7007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51CC7D6-D317-7181-95CE-9C7F1BB2DC7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506155" y="2490127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151CC7D6-D317-7181-95CE-9C7F1BB2DC7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6155" y="2490127"/>
                <a:ext cx="760333" cy="7007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C0863312-CD5B-156E-8CB4-A064E4B5AA0B}"/>
              </a:ext>
            </a:extLst>
          </p:cNvPr>
          <p:cNvSpPr>
            <a:spLocks noChangeAspect="1"/>
          </p:cNvSpPr>
          <p:nvPr/>
        </p:nvSpPr>
        <p:spPr>
          <a:xfrm>
            <a:off x="5794700" y="1391145"/>
            <a:ext cx="760333" cy="700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89C2D0-E1CF-9A7A-1E73-4C2CE16A56C2}"/>
                  </a:ext>
                </a:extLst>
              </p:cNvPr>
              <p:cNvSpPr txBox="1"/>
              <p:nvPr/>
            </p:nvSpPr>
            <p:spPr>
              <a:xfrm>
                <a:off x="6025743" y="1563136"/>
                <a:ext cx="348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8689C2D0-E1CF-9A7A-1E73-4C2CE16A5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25743" y="1563136"/>
                <a:ext cx="348429" cy="307777"/>
              </a:xfrm>
              <a:prstGeom prst="rect">
                <a:avLst/>
              </a:prstGeom>
              <a:blipFill>
                <a:blip r:embed="rId9"/>
                <a:stretch>
                  <a:fillRect l="-17241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>
            <a:extLst>
              <a:ext uri="{FF2B5EF4-FFF2-40B4-BE49-F238E27FC236}">
                <a16:creationId xmlns:a16="http://schemas.microsoft.com/office/drawing/2014/main" id="{7B8556D7-2727-FF8D-06B3-84DDC1F6228F}"/>
              </a:ext>
            </a:extLst>
          </p:cNvPr>
          <p:cNvSpPr/>
          <p:nvPr/>
        </p:nvSpPr>
        <p:spPr>
          <a:xfrm>
            <a:off x="7765666" y="2083173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FEF5E705-64C5-1D08-3932-53EBDC0FC368}"/>
              </a:ext>
            </a:extLst>
          </p:cNvPr>
          <p:cNvCxnSpPr>
            <a:cxnSpLocks/>
            <a:stCxn id="23" idx="3"/>
            <a:endCxn id="31" idx="4"/>
          </p:cNvCxnSpPr>
          <p:nvPr/>
        </p:nvCxnSpPr>
        <p:spPr>
          <a:xfrm flipV="1">
            <a:off x="7266488" y="2385013"/>
            <a:ext cx="650099" cy="45549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9A500D89-330A-A5DE-1837-EFFA1DC2761E}"/>
              </a:ext>
            </a:extLst>
          </p:cNvPr>
          <p:cNvCxnSpPr>
            <a:stCxn id="20" idx="3"/>
            <a:endCxn id="22" idx="1"/>
          </p:cNvCxnSpPr>
          <p:nvPr/>
        </p:nvCxnSpPr>
        <p:spPr>
          <a:xfrm>
            <a:off x="4585228" y="2219590"/>
            <a:ext cx="692329" cy="62925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Elbow Connector 36">
            <a:extLst>
              <a:ext uri="{FF2B5EF4-FFF2-40B4-BE49-F238E27FC236}">
                <a16:creationId xmlns:a16="http://schemas.microsoft.com/office/drawing/2014/main" id="{EC1B6DFB-7122-260E-F954-79FC564976D3}"/>
              </a:ext>
            </a:extLst>
          </p:cNvPr>
          <p:cNvCxnSpPr>
            <a:cxnSpLocks/>
            <a:stCxn id="20" idx="3"/>
            <a:endCxn id="25" idx="1"/>
          </p:cNvCxnSpPr>
          <p:nvPr/>
        </p:nvCxnSpPr>
        <p:spPr>
          <a:xfrm flipV="1">
            <a:off x="4585228" y="1741527"/>
            <a:ext cx="1209472" cy="47806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>
            <a:extLst>
              <a:ext uri="{FF2B5EF4-FFF2-40B4-BE49-F238E27FC236}">
                <a16:creationId xmlns:a16="http://schemas.microsoft.com/office/drawing/2014/main" id="{522EE863-F72E-5C97-AC09-D002260AAC27}"/>
              </a:ext>
            </a:extLst>
          </p:cNvPr>
          <p:cNvCxnSpPr>
            <a:cxnSpLocks/>
            <a:stCxn id="25" idx="3"/>
            <a:endCxn id="31" idx="0"/>
          </p:cNvCxnSpPr>
          <p:nvPr/>
        </p:nvCxnSpPr>
        <p:spPr>
          <a:xfrm>
            <a:off x="6555033" y="1741527"/>
            <a:ext cx="1361554" cy="341646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56131A-5AC2-27A3-6E1B-53A7B4086338}"/>
              </a:ext>
            </a:extLst>
          </p:cNvPr>
          <p:cNvCxnSpPr>
            <a:cxnSpLocks/>
          </p:cNvCxnSpPr>
          <p:nvPr/>
        </p:nvCxnSpPr>
        <p:spPr>
          <a:xfrm>
            <a:off x="8102851" y="2219590"/>
            <a:ext cx="484101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18E3C4-88A4-ECD6-480A-D486CD124217}"/>
                  </a:ext>
                </a:extLst>
              </p:cNvPr>
              <p:cNvSpPr txBox="1"/>
              <p:nvPr/>
            </p:nvSpPr>
            <p:spPr>
              <a:xfrm>
                <a:off x="8189607" y="1833747"/>
                <a:ext cx="3626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FA18E3C4-88A4-ECD6-480A-D486CD1242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89607" y="1833747"/>
                <a:ext cx="362607" cy="400110"/>
              </a:xfrm>
              <a:prstGeom prst="rect">
                <a:avLst/>
              </a:prstGeom>
              <a:blipFill>
                <a:blip r:embed="rId10"/>
                <a:stretch>
                  <a:fillRect r="-83333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182D1B8-9A38-8B0A-57CC-9701E0D67CF1}"/>
                  </a:ext>
                </a:extLst>
              </p:cNvPr>
              <p:cNvSpPr txBox="1"/>
              <p:nvPr/>
            </p:nvSpPr>
            <p:spPr>
              <a:xfrm>
                <a:off x="3745931" y="4831804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0182D1B8-9A38-8B0A-57CC-9701E0D67C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5931" y="4831804"/>
                <a:ext cx="361125" cy="331437"/>
              </a:xfrm>
              <a:prstGeom prst="rect">
                <a:avLst/>
              </a:prstGeom>
              <a:blipFill>
                <a:blip r:embed="rId11"/>
                <a:stretch>
                  <a:fillRect l="-13333" r="-333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8FFC500-30C8-3568-1943-23842D181F89}"/>
              </a:ext>
            </a:extLst>
          </p:cNvPr>
          <p:cNvCxnSpPr>
            <a:cxnSpLocks/>
            <a:stCxn id="58" idx="3"/>
            <a:endCxn id="59" idx="1"/>
          </p:cNvCxnSpPr>
          <p:nvPr/>
        </p:nvCxnSpPr>
        <p:spPr>
          <a:xfrm flipV="1">
            <a:off x="2814122" y="5048724"/>
            <a:ext cx="468265" cy="833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885A1AB-6ED9-8E5B-D6F7-F1E284EEFC2D}"/>
                  </a:ext>
                </a:extLst>
              </p:cNvPr>
              <p:cNvSpPr/>
              <p:nvPr/>
            </p:nvSpPr>
            <p:spPr>
              <a:xfrm>
                <a:off x="655113" y="4364380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4885A1AB-6ED9-8E5B-D6F7-F1E284EEFC2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113" y="4364380"/>
                <a:ext cx="706347" cy="400110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56">
            <a:extLst>
              <a:ext uri="{FF2B5EF4-FFF2-40B4-BE49-F238E27FC236}">
                <a16:creationId xmlns:a16="http://schemas.microsoft.com/office/drawing/2014/main" id="{FE772FED-291A-C229-4D22-1E2947BDE83A}"/>
              </a:ext>
            </a:extLst>
          </p:cNvPr>
          <p:cNvSpPr/>
          <p:nvPr/>
        </p:nvSpPr>
        <p:spPr>
          <a:xfrm>
            <a:off x="1459416" y="3611339"/>
            <a:ext cx="3506423" cy="293659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7CC8DCA-10B0-CF3A-56D5-EC8C5E7249A7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053789" y="4706676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/>
                      </m:nary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7CC8DCA-10B0-CF3A-56D5-EC8C5E7249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3789" y="4706676"/>
                <a:ext cx="760333" cy="70076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1A50926-7F5A-D5A4-8A05-3F3C605064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82387" y="4698342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91A50926-7F5A-D5A4-8A05-3F3C6050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82387" y="4698342"/>
                <a:ext cx="760333" cy="7007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Rectangle 59">
            <a:extLst>
              <a:ext uri="{FF2B5EF4-FFF2-40B4-BE49-F238E27FC236}">
                <a16:creationId xmlns:a16="http://schemas.microsoft.com/office/drawing/2014/main" id="{5BC33A4E-6698-3259-757E-B059A62D824B}"/>
              </a:ext>
            </a:extLst>
          </p:cNvPr>
          <p:cNvSpPr>
            <a:spLocks noChangeAspect="1"/>
          </p:cNvSpPr>
          <p:nvPr/>
        </p:nvSpPr>
        <p:spPr>
          <a:xfrm>
            <a:off x="2570932" y="3735990"/>
            <a:ext cx="760333" cy="700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C9C855-7924-CF90-B374-3BE490A79CAF}"/>
                  </a:ext>
                </a:extLst>
              </p:cNvPr>
              <p:cNvSpPr txBox="1"/>
              <p:nvPr/>
            </p:nvSpPr>
            <p:spPr>
              <a:xfrm>
                <a:off x="2801975" y="3907981"/>
                <a:ext cx="348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90C9C855-7924-CF90-B374-3BE490A79C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1975" y="3907981"/>
                <a:ext cx="348429" cy="307777"/>
              </a:xfrm>
              <a:prstGeom prst="rect">
                <a:avLst/>
              </a:prstGeom>
              <a:blipFill>
                <a:blip r:embed="rId15"/>
                <a:stretch>
                  <a:fillRect l="-13793" b="-1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Oval 61">
            <a:extLst>
              <a:ext uri="{FF2B5EF4-FFF2-40B4-BE49-F238E27FC236}">
                <a16:creationId xmlns:a16="http://schemas.microsoft.com/office/drawing/2014/main" id="{2718F9E7-0FFB-EF00-F6ED-A8212C44F367}"/>
              </a:ext>
            </a:extLst>
          </p:cNvPr>
          <p:cNvSpPr/>
          <p:nvPr/>
        </p:nvSpPr>
        <p:spPr>
          <a:xfrm>
            <a:off x="4541898" y="489046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63" name="Elbow Connector 62">
            <a:extLst>
              <a:ext uri="{FF2B5EF4-FFF2-40B4-BE49-F238E27FC236}">
                <a16:creationId xmlns:a16="http://schemas.microsoft.com/office/drawing/2014/main" id="{890CC563-7CB0-768D-031A-4E62AEBBE7DF}"/>
              </a:ext>
            </a:extLst>
          </p:cNvPr>
          <p:cNvCxnSpPr>
            <a:cxnSpLocks/>
            <a:stCxn id="59" idx="3"/>
            <a:endCxn id="62" idx="2"/>
          </p:cNvCxnSpPr>
          <p:nvPr/>
        </p:nvCxnSpPr>
        <p:spPr>
          <a:xfrm flipV="1">
            <a:off x="4042720" y="5041384"/>
            <a:ext cx="499178" cy="734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D27DCD83-D931-495A-084E-516074585F3B}"/>
              </a:ext>
            </a:extLst>
          </p:cNvPr>
          <p:cNvCxnSpPr>
            <a:stCxn id="56" idx="3"/>
            <a:endCxn id="58" idx="1"/>
          </p:cNvCxnSpPr>
          <p:nvPr/>
        </p:nvCxnSpPr>
        <p:spPr>
          <a:xfrm>
            <a:off x="1361460" y="4564435"/>
            <a:ext cx="692329" cy="49262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Elbow Connector 64">
            <a:extLst>
              <a:ext uri="{FF2B5EF4-FFF2-40B4-BE49-F238E27FC236}">
                <a16:creationId xmlns:a16="http://schemas.microsoft.com/office/drawing/2014/main" id="{8371FD37-9D7A-29E9-8F6C-BA5A9572F73D}"/>
              </a:ext>
            </a:extLst>
          </p:cNvPr>
          <p:cNvCxnSpPr>
            <a:cxnSpLocks/>
            <a:stCxn id="56" idx="3"/>
            <a:endCxn id="60" idx="1"/>
          </p:cNvCxnSpPr>
          <p:nvPr/>
        </p:nvCxnSpPr>
        <p:spPr>
          <a:xfrm flipV="1">
            <a:off x="1361460" y="4086372"/>
            <a:ext cx="1209472" cy="47806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Elbow Connector 65">
            <a:extLst>
              <a:ext uri="{FF2B5EF4-FFF2-40B4-BE49-F238E27FC236}">
                <a16:creationId xmlns:a16="http://schemas.microsoft.com/office/drawing/2014/main" id="{3D8D47BD-1C0B-E7A1-35AF-07E75B05DB4D}"/>
              </a:ext>
            </a:extLst>
          </p:cNvPr>
          <p:cNvCxnSpPr>
            <a:cxnSpLocks/>
            <a:stCxn id="60" idx="3"/>
            <a:endCxn id="62" idx="0"/>
          </p:cNvCxnSpPr>
          <p:nvPr/>
        </p:nvCxnSpPr>
        <p:spPr>
          <a:xfrm>
            <a:off x="3331265" y="4086372"/>
            <a:ext cx="1361554" cy="80409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9ACA8CD0-31F8-C4D0-7826-BFD7FB8791C3}"/>
              </a:ext>
            </a:extLst>
          </p:cNvPr>
          <p:cNvCxnSpPr>
            <a:cxnSpLocks/>
          </p:cNvCxnSpPr>
          <p:nvPr/>
        </p:nvCxnSpPr>
        <p:spPr>
          <a:xfrm>
            <a:off x="4879083" y="5026881"/>
            <a:ext cx="484101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61FC87-B74E-B8DC-9490-6D1DCA208FD7}"/>
                  </a:ext>
                </a:extLst>
              </p:cNvPr>
              <p:cNvSpPr txBox="1"/>
              <p:nvPr/>
            </p:nvSpPr>
            <p:spPr>
              <a:xfrm>
                <a:off x="5030975" y="4610601"/>
                <a:ext cx="3626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61FC87-B74E-B8DC-9490-6D1DCA208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0975" y="4610601"/>
                <a:ext cx="362607" cy="400110"/>
              </a:xfrm>
              <a:prstGeom prst="rect">
                <a:avLst/>
              </a:prstGeom>
              <a:blipFill>
                <a:blip r:embed="rId16"/>
                <a:stretch>
                  <a:fillRect r="-86207"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B81DAC6-9AC1-A503-DBD9-EF242C2CD950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 flipV="1">
            <a:off x="2871932" y="6073477"/>
            <a:ext cx="468265" cy="833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2DCE3-A866-AA9A-59E4-F0C41477A3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111599" y="5731429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 xmlns="">
          <p:sp>
            <p:nvSpPr>
              <p:cNvPr id="70" name="Rectangle 69">
                <a:extLst>
                  <a:ext uri="{FF2B5EF4-FFF2-40B4-BE49-F238E27FC236}">
                    <a16:creationId xmlns:a16="http://schemas.microsoft.com/office/drawing/2014/main" id="{BF42DCE3-A866-AA9A-59E4-F0C41477A3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1599" y="5731429"/>
                <a:ext cx="760333" cy="700764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85128EE-686F-3846-221F-995C7FA6EF8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340197" y="5723095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71" name="Rectangle 70">
                <a:extLst>
                  <a:ext uri="{FF2B5EF4-FFF2-40B4-BE49-F238E27FC236}">
                    <a16:creationId xmlns:a16="http://schemas.microsoft.com/office/drawing/2014/main" id="{F85128EE-686F-3846-221F-995C7FA6EF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40197" y="5723095"/>
                <a:ext cx="760333" cy="700764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Elbow Connector 71">
            <a:extLst>
              <a:ext uri="{FF2B5EF4-FFF2-40B4-BE49-F238E27FC236}">
                <a16:creationId xmlns:a16="http://schemas.microsoft.com/office/drawing/2014/main" id="{E0308B6C-BEEC-08B5-D0EC-7FEB545BE77E}"/>
              </a:ext>
            </a:extLst>
          </p:cNvPr>
          <p:cNvCxnSpPr>
            <a:cxnSpLocks/>
            <a:stCxn id="71" idx="3"/>
            <a:endCxn id="62" idx="4"/>
          </p:cNvCxnSpPr>
          <p:nvPr/>
        </p:nvCxnSpPr>
        <p:spPr>
          <a:xfrm flipV="1">
            <a:off x="4100530" y="5192304"/>
            <a:ext cx="592289" cy="8811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72">
            <a:extLst>
              <a:ext uri="{FF2B5EF4-FFF2-40B4-BE49-F238E27FC236}">
                <a16:creationId xmlns:a16="http://schemas.microsoft.com/office/drawing/2014/main" id="{C218A7FA-80DF-35A2-F5EA-E9D95C7F692E}"/>
              </a:ext>
            </a:extLst>
          </p:cNvPr>
          <p:cNvCxnSpPr>
            <a:cxnSpLocks/>
            <a:stCxn id="56" idx="3"/>
            <a:endCxn id="70" idx="1"/>
          </p:cNvCxnSpPr>
          <p:nvPr/>
        </p:nvCxnSpPr>
        <p:spPr>
          <a:xfrm>
            <a:off x="1361460" y="4564435"/>
            <a:ext cx="750139" cy="151737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3D7FC18F-E664-27A5-5FA9-D10E52F0CACD}"/>
              </a:ext>
            </a:extLst>
          </p:cNvPr>
          <p:cNvSpPr txBox="1"/>
          <p:nvPr/>
        </p:nvSpPr>
        <p:spPr>
          <a:xfrm>
            <a:off x="977175" y="1266495"/>
            <a:ext cx="133882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 Control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1CF919B-38C0-60B3-3AE3-B9D5557CF55A}"/>
              </a:ext>
            </a:extLst>
          </p:cNvPr>
          <p:cNvSpPr txBox="1"/>
          <p:nvPr/>
        </p:nvSpPr>
        <p:spPr>
          <a:xfrm>
            <a:off x="5581305" y="829643"/>
            <a:ext cx="14093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PI Control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7A56A0E4-E9D1-3C98-1F5D-90EC02EE6C51}"/>
              </a:ext>
            </a:extLst>
          </p:cNvPr>
          <p:cNvSpPr txBox="1"/>
          <p:nvPr/>
        </p:nvSpPr>
        <p:spPr>
          <a:xfrm>
            <a:off x="2167252" y="3167266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PID Control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37F89140-B6A2-AF36-A335-424476C063FA}"/>
              </a:ext>
            </a:extLst>
          </p:cNvPr>
          <p:cNvGrpSpPr/>
          <p:nvPr/>
        </p:nvGrpSpPr>
        <p:grpSpPr>
          <a:xfrm>
            <a:off x="5657723" y="5294864"/>
            <a:ext cx="3126945" cy="832348"/>
            <a:chOff x="5559855" y="464811"/>
            <a:chExt cx="3126945" cy="832348"/>
          </a:xfrm>
        </p:grpSpPr>
        <p:sp>
          <p:nvSpPr>
            <p:cNvPr id="82" name="Rectangle 81">
              <a:extLst>
                <a:ext uri="{FF2B5EF4-FFF2-40B4-BE49-F238E27FC236}">
                  <a16:creationId xmlns:a16="http://schemas.microsoft.com/office/drawing/2014/main" id="{0FAF5CA8-C106-20E9-2860-2FD977D2EF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6DD3F62-CD72-F3DD-F313-241DC79E8159}"/>
                </a:ext>
              </a:extLst>
            </p:cNvPr>
            <p:cNvCxnSpPr>
              <a:cxnSpLocks/>
              <a:stCxn id="86" idx="3"/>
              <a:endCxn id="96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B16F8A68-837A-4C1F-985B-5D4B1F13AF7E}"/>
                </a:ext>
              </a:extLst>
            </p:cNvPr>
            <p:cNvCxnSpPr>
              <a:cxnSpLocks/>
              <a:stCxn id="85" idx="3"/>
              <a:endCxn id="91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A61E8FF-3384-5E4D-3BD1-332398570985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0A61E8FF-3384-5E4D-3BD1-33239857098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6" name="Rectangle 85">
              <a:extLst>
                <a:ext uri="{FF2B5EF4-FFF2-40B4-BE49-F238E27FC236}">
                  <a16:creationId xmlns:a16="http://schemas.microsoft.com/office/drawing/2014/main" id="{34FF7FCF-9F94-83C8-2A43-A9EDED1B63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1017AC6A-7398-7795-9324-5F530B3E6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4175AD7A-4E1C-81AE-808D-C16740FC2C3E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89" name="Elbow Connector 88">
              <a:extLst>
                <a:ext uri="{FF2B5EF4-FFF2-40B4-BE49-F238E27FC236}">
                  <a16:creationId xmlns:a16="http://schemas.microsoft.com/office/drawing/2014/main" id="{5943693C-B3F2-5534-D944-967C590D0AF8}"/>
                </a:ext>
              </a:extLst>
            </p:cNvPr>
            <p:cNvCxnSpPr>
              <a:cxnSpLocks/>
              <a:stCxn id="94" idx="1"/>
              <a:endCxn id="88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62BE8464-1224-BEF5-A77B-7844EB722F37}"/>
                </a:ext>
              </a:extLst>
            </p:cNvPr>
            <p:cNvCxnSpPr>
              <a:cxnSpLocks/>
              <a:stCxn id="88" idx="6"/>
              <a:endCxn id="86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1" name="Oval 90">
              <a:extLst>
                <a:ext uri="{FF2B5EF4-FFF2-40B4-BE49-F238E27FC236}">
                  <a16:creationId xmlns:a16="http://schemas.microsoft.com/office/drawing/2014/main" id="{5AB72B05-859C-854F-FDE1-7C6EE2C7F199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312A5BA5-5C17-D947-A5B8-D445B2E222CC}"/>
                </a:ext>
              </a:extLst>
            </p:cNvPr>
            <p:cNvCxnSpPr>
              <a:cxnSpLocks/>
              <a:stCxn id="91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005C359E-8417-059C-B5E6-B0AC70EC3EF3}"/>
                </a:ext>
              </a:extLst>
            </p:cNvPr>
            <p:cNvCxnSpPr>
              <a:cxnSpLocks/>
              <a:endCxn id="91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B25FA3C-D9EC-F8BC-9597-CF388265D778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94" name="Rectangle 93">
                  <a:extLst>
                    <a:ext uri="{FF2B5EF4-FFF2-40B4-BE49-F238E27FC236}">
                      <a16:creationId xmlns:a16="http://schemas.microsoft.com/office/drawing/2014/main" id="{4B25FA3C-D9EC-F8BC-9597-CF388265D77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5" name="Elbow Connector 94">
              <a:extLst>
                <a:ext uri="{FF2B5EF4-FFF2-40B4-BE49-F238E27FC236}">
                  <a16:creationId xmlns:a16="http://schemas.microsoft.com/office/drawing/2014/main" id="{9F781B7E-61B3-AA97-5E37-9E3DB0B53EB7}"/>
                </a:ext>
              </a:extLst>
            </p:cNvPr>
            <p:cNvCxnSpPr>
              <a:cxnSpLocks/>
              <a:stCxn id="91" idx="4"/>
              <a:endCxn id="94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Oval 95">
              <a:extLst>
                <a:ext uri="{FF2B5EF4-FFF2-40B4-BE49-F238E27FC236}">
                  <a16:creationId xmlns:a16="http://schemas.microsoft.com/office/drawing/2014/main" id="{A5298E8A-374E-1355-2A1D-2B260F23CF7F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BB9BB284-747B-1E26-D2D7-3C20F5D09A5B}"/>
                </a:ext>
              </a:extLst>
            </p:cNvPr>
            <p:cNvCxnSpPr>
              <a:cxnSpLocks/>
              <a:endCxn id="96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61D05558-4BF5-8DCA-B303-F5D975301A0C}"/>
                </a:ext>
              </a:extLst>
            </p:cNvPr>
            <p:cNvCxnSpPr>
              <a:cxnSpLocks/>
              <a:stCxn id="96" idx="6"/>
              <a:endCxn id="82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AAA666F-56B2-4DD2-2842-491A7D473607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781522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0" grpId="0"/>
      <p:bldP spid="21" grpId="0" animBg="1"/>
      <p:bldP spid="22" grpId="0" animBg="1"/>
      <p:bldP spid="23" grpId="0" animBg="1"/>
      <p:bldP spid="25" grpId="0" animBg="1"/>
      <p:bldP spid="26" grpId="0"/>
      <p:bldP spid="31" grpId="0" animBg="1"/>
      <p:bldP spid="51" grpId="0"/>
      <p:bldP spid="54" grpId="0"/>
      <p:bldP spid="56" grpId="0"/>
      <p:bldP spid="57" grpId="0" animBg="1"/>
      <p:bldP spid="58" grpId="0" animBg="1"/>
      <p:bldP spid="59" grpId="0" animBg="1"/>
      <p:bldP spid="60" grpId="0" animBg="1"/>
      <p:bldP spid="61" grpId="0"/>
      <p:bldP spid="62" grpId="0" animBg="1"/>
      <p:bldP spid="68" grpId="0"/>
      <p:bldP spid="70" grpId="0" animBg="1"/>
      <p:bldP spid="71" grpId="0" animBg="1"/>
      <p:bldP spid="78" grpId="0"/>
      <p:bldP spid="79" grpId="0"/>
      <p:bldP spid="8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2F860-3087-6C48-B629-E855A039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3F21F76-73AA-95D0-7FD9-32DE6DC945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BC2FD0-0018-9EB8-58A6-BBD7434CDFA4}"/>
                  </a:ext>
                </a:extLst>
              </p:cNvPr>
              <p:cNvSpPr txBox="1"/>
              <p:nvPr/>
            </p:nvSpPr>
            <p:spPr>
              <a:xfrm>
                <a:off x="4526107" y="3414065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C3BC2FD0-0018-9EB8-58A6-BBD7434CDF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6107" y="3414065"/>
                <a:ext cx="361125" cy="331437"/>
              </a:xfrm>
              <a:prstGeom prst="rect">
                <a:avLst/>
              </a:prstGeom>
              <a:blipFill>
                <a:blip r:embed="rId2"/>
                <a:stretch>
                  <a:fillRect l="-13793" r="-3448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5B19F1C8-A532-A50B-D226-4480B6ED54EF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3594298" y="3630985"/>
            <a:ext cx="468265" cy="833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D19343-AC58-FC9C-DEDF-0EB448ADD897}"/>
                  </a:ext>
                </a:extLst>
              </p:cNvPr>
              <p:cNvSpPr/>
              <p:nvPr/>
            </p:nvSpPr>
            <p:spPr>
              <a:xfrm>
                <a:off x="1435289" y="2946641"/>
                <a:ext cx="7280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BD19343-AC58-FC9C-DEDF-0EB448ADD89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5289" y="2946641"/>
                <a:ext cx="728084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CAE76042-114E-AF9C-74B9-00928FD7E384}"/>
              </a:ext>
            </a:extLst>
          </p:cNvPr>
          <p:cNvSpPr/>
          <p:nvPr/>
        </p:nvSpPr>
        <p:spPr>
          <a:xfrm>
            <a:off x="2239592" y="2193600"/>
            <a:ext cx="3506423" cy="2936595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95A78A-4A4C-AECF-B48B-5917D432763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33965" y="3288937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16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/>
                      </m:nary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E595A78A-4A4C-AECF-B48B-5917D43276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965" y="3288937"/>
                <a:ext cx="760333" cy="70076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24F6AC8-317C-9CF7-952E-0FCDFBD4453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062563" y="3280603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24F6AC8-317C-9CF7-952E-0FCDFBD4453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563" y="3280603"/>
                <a:ext cx="760333" cy="70076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9">
            <a:extLst>
              <a:ext uri="{FF2B5EF4-FFF2-40B4-BE49-F238E27FC236}">
                <a16:creationId xmlns:a16="http://schemas.microsoft.com/office/drawing/2014/main" id="{28945CA5-71AB-5F8B-ADA1-74281C5213B8}"/>
              </a:ext>
            </a:extLst>
          </p:cNvPr>
          <p:cNvSpPr>
            <a:spLocks noChangeAspect="1"/>
          </p:cNvSpPr>
          <p:nvPr/>
        </p:nvSpPr>
        <p:spPr>
          <a:xfrm>
            <a:off x="3351108" y="2318251"/>
            <a:ext cx="760333" cy="700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FEA467-9B98-E797-6D25-CBDC7E93E470}"/>
                  </a:ext>
                </a:extLst>
              </p:cNvPr>
              <p:cNvSpPr txBox="1"/>
              <p:nvPr/>
            </p:nvSpPr>
            <p:spPr>
              <a:xfrm>
                <a:off x="3582151" y="2490242"/>
                <a:ext cx="348429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FEA467-9B98-E797-6D25-CBDC7E93E4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2151" y="2490242"/>
                <a:ext cx="348429" cy="307777"/>
              </a:xfrm>
              <a:prstGeom prst="rect">
                <a:avLst/>
              </a:prstGeom>
              <a:blipFill>
                <a:blip r:embed="rId6"/>
                <a:stretch>
                  <a:fillRect l="-17857" r="-3571" b="-1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val 11">
            <a:extLst>
              <a:ext uri="{FF2B5EF4-FFF2-40B4-BE49-F238E27FC236}">
                <a16:creationId xmlns:a16="http://schemas.microsoft.com/office/drawing/2014/main" id="{45FB4C30-F8F5-4286-B3A5-EEC8AC11955E}"/>
              </a:ext>
            </a:extLst>
          </p:cNvPr>
          <p:cNvSpPr/>
          <p:nvPr/>
        </p:nvSpPr>
        <p:spPr>
          <a:xfrm>
            <a:off x="5322074" y="3472725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B02BDA2B-3F88-4478-DD40-2F1B4E7BF811}"/>
              </a:ext>
            </a:extLst>
          </p:cNvPr>
          <p:cNvCxnSpPr>
            <a:cxnSpLocks/>
            <a:stCxn id="9" idx="3"/>
            <a:endCxn id="12" idx="2"/>
          </p:cNvCxnSpPr>
          <p:nvPr/>
        </p:nvCxnSpPr>
        <p:spPr>
          <a:xfrm flipV="1">
            <a:off x="4822896" y="3623645"/>
            <a:ext cx="499178" cy="7340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>
            <a:extLst>
              <a:ext uri="{FF2B5EF4-FFF2-40B4-BE49-F238E27FC236}">
                <a16:creationId xmlns:a16="http://schemas.microsoft.com/office/drawing/2014/main" id="{72ECD776-3388-D778-04F3-4F490790C778}"/>
              </a:ext>
            </a:extLst>
          </p:cNvPr>
          <p:cNvCxnSpPr>
            <a:stCxn id="6" idx="3"/>
            <a:endCxn id="8" idx="1"/>
          </p:cNvCxnSpPr>
          <p:nvPr/>
        </p:nvCxnSpPr>
        <p:spPr>
          <a:xfrm>
            <a:off x="2163373" y="3146696"/>
            <a:ext cx="670592" cy="492623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DE193D90-9DC0-1F98-27C9-D209CB30EEEA}"/>
              </a:ext>
            </a:extLst>
          </p:cNvPr>
          <p:cNvCxnSpPr>
            <a:cxnSpLocks/>
            <a:stCxn id="6" idx="3"/>
            <a:endCxn id="10" idx="1"/>
          </p:cNvCxnSpPr>
          <p:nvPr/>
        </p:nvCxnSpPr>
        <p:spPr>
          <a:xfrm flipV="1">
            <a:off x="2163373" y="2668633"/>
            <a:ext cx="1187735" cy="478063"/>
          </a:xfrm>
          <a:prstGeom prst="bentConnector3">
            <a:avLst>
              <a:gd name="adj1" fmla="val 50000"/>
            </a:avLst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4ED0DFA7-811D-BE67-DE64-7107E81864A3}"/>
              </a:ext>
            </a:extLst>
          </p:cNvPr>
          <p:cNvCxnSpPr>
            <a:cxnSpLocks/>
            <a:stCxn id="10" idx="3"/>
            <a:endCxn id="12" idx="0"/>
          </p:cNvCxnSpPr>
          <p:nvPr/>
        </p:nvCxnSpPr>
        <p:spPr>
          <a:xfrm>
            <a:off x="4111441" y="2668633"/>
            <a:ext cx="1361554" cy="804092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F0232A0-E3EE-1048-4AFC-7430FB144012}"/>
              </a:ext>
            </a:extLst>
          </p:cNvPr>
          <p:cNvCxnSpPr>
            <a:cxnSpLocks/>
          </p:cNvCxnSpPr>
          <p:nvPr/>
        </p:nvCxnSpPr>
        <p:spPr>
          <a:xfrm>
            <a:off x="5659259" y="3609142"/>
            <a:ext cx="484101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9E1617-AC0A-556E-3F73-457F355B35F1}"/>
                  </a:ext>
                </a:extLst>
              </p:cNvPr>
              <p:cNvSpPr txBox="1"/>
              <p:nvPr/>
            </p:nvSpPr>
            <p:spPr>
              <a:xfrm>
                <a:off x="5811151" y="3192862"/>
                <a:ext cx="3626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99E1617-AC0A-556E-3F73-457F355B35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151" y="3192862"/>
                <a:ext cx="362607" cy="400110"/>
              </a:xfrm>
              <a:prstGeom prst="rect">
                <a:avLst/>
              </a:prstGeom>
              <a:blipFill>
                <a:blip r:embed="rId7"/>
                <a:stretch>
                  <a:fillRect r="-80000" b="-15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F000736-EA0C-DAC5-4828-49F7896BDFEC}"/>
              </a:ext>
            </a:extLst>
          </p:cNvPr>
          <p:cNvCxnSpPr>
            <a:cxnSpLocks/>
            <a:stCxn id="20" idx="3"/>
            <a:endCxn id="21" idx="1"/>
          </p:cNvCxnSpPr>
          <p:nvPr/>
        </p:nvCxnSpPr>
        <p:spPr>
          <a:xfrm flipV="1">
            <a:off x="3652108" y="4655738"/>
            <a:ext cx="468265" cy="833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97D9703-DD54-5F1F-709C-EC9CA5BC95D4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891775" y="4313690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  <a:p>
                <a:pPr algn="ctr"/>
                <a:endParaRPr lang="en-US" sz="1600" dirty="0"/>
              </a:p>
            </p:txBody>
          </p:sp>
        </mc:Choice>
        <mc:Fallback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97D9703-DD54-5F1F-709C-EC9CA5BC95D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1775" y="4313690"/>
                <a:ext cx="760333" cy="70076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2315276-5FFE-DFED-E1A8-A9A1C275A01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120373" y="4305356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D2315276-5FFE-DFED-E1A8-A9A1C275A01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20373" y="4305356"/>
                <a:ext cx="760333" cy="70076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4A9B84EB-FB94-195A-13DF-C665CE7F40D9}"/>
              </a:ext>
            </a:extLst>
          </p:cNvPr>
          <p:cNvCxnSpPr>
            <a:cxnSpLocks/>
            <a:stCxn id="21" idx="3"/>
            <a:endCxn id="12" idx="4"/>
          </p:cNvCxnSpPr>
          <p:nvPr/>
        </p:nvCxnSpPr>
        <p:spPr>
          <a:xfrm flipV="1">
            <a:off x="4880706" y="3774565"/>
            <a:ext cx="592289" cy="881173"/>
          </a:xfrm>
          <a:prstGeom prst="bentConnector2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>
            <a:extLst>
              <a:ext uri="{FF2B5EF4-FFF2-40B4-BE49-F238E27FC236}">
                <a16:creationId xmlns:a16="http://schemas.microsoft.com/office/drawing/2014/main" id="{82B66D07-3C32-76C0-6AE7-BD6D01CBE8D4}"/>
              </a:ext>
            </a:extLst>
          </p:cNvPr>
          <p:cNvCxnSpPr>
            <a:cxnSpLocks/>
            <a:stCxn id="6" idx="3"/>
            <a:endCxn id="20" idx="1"/>
          </p:cNvCxnSpPr>
          <p:nvPr/>
        </p:nvCxnSpPr>
        <p:spPr>
          <a:xfrm>
            <a:off x="2163373" y="3146696"/>
            <a:ext cx="728402" cy="1517376"/>
          </a:xfrm>
          <a:prstGeom prst="bentConnector3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75EF08EC-784A-9418-4B70-09061E4AD617}"/>
              </a:ext>
            </a:extLst>
          </p:cNvPr>
          <p:cNvSpPr txBox="1"/>
          <p:nvPr/>
        </p:nvSpPr>
        <p:spPr>
          <a:xfrm>
            <a:off x="2947428" y="1749527"/>
            <a:ext cx="15953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PID Control</a:t>
            </a:r>
          </a:p>
        </p:txBody>
      </p:sp>
    </p:spTree>
    <p:extLst>
      <p:ext uri="{BB962C8B-B14F-4D97-AF65-F5344CB8AC3E}">
        <p14:creationId xmlns:p14="http://schemas.microsoft.com/office/powerpoint/2010/main" val="268252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9" grpId="0" animBg="1"/>
      <p:bldP spid="10" grpId="0" animBg="1"/>
      <p:bldP spid="11" grpId="0"/>
      <p:bldP spid="12" grpId="0" animBg="1"/>
      <p:bldP spid="18" grpId="0"/>
      <p:bldP spid="20" grpId="0" animBg="1"/>
      <p:bldP spid="21" grpId="0" animBg="1"/>
      <p:bldP spid="2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89CC9-1BD3-2ED6-0F20-42F8A8CD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Filters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930D1A-2708-CDEE-DFB8-FB3A42CDB13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12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D8A4C55-8DAA-A526-1C1E-20247FD85167}"/>
              </a:ext>
            </a:extLst>
          </p:cNvPr>
          <p:cNvGrpSpPr/>
          <p:nvPr/>
        </p:nvGrpSpPr>
        <p:grpSpPr>
          <a:xfrm>
            <a:off x="5559855" y="328181"/>
            <a:ext cx="3126945" cy="832348"/>
            <a:chOff x="5559855" y="464811"/>
            <a:chExt cx="3126945" cy="832348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62A59E0-42A0-4BE3-F11F-9D10C44079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CE8BF21C-973D-7C1B-6FD1-F49DA6F58EC0}"/>
                </a:ext>
              </a:extLst>
            </p:cNvPr>
            <p:cNvCxnSpPr>
              <a:cxnSpLocks/>
              <a:stCxn id="9" idx="3"/>
              <a:endCxn id="19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EAD6423F-20F2-C7EE-FC74-719CC6FE9E4C}"/>
                </a:ext>
              </a:extLst>
            </p:cNvPr>
            <p:cNvCxnSpPr>
              <a:cxnSpLocks/>
              <a:stCxn id="8" idx="3"/>
              <a:endCxn id="14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4000978-9953-5032-FD1B-747A2B507DB0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A4000978-9953-5032-FD1B-747A2B507D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79B73C0-11F5-A42F-4A2F-1ED287C43E9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279659DC-3D7D-56D4-7481-82A2AEFE01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2A3191C-C287-B523-96B0-8366EB809B5D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51E45708-7919-B1A6-2202-5B6539133FDC}"/>
                </a:ext>
              </a:extLst>
            </p:cNvPr>
            <p:cNvCxnSpPr>
              <a:cxnSpLocks/>
              <a:stCxn id="17" idx="1"/>
              <a:endCxn id="11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F0DC537F-798E-6435-93F0-6AD29444C657}"/>
                </a:ext>
              </a:extLst>
            </p:cNvPr>
            <p:cNvCxnSpPr>
              <a:cxnSpLocks/>
              <a:stCxn id="11" idx="6"/>
              <a:endCxn id="9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E0CB951-DB44-3AE4-44C8-7D0199E867B2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DF71958B-2486-6A34-B9E5-5F503F9AF6FB}"/>
                </a:ext>
              </a:extLst>
            </p:cNvPr>
            <p:cNvCxnSpPr>
              <a:cxnSpLocks/>
              <a:stCxn id="14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B93C5096-77E5-C2C3-9A63-06AE7FA4A074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916D0DD-135F-9F5E-782B-FA32947C738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4916D0DD-135F-9F5E-782B-FA32947C738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Elbow Connector 17">
              <a:extLst>
                <a:ext uri="{FF2B5EF4-FFF2-40B4-BE49-F238E27FC236}">
                  <a16:creationId xmlns:a16="http://schemas.microsoft.com/office/drawing/2014/main" id="{748C4D23-385C-26E2-AF7F-2AE865A9A8E5}"/>
                </a:ext>
              </a:extLst>
            </p:cNvPr>
            <p:cNvCxnSpPr>
              <a:cxnSpLocks/>
              <a:stCxn id="14" idx="4"/>
              <a:endCxn id="17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0BC2C41-8EF7-3038-7BD6-5254F5714C29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9BDDB25-D36D-7B19-528C-94D5B0D88ED2}"/>
                </a:ext>
              </a:extLst>
            </p:cNvPr>
            <p:cNvCxnSpPr>
              <a:cxnSpLocks/>
              <a:endCxn id="19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07C1B6DE-C1CB-FB9B-7525-45E73FFCFF02}"/>
                </a:ext>
              </a:extLst>
            </p:cNvPr>
            <p:cNvCxnSpPr>
              <a:cxnSpLocks/>
              <a:stCxn id="19" idx="6"/>
              <a:endCxn id="5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265355A-3A09-D37A-B366-223FA58A7EAB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14E499A8-FA1E-FBB5-0095-E24C1FA991E7}"/>
              </a:ext>
            </a:extLst>
          </p:cNvPr>
          <p:cNvSpPr txBox="1"/>
          <p:nvPr/>
        </p:nvSpPr>
        <p:spPr>
          <a:xfrm>
            <a:off x="415160" y="1061928"/>
            <a:ext cx="17924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Discrete time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C775F85-E938-2860-3062-092060E92389}"/>
              </a:ext>
            </a:extLst>
          </p:cNvPr>
          <p:cNvSpPr txBox="1"/>
          <p:nvPr/>
        </p:nvSpPr>
        <p:spPr>
          <a:xfrm>
            <a:off x="388880" y="3716928"/>
            <a:ext cx="415851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Continuous time state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DC5C72-0192-2412-D6F4-FC11E6FA7BF0}"/>
                  </a:ext>
                </a:extLst>
              </p:cNvPr>
              <p:cNvSpPr txBox="1"/>
              <p:nvPr/>
            </p:nvSpPr>
            <p:spPr>
              <a:xfrm>
                <a:off x="415160" y="4174303"/>
                <a:ext cx="1756956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̇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ac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2DC5C72-0192-2412-D6F4-FC11E6FA7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160" y="4174303"/>
                <a:ext cx="1756956" cy="307777"/>
              </a:xfrm>
              <a:prstGeom prst="rect">
                <a:avLst/>
              </a:prstGeom>
              <a:blipFill>
                <a:blip r:embed="rId4"/>
                <a:stretch>
                  <a:fillRect l="-1439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90F67A-B7AF-2189-8EB5-FAC530B7F896}"/>
                  </a:ext>
                </a:extLst>
              </p:cNvPr>
              <p:cNvSpPr txBox="1"/>
              <p:nvPr/>
            </p:nvSpPr>
            <p:spPr>
              <a:xfrm>
                <a:off x="430440" y="1498828"/>
                <a:ext cx="4078168" cy="3663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)=</m:t>
                      </m:r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b/>
                        <m:sup/>
                      </m:sSubSup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6390F67A-B7AF-2189-8EB5-FAC530B7F8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440" y="1498828"/>
                <a:ext cx="4078168" cy="366382"/>
              </a:xfrm>
              <a:prstGeom prst="rect">
                <a:avLst/>
              </a:prstGeom>
              <a:blipFill>
                <a:blip r:embed="rId5"/>
                <a:stretch>
                  <a:fillRect l="-932" b="-275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7" name="Picture 26">
            <a:extLst>
              <a:ext uri="{FF2B5EF4-FFF2-40B4-BE49-F238E27FC236}">
                <a16:creationId xmlns:a16="http://schemas.microsoft.com/office/drawing/2014/main" id="{05FF9F74-47F8-F861-F8F6-51F07267AA5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72000" y="1309641"/>
            <a:ext cx="3974861" cy="394954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C58148-6D86-35BE-2A83-CAF8F1037C8C}"/>
                  </a:ext>
                </a:extLst>
              </p:cNvPr>
              <p:cNvSpPr txBox="1"/>
              <p:nvPr/>
            </p:nvSpPr>
            <p:spPr>
              <a:xfrm>
                <a:off x="3030568" y="4174303"/>
                <a:ext cx="8231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&gt;0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C58148-6D86-35BE-2A83-CAF8F1037C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0568" y="4174303"/>
                <a:ext cx="823174" cy="307777"/>
              </a:xfrm>
              <a:prstGeom prst="rect">
                <a:avLst/>
              </a:prstGeom>
              <a:blipFill>
                <a:blip r:embed="rId7"/>
                <a:stretch>
                  <a:fillRect l="-6061" r="-6061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679C4C-171E-F7B2-F3B4-7C37906F6F82}"/>
                  </a:ext>
                </a:extLst>
              </p:cNvPr>
              <p:cNvSpPr txBox="1"/>
              <p:nvPr/>
            </p:nvSpPr>
            <p:spPr>
              <a:xfrm>
                <a:off x="1246048" y="1929935"/>
                <a:ext cx="1166217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∈[0,1]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B679C4C-171E-F7B2-F3B4-7C37906F6F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6048" y="1929935"/>
                <a:ext cx="1166217" cy="307777"/>
              </a:xfrm>
              <a:prstGeom prst="rect">
                <a:avLst/>
              </a:prstGeom>
              <a:blipFill>
                <a:blip r:embed="rId8"/>
                <a:stretch>
                  <a:fillRect l="-3191" r="-5319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24AD04A6-0BBE-918D-34F1-33367BB2C8F6}"/>
              </a:ext>
            </a:extLst>
          </p:cNvPr>
          <p:cNvSpPr txBox="1"/>
          <p:nvPr/>
        </p:nvSpPr>
        <p:spPr>
          <a:xfrm>
            <a:off x="4281180" y="5359172"/>
            <a:ext cx="3767378" cy="1015663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2000" dirty="0"/>
              <a:t>Rule of thumb: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small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F</a:t>
            </a:r>
            <a:r>
              <a:rPr lang="en-US" sz="2000" i="1" dirty="0"/>
              <a:t> </a:t>
            </a:r>
            <a:r>
              <a:rPr lang="en-US" sz="2000" dirty="0"/>
              <a:t>for weak signal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Use large </a:t>
            </a:r>
            <a:r>
              <a:rPr lang="en-US" sz="2000" i="1" dirty="0" err="1"/>
              <a:t>k</a:t>
            </a:r>
            <a:r>
              <a:rPr lang="en-US" sz="2000" i="1" baseline="-25000" dirty="0" err="1"/>
              <a:t>F</a:t>
            </a:r>
            <a:r>
              <a:rPr lang="en-US" sz="2000" i="1" dirty="0"/>
              <a:t> </a:t>
            </a:r>
            <a:r>
              <a:rPr lang="en-US" sz="2000" dirty="0"/>
              <a:t>for strong signal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0EB344-A860-4AE7-F39B-22171D0C4CBE}"/>
                  </a:ext>
                </a:extLst>
              </p:cNvPr>
              <p:cNvSpPr txBox="1"/>
              <p:nvPr/>
            </p:nvSpPr>
            <p:spPr>
              <a:xfrm>
                <a:off x="447804" y="4546805"/>
                <a:ext cx="69801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4E0EB344-A860-4AE7-F39B-22171D0C4C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804" y="4546805"/>
                <a:ext cx="698012" cy="307777"/>
              </a:xfrm>
              <a:prstGeom prst="rect">
                <a:avLst/>
              </a:prstGeom>
              <a:blipFill>
                <a:blip r:embed="rId9"/>
                <a:stretch>
                  <a:fillRect l="-7143" r="-1786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201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32" grpId="0"/>
      <p:bldP spid="33" grpId="0"/>
      <p:bldP spid="35" grpId="0"/>
      <p:bldP spid="29" grpId="0"/>
      <p:bldP spid="30" grpId="0"/>
      <p:bldP spid="31" grpId="0" animBg="1"/>
      <p:bldP spid="2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"/>
          <p:cNvSpPr txBox="1">
            <a:spLocks noGrp="1"/>
          </p:cNvSpPr>
          <p:nvPr>
            <p:ph type="title"/>
          </p:nvPr>
        </p:nvSpPr>
        <p:spPr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Agenda</a:t>
            </a:r>
            <a:endParaRPr/>
          </a:p>
        </p:txBody>
      </p:sp>
      <p:sp>
        <p:nvSpPr>
          <p:cNvPr id="103" name="Google Shape;103;p2"/>
          <p:cNvSpPr txBox="1">
            <a:spLocks noGrp="1"/>
          </p:cNvSpPr>
          <p:nvPr>
            <p:ph type="body" idx="1"/>
          </p:nvPr>
        </p:nvSpPr>
        <p:spPr>
          <a:xfrm>
            <a:off x="457200" y="1371599"/>
            <a:ext cx="8229600" cy="4572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Controllers</a:t>
            </a:r>
            <a:endParaRPr dirty="0"/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Filters</a:t>
            </a:r>
          </a:p>
          <a:p>
            <a:pPr marL="342900" lvl="0" indent="-3429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dirty="0"/>
              <a:t>Testbed-based control design</a:t>
            </a:r>
            <a:endParaRPr dirty="0"/>
          </a:p>
        </p:txBody>
      </p:sp>
      <p:sp>
        <p:nvSpPr>
          <p:cNvPr id="104" name="Google Shape;104;p2"/>
          <p:cNvSpPr txBox="1">
            <a:spLocks noGrp="1"/>
          </p:cNvSpPr>
          <p:nvPr>
            <p:ph type="sldNum" idx="12"/>
          </p:nvPr>
        </p:nvSpPr>
        <p:spPr>
          <a:xfrm>
            <a:off x="7620000" y="6248400"/>
            <a:ext cx="30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Architecture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3</a:t>
            </a:fld>
            <a:endParaRPr lang="en-US" altLang="x-non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324486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  <a:endCxn id="58" idx="2"/>
          </p:cNvCxnSpPr>
          <p:nvPr/>
        </p:nvCxnSpPr>
        <p:spPr>
          <a:xfrm>
            <a:off x="4981818" y="2162715"/>
            <a:ext cx="597699" cy="832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269764" y="2008826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64" y="2008826"/>
                <a:ext cx="71205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17F19C0A-4E6F-334D-BD24-1FC484764B18}"/>
              </a:ext>
            </a:extLst>
          </p:cNvPr>
          <p:cNvSpPr>
            <a:spLocks noChangeAspect="1"/>
          </p:cNvSpPr>
          <p:nvPr/>
        </p:nvSpPr>
        <p:spPr>
          <a:xfrm>
            <a:off x="1886266" y="1910128"/>
            <a:ext cx="1121891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  <a:blipFill>
                <a:blip r:embed="rId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  <a:blipFill>
                <a:blip r:embed="rId8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  <a:blipFill>
                <a:blip r:embed="rId9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4916433" y="174136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433" y="1741365"/>
                <a:ext cx="716478" cy="338554"/>
              </a:xfrm>
              <a:prstGeom prst="rect">
                <a:avLst/>
              </a:prstGeom>
              <a:blipFill>
                <a:blip r:embed="rId10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579517" y="202011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881358" y="2162714"/>
            <a:ext cx="866283" cy="832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5730438" y="146268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5157126" y="90011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Filter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382089" y="1678995"/>
            <a:ext cx="70538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6A1B2E7-444B-6A49-B9CD-668F07436162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FEDE4-991B-D94A-9CCE-E193CF98303D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3875512" y="1425382"/>
            <a:ext cx="4592" cy="66139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272488-9AD6-D44F-9EF7-9D98E159A8C9}"/>
              </a:ext>
            </a:extLst>
          </p:cNvPr>
          <p:cNvCxnSpPr>
            <a:cxnSpLocks/>
            <a:stCxn id="39" idx="6"/>
            <a:endCxn id="41" idx="1"/>
          </p:cNvCxnSpPr>
          <p:nvPr/>
        </p:nvCxnSpPr>
        <p:spPr>
          <a:xfrm flipV="1">
            <a:off x="4026432" y="2236150"/>
            <a:ext cx="298054" cy="154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151D055-3E6E-A549-BE53-07794808ACF7}"/>
              </a:ext>
            </a:extLst>
          </p:cNvPr>
          <p:cNvSpPr txBox="1"/>
          <p:nvPr/>
        </p:nvSpPr>
        <p:spPr>
          <a:xfrm>
            <a:off x="3090710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 Placeholder 4">
                <a:extLst>
                  <a:ext uri="{FF2B5EF4-FFF2-40B4-BE49-F238E27FC236}">
                    <a16:creationId xmlns:a16="http://schemas.microsoft.com/office/drawing/2014/main" id="{DB1B42CF-51D4-794F-631B-9D28E05C1EA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47675" y="3361059"/>
                <a:ext cx="4355553" cy="3126829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/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1pPr>
                <a:lvl2pPr marR="0" lvl="1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2pPr>
                <a:lvl3pPr marR="0" lvl="2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3pPr>
                <a:lvl4pPr marR="0" lvl="3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4pPr>
                <a:lvl5pPr marR="0" lvl="4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5pPr>
                <a:lvl6pPr marR="0" lvl="5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6pPr>
                <a:lvl7pPr marR="0" lvl="6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7pPr>
                <a:lvl8pPr marR="0" lvl="7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8pPr>
                <a:lvl9pPr marR="0" lvl="8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Font typeface="Arial"/>
                  <a:def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defRPr>
                </a:lvl9pPr>
              </a:lstStyle>
              <a:p>
                <a:pPr marL="25400"/>
                <a:r>
                  <a:rPr lang="en-US" sz="24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Signals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reference input</a:t>
                </a:r>
              </a:p>
              <a:p>
                <a14:m>
                  <m:oMath xmlns:m="http://schemas.openxmlformats.org/officeDocument/2006/math">
                    <m:r>
                      <a:rPr lang="en-US" sz="240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control error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measured output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filtered output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Actuator disturbance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: Measurement Noise</a:t>
                </a:r>
              </a:p>
              <a:p>
                <a:pPr marL="25400"/>
                <a:endParaRPr lang="en-US" sz="2400" dirty="0"/>
              </a:p>
              <a:p>
                <a:endParaRPr lang="en-US" sz="2400" i="1" dirty="0"/>
              </a:p>
              <a:p>
                <a:endParaRPr lang="en-US" sz="2400" i="1" dirty="0"/>
              </a:p>
            </p:txBody>
          </p:sp>
        </mc:Choice>
        <mc:Fallback>
          <p:sp>
            <p:nvSpPr>
              <p:cNvPr id="10" name="Text Placeholder 4">
                <a:extLst>
                  <a:ext uri="{FF2B5EF4-FFF2-40B4-BE49-F238E27FC236}">
                    <a16:creationId xmlns:a16="http://schemas.microsoft.com/office/drawing/2014/main" id="{DB1B42CF-51D4-794F-631B-9D28E05C1E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75" y="3361059"/>
                <a:ext cx="4355553" cy="3126829"/>
              </a:xfrm>
              <a:prstGeom prst="rect">
                <a:avLst/>
              </a:prstGeom>
              <a:blipFill>
                <a:blip r:embed="rId12"/>
                <a:stretch>
                  <a:fillRect l="-1744" t="-1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A915CA75-DCDD-5876-379A-7EA9B42197B3}"/>
              </a:ext>
            </a:extLst>
          </p:cNvPr>
          <p:cNvSpPr txBox="1">
            <a:spLocks/>
          </p:cNvSpPr>
          <p:nvPr/>
        </p:nvSpPr>
        <p:spPr>
          <a:xfrm>
            <a:off x="4559354" y="3410116"/>
            <a:ext cx="4355553" cy="1614228"/>
          </a:xfrm>
          <a:prstGeom prst="rect">
            <a:avLst/>
          </a:prstGeom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25400"/>
            <a:r>
              <a:rPr lang="en-US" sz="2400" b="1" dirty="0"/>
              <a:t>Systems</a:t>
            </a:r>
          </a:p>
          <a:p>
            <a:r>
              <a:rPr lang="en-US" sz="2400" dirty="0"/>
              <a:t>Open loop system (OLS)</a:t>
            </a:r>
          </a:p>
          <a:p>
            <a:r>
              <a:rPr lang="en-US" sz="2400" dirty="0"/>
              <a:t>Controller</a:t>
            </a:r>
          </a:p>
          <a:p>
            <a:r>
              <a:rPr lang="en-US" sz="2400" dirty="0"/>
              <a:t>Filter</a:t>
            </a:r>
          </a:p>
          <a:p>
            <a:pPr marL="25400"/>
            <a:endParaRPr lang="en-US" sz="2400" dirty="0"/>
          </a:p>
          <a:p>
            <a:endParaRPr lang="en-US" sz="2400" i="1" dirty="0"/>
          </a:p>
          <a:p>
            <a:endParaRPr lang="en-US" sz="24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2DA671-7A13-694B-DE37-8A8DBB480BCA}"/>
                  </a:ext>
                </a:extLst>
              </p:cNvPr>
              <p:cNvSpPr/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0" i="1" dirty="0">
                    <a:solidFill>
                      <a:schemeClr val="tx1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2DA671-7A13-694B-DE37-8A8DBB480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  <a:blipFill>
                <a:blip r:embed="rId13"/>
                <a:stretch>
                  <a:fillRect l="-3509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0B7366-8621-31DA-C3E1-F93A2B2B589C}"/>
                  </a:ext>
                </a:extLst>
              </p:cNvPr>
              <p:cNvSpPr/>
              <p:nvPr/>
            </p:nvSpPr>
            <p:spPr>
              <a:xfrm>
                <a:off x="5859293" y="178979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0B7366-8621-31DA-C3E1-F93A2B2B5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293" y="1789795"/>
                <a:ext cx="716478" cy="338554"/>
              </a:xfrm>
              <a:prstGeom prst="rect">
                <a:avLst/>
              </a:prstGeom>
              <a:blipFill>
                <a:blip r:embed="rId14"/>
                <a:stretch>
                  <a:fillRect l="-5263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ADC3E98-9B36-2B13-9648-90DA577B05C7}"/>
                  </a:ext>
                </a:extLst>
              </p:cNvPr>
              <p:cNvSpPr/>
              <p:nvPr/>
            </p:nvSpPr>
            <p:spPr>
              <a:xfrm>
                <a:off x="5710548" y="2463014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ADC3E98-9B36-2B13-9648-90DA577B0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548" y="2463014"/>
                <a:ext cx="716478" cy="338554"/>
              </a:xfrm>
              <a:prstGeom prst="rect">
                <a:avLst/>
              </a:prstGeom>
              <a:blipFill>
                <a:blip r:embed="rId15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46D725-8AC2-71DF-8879-BA64DA7B8BB5}"/>
                  </a:ext>
                </a:extLst>
              </p:cNvPr>
              <p:cNvSpPr/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46D725-8AC2-71DF-8879-BA64DA7B8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  <a:blipFill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08A90C-B735-6465-7D98-508C16CDF2C6}"/>
                  </a:ext>
                </a:extLst>
              </p:cNvPr>
              <p:cNvSpPr/>
              <p:nvPr/>
            </p:nvSpPr>
            <p:spPr>
              <a:xfrm>
                <a:off x="5654805" y="1442129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08A90C-B735-6465-7D98-508C16CDF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805" y="1442129"/>
                <a:ext cx="716478" cy="338554"/>
              </a:xfrm>
              <a:prstGeom prst="rect">
                <a:avLst/>
              </a:prstGeom>
              <a:blipFill>
                <a:blip r:embed="rId1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25510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Architecture Without </a:t>
            </a:r>
            <a:r>
              <a:rPr lang="en-US" i="1" dirty="0"/>
              <a:t>d(t), n(t)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4</a:t>
            </a:fld>
            <a:endParaRPr lang="en-US" altLang="x-non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324486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  <a:endCxn id="58" idx="2"/>
          </p:cNvCxnSpPr>
          <p:nvPr/>
        </p:nvCxnSpPr>
        <p:spPr>
          <a:xfrm>
            <a:off x="4981818" y="2162715"/>
            <a:ext cx="597699" cy="832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269764" y="2008826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64" y="2008826"/>
                <a:ext cx="71205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17F19C0A-4E6F-334D-BD24-1FC484764B18}"/>
              </a:ext>
            </a:extLst>
          </p:cNvPr>
          <p:cNvSpPr>
            <a:spLocks noChangeAspect="1"/>
          </p:cNvSpPr>
          <p:nvPr/>
        </p:nvSpPr>
        <p:spPr>
          <a:xfrm>
            <a:off x="1886266" y="1910128"/>
            <a:ext cx="1121891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601318" cy="338554"/>
              </a:xfrm>
              <a:prstGeom prst="rect">
                <a:avLst/>
              </a:prstGeom>
              <a:blipFill>
                <a:blip r:embed="rId7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  <a:blipFill>
                <a:blip r:embed="rId8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  <a:blipFill>
                <a:blip r:embed="rId9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4916433" y="174136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433" y="1741365"/>
                <a:ext cx="716478" cy="338554"/>
              </a:xfrm>
              <a:prstGeom prst="rect">
                <a:avLst/>
              </a:prstGeom>
              <a:blipFill>
                <a:blip r:embed="rId10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579517" y="202011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881358" y="2162714"/>
            <a:ext cx="866283" cy="832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5730438" y="146268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5157126" y="90011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Filter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382089" y="1678995"/>
            <a:ext cx="70538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6A1B2E7-444B-6A49-B9CD-668F07436162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FEDE4-991B-D94A-9CCE-E193CF98303D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3875512" y="1425382"/>
            <a:ext cx="4592" cy="66139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272488-9AD6-D44F-9EF7-9D98E159A8C9}"/>
              </a:ext>
            </a:extLst>
          </p:cNvPr>
          <p:cNvCxnSpPr>
            <a:cxnSpLocks/>
            <a:stCxn id="39" idx="6"/>
            <a:endCxn id="41" idx="1"/>
          </p:cNvCxnSpPr>
          <p:nvPr/>
        </p:nvCxnSpPr>
        <p:spPr>
          <a:xfrm flipV="1">
            <a:off x="4026432" y="2236150"/>
            <a:ext cx="298054" cy="154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151D055-3E6E-A549-BE53-07794808ACF7}"/>
              </a:ext>
            </a:extLst>
          </p:cNvPr>
          <p:cNvSpPr txBox="1"/>
          <p:nvPr/>
        </p:nvSpPr>
        <p:spPr>
          <a:xfrm>
            <a:off x="3090710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2DA671-7A13-694B-DE37-8A8DBB480BCA}"/>
                  </a:ext>
                </a:extLst>
              </p:cNvPr>
              <p:cNvSpPr/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0" i="1" dirty="0">
                    <a:solidFill>
                      <a:schemeClr val="tx1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2DA671-7A13-694B-DE37-8A8DBB480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  <a:blipFill>
                <a:blip r:embed="rId13"/>
                <a:stretch>
                  <a:fillRect l="-3509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0B7366-8621-31DA-C3E1-F93A2B2B589C}"/>
                  </a:ext>
                </a:extLst>
              </p:cNvPr>
              <p:cNvSpPr/>
              <p:nvPr/>
            </p:nvSpPr>
            <p:spPr>
              <a:xfrm>
                <a:off x="5859293" y="178979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0B7366-8621-31DA-C3E1-F93A2B2B5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293" y="1789795"/>
                <a:ext cx="716478" cy="338554"/>
              </a:xfrm>
              <a:prstGeom prst="rect">
                <a:avLst/>
              </a:prstGeom>
              <a:blipFill>
                <a:blip r:embed="rId14"/>
                <a:stretch>
                  <a:fillRect l="-5263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ADC3E98-9B36-2B13-9648-90DA577B05C7}"/>
                  </a:ext>
                </a:extLst>
              </p:cNvPr>
              <p:cNvSpPr/>
              <p:nvPr/>
            </p:nvSpPr>
            <p:spPr>
              <a:xfrm>
                <a:off x="5710548" y="2463014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ADC3E98-9B36-2B13-9648-90DA577B0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548" y="2463014"/>
                <a:ext cx="716478" cy="338554"/>
              </a:xfrm>
              <a:prstGeom prst="rect">
                <a:avLst/>
              </a:prstGeom>
              <a:blipFill>
                <a:blip r:embed="rId15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46D725-8AC2-71DF-8879-BA64DA7B8BB5}"/>
                  </a:ext>
                </a:extLst>
              </p:cNvPr>
              <p:cNvSpPr/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46D725-8AC2-71DF-8879-BA64DA7B8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  <a:blipFill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08A90C-B735-6465-7D98-508C16CDF2C6}"/>
                  </a:ext>
                </a:extLst>
              </p:cNvPr>
              <p:cNvSpPr/>
              <p:nvPr/>
            </p:nvSpPr>
            <p:spPr>
              <a:xfrm>
                <a:off x="5654805" y="1442129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08A90C-B735-6465-7D98-508C16CDF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805" y="1442129"/>
                <a:ext cx="716478" cy="338554"/>
              </a:xfrm>
              <a:prstGeom prst="rect">
                <a:avLst/>
              </a:prstGeom>
              <a:blipFill>
                <a:blip r:embed="rId1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7339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F811BA-8C43-DB43-9A58-7F630C618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 Architecture Without </a:t>
            </a:r>
            <a:r>
              <a:rPr lang="en-US" i="1" dirty="0"/>
              <a:t>r(t), d(t)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F0E0FF1-290E-6F42-9F42-6FFE9B7272B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2E4304A7-0FB2-4094-BC1E-DB17183AD0C1}" type="slidenum">
              <a:rPr lang="en-US" altLang="x-none" smtClean="0"/>
              <a:pPr>
                <a:defRPr/>
              </a:pPr>
              <a:t>5</a:t>
            </a:fld>
            <a:endParaRPr lang="en-US" altLang="x-non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D2C5CD7-5EF7-0149-A160-721F4F8BF5A1}"/>
              </a:ext>
            </a:extLst>
          </p:cNvPr>
          <p:cNvSpPr>
            <a:spLocks noChangeAspect="1"/>
          </p:cNvSpPr>
          <p:nvPr/>
        </p:nvSpPr>
        <p:spPr>
          <a:xfrm>
            <a:off x="4324486" y="1918675"/>
            <a:ext cx="643565" cy="63494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3B85FA6-F565-A342-9B83-C988EFF8976A}"/>
              </a:ext>
            </a:extLst>
          </p:cNvPr>
          <p:cNvCxnSpPr>
            <a:cxnSpLocks/>
            <a:stCxn id="45" idx="3"/>
            <a:endCxn id="39" idx="2"/>
          </p:cNvCxnSpPr>
          <p:nvPr/>
        </p:nvCxnSpPr>
        <p:spPr>
          <a:xfrm>
            <a:off x="3008157" y="2227603"/>
            <a:ext cx="716434" cy="10089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9283C526-95FD-DD48-8D64-79DF32A3018A}"/>
              </a:ext>
            </a:extLst>
          </p:cNvPr>
          <p:cNvCxnSpPr>
            <a:cxnSpLocks/>
            <a:stCxn id="44" idx="3"/>
            <a:endCxn id="58" idx="2"/>
          </p:cNvCxnSpPr>
          <p:nvPr/>
        </p:nvCxnSpPr>
        <p:spPr>
          <a:xfrm>
            <a:off x="4981818" y="2162715"/>
            <a:ext cx="597699" cy="8323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/>
              <p:nvPr/>
            </p:nvSpPr>
            <p:spPr>
              <a:xfrm>
                <a:off x="4269764" y="2008826"/>
                <a:ext cx="712054" cy="30777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𝑶𝑳𝑺</m:t>
                      </m:r>
                    </m:oMath>
                  </m:oMathPara>
                </a14:m>
                <a:endParaRPr lang="en-US" b="1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87D8735E-9031-3E41-B1B0-4871396BFB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9764" y="2008826"/>
                <a:ext cx="712054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4">
            <a:extLst>
              <a:ext uri="{FF2B5EF4-FFF2-40B4-BE49-F238E27FC236}">
                <a16:creationId xmlns:a16="http://schemas.microsoft.com/office/drawing/2014/main" id="{17F19C0A-4E6F-334D-BD24-1FC484764B18}"/>
              </a:ext>
            </a:extLst>
          </p:cNvPr>
          <p:cNvSpPr>
            <a:spLocks noChangeAspect="1"/>
          </p:cNvSpPr>
          <p:nvPr/>
        </p:nvSpPr>
        <p:spPr>
          <a:xfrm>
            <a:off x="1886266" y="1910128"/>
            <a:ext cx="1121891" cy="63495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Controller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8A7EBF1-5C9C-C245-A586-537F9E82050B}"/>
              </a:ext>
            </a:extLst>
          </p:cNvPr>
          <p:cNvCxnSpPr>
            <a:cxnSpLocks/>
          </p:cNvCxnSpPr>
          <p:nvPr/>
        </p:nvCxnSpPr>
        <p:spPr>
          <a:xfrm flipV="1">
            <a:off x="530655" y="2258178"/>
            <a:ext cx="644896" cy="380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22932C7D-E4B3-5D47-A8D0-A906B69494C0}"/>
              </a:ext>
            </a:extLst>
          </p:cNvPr>
          <p:cNvSpPr/>
          <p:nvPr/>
        </p:nvSpPr>
        <p:spPr>
          <a:xfrm>
            <a:off x="1194765" y="2085054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402BD592-75B2-8044-83BE-F469346766A9}"/>
              </a:ext>
            </a:extLst>
          </p:cNvPr>
          <p:cNvCxnSpPr>
            <a:cxnSpLocks/>
            <a:stCxn id="63" idx="1"/>
            <a:endCxn id="47" idx="4"/>
          </p:cNvCxnSpPr>
          <p:nvPr/>
        </p:nvCxnSpPr>
        <p:spPr>
          <a:xfrm rot="10800000">
            <a:off x="1345687" y="2386895"/>
            <a:ext cx="1749875" cy="640451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1809476-AEC6-624A-8C82-8DFB0AE7A83E}"/>
              </a:ext>
            </a:extLst>
          </p:cNvPr>
          <p:cNvCxnSpPr>
            <a:cxnSpLocks/>
            <a:stCxn id="47" idx="6"/>
            <a:endCxn id="45" idx="1"/>
          </p:cNvCxnSpPr>
          <p:nvPr/>
        </p:nvCxnSpPr>
        <p:spPr>
          <a:xfrm flipV="1">
            <a:off x="1496606" y="2227603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/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3A686EE9-AD7B-D74A-85C7-2924607BB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176" y="2558637"/>
                <a:ext cx="237244" cy="276999"/>
              </a:xfrm>
              <a:prstGeom prst="rect">
                <a:avLst/>
              </a:prstGeom>
              <a:blipFill>
                <a:blip r:embed="rId6"/>
                <a:stretch>
                  <a:fillRect r="-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/>
              <p:nvPr/>
            </p:nvSpPr>
            <p:spPr>
              <a:xfrm>
                <a:off x="424342" y="1792306"/>
                <a:ext cx="555152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:r>
                  <a:rPr lang="en-US" sz="1600" dirty="0">
                    <a:solidFill>
                      <a:schemeClr val="tx1"/>
                    </a:solidFill>
                  </a:rPr>
                  <a:t>0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5C0CC0A4-47F0-7849-B0ED-5689BEABB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342" y="1792306"/>
                <a:ext cx="555152" cy="338554"/>
              </a:xfrm>
              <a:prstGeom prst="rect">
                <a:avLst/>
              </a:prstGeom>
              <a:blipFill>
                <a:blip r:embed="rId7"/>
                <a:stretch>
                  <a:fillRect l="-6667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/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0E298F7-77E1-7343-9570-9854F41AA8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6563" y="1751442"/>
                <a:ext cx="606127" cy="338554"/>
              </a:xfrm>
              <a:prstGeom prst="rect">
                <a:avLst/>
              </a:prstGeom>
              <a:blipFill>
                <a:blip r:embed="rId8"/>
                <a:stretch>
                  <a:fillRect b="-17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/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7CE1576F-6AE3-594D-9BE2-58B9AB0EB92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4285" y="1806656"/>
                <a:ext cx="716478" cy="338554"/>
              </a:xfrm>
              <a:prstGeom prst="rect">
                <a:avLst/>
              </a:prstGeom>
              <a:blipFill>
                <a:blip r:embed="rId9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/>
              <p:nvPr/>
            </p:nvSpPr>
            <p:spPr>
              <a:xfrm>
                <a:off x="4916433" y="174136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F2E63ED-93E9-E543-AE7E-ECFC6DD54B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16433" y="1741365"/>
                <a:ext cx="716478" cy="338554"/>
              </a:xfrm>
              <a:prstGeom prst="rect">
                <a:avLst/>
              </a:prstGeom>
              <a:blipFill>
                <a:blip r:embed="rId10"/>
                <a:stretch>
                  <a:fillRect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Oval 57">
            <a:extLst>
              <a:ext uri="{FF2B5EF4-FFF2-40B4-BE49-F238E27FC236}">
                <a16:creationId xmlns:a16="http://schemas.microsoft.com/office/drawing/2014/main" id="{663E4834-183D-824E-BFDF-4BEF73BB9D53}"/>
              </a:ext>
            </a:extLst>
          </p:cNvPr>
          <p:cNvSpPr/>
          <p:nvPr/>
        </p:nvSpPr>
        <p:spPr>
          <a:xfrm>
            <a:off x="5579517" y="2020118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05D7142B-DF18-474D-A65D-D0A0FA353A05}"/>
              </a:ext>
            </a:extLst>
          </p:cNvPr>
          <p:cNvCxnSpPr>
            <a:cxnSpLocks/>
            <a:stCxn id="58" idx="6"/>
          </p:cNvCxnSpPr>
          <p:nvPr/>
        </p:nvCxnSpPr>
        <p:spPr>
          <a:xfrm flipV="1">
            <a:off x="5881358" y="2162714"/>
            <a:ext cx="866283" cy="8324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F10DC58C-B601-3447-9B9C-2D712DE9DBD3}"/>
              </a:ext>
            </a:extLst>
          </p:cNvPr>
          <p:cNvCxnSpPr>
            <a:cxnSpLocks/>
            <a:endCxn id="58" idx="0"/>
          </p:cNvCxnSpPr>
          <p:nvPr/>
        </p:nvCxnSpPr>
        <p:spPr>
          <a:xfrm flipH="1">
            <a:off x="5730438" y="1462682"/>
            <a:ext cx="6358" cy="557436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955F28CA-0D80-7F41-B904-D08DF710C879}"/>
              </a:ext>
            </a:extLst>
          </p:cNvPr>
          <p:cNvSpPr txBox="1"/>
          <p:nvPr/>
        </p:nvSpPr>
        <p:spPr>
          <a:xfrm>
            <a:off x="5157126" y="900113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Measurement</a:t>
            </a:r>
          </a:p>
          <a:p>
            <a:pPr algn="ctr"/>
            <a:r>
              <a:rPr lang="en-US" sz="1400" b="1" dirty="0"/>
              <a:t>Noise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600" b="0" i="0" smtClean="0">
                          <a:solidFill>
                            <a:schemeClr val="bg1"/>
                          </a:solidFill>
                          <a:latin typeface="Cambria Math" panose="02040503050406030204" pitchFamily="18" charset="0"/>
                        </a:rPr>
                        <m:t>Filter</m:t>
                      </m:r>
                    </m:oMath>
                  </m:oMathPara>
                </a14:m>
                <a:endParaRPr lang="en-US" sz="16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1336909E-06B1-E34C-AB3F-E36742C4492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561" y="2709870"/>
                <a:ext cx="643565" cy="63494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Elbow Connector 63">
            <a:extLst>
              <a:ext uri="{FF2B5EF4-FFF2-40B4-BE49-F238E27FC236}">
                <a16:creationId xmlns:a16="http://schemas.microsoft.com/office/drawing/2014/main" id="{320150CC-EEFB-1346-9D45-02D18A784683}"/>
              </a:ext>
            </a:extLst>
          </p:cNvPr>
          <p:cNvCxnSpPr>
            <a:cxnSpLocks/>
            <a:stCxn id="58" idx="4"/>
            <a:endCxn id="63" idx="3"/>
          </p:cNvCxnSpPr>
          <p:nvPr/>
        </p:nvCxnSpPr>
        <p:spPr>
          <a:xfrm rot="5400000">
            <a:off x="4382089" y="1678995"/>
            <a:ext cx="705387" cy="1991312"/>
          </a:xfrm>
          <a:prstGeom prst="bentConnector2">
            <a:avLst/>
          </a:prstGeom>
          <a:ln w="19050"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B6A1B2E7-444B-6A49-B9CD-668F07436162}"/>
              </a:ext>
            </a:extLst>
          </p:cNvPr>
          <p:cNvSpPr/>
          <p:nvPr/>
        </p:nvSpPr>
        <p:spPr>
          <a:xfrm>
            <a:off x="3724591" y="2086772"/>
            <a:ext cx="301841" cy="301840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+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EBFEDE4-991B-D94A-9CCE-E193CF98303D}"/>
              </a:ext>
            </a:extLst>
          </p:cNvPr>
          <p:cNvCxnSpPr>
            <a:cxnSpLocks/>
            <a:endCxn id="39" idx="0"/>
          </p:cNvCxnSpPr>
          <p:nvPr/>
        </p:nvCxnSpPr>
        <p:spPr>
          <a:xfrm flipH="1">
            <a:off x="3875512" y="1425382"/>
            <a:ext cx="4592" cy="66139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7A272488-9AD6-D44F-9EF7-9D98E159A8C9}"/>
              </a:ext>
            </a:extLst>
          </p:cNvPr>
          <p:cNvCxnSpPr>
            <a:cxnSpLocks/>
            <a:stCxn id="39" idx="6"/>
            <a:endCxn id="41" idx="1"/>
          </p:cNvCxnSpPr>
          <p:nvPr/>
        </p:nvCxnSpPr>
        <p:spPr>
          <a:xfrm flipV="1">
            <a:off x="4026432" y="2236150"/>
            <a:ext cx="298054" cy="1542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151D055-3E6E-A549-BE53-07794808ACF7}"/>
              </a:ext>
            </a:extLst>
          </p:cNvPr>
          <p:cNvSpPr txBox="1"/>
          <p:nvPr/>
        </p:nvSpPr>
        <p:spPr>
          <a:xfrm>
            <a:off x="3090710" y="935162"/>
            <a:ext cx="13388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/>
              <a:t>Actuator</a:t>
            </a:r>
          </a:p>
          <a:p>
            <a:pPr algn="ctr"/>
            <a:r>
              <a:rPr lang="en-US" sz="1400" b="1" dirty="0"/>
              <a:t>Disturbance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2DA671-7A13-694B-DE37-8A8DBB480BCA}"/>
                  </a:ext>
                </a:extLst>
              </p:cNvPr>
              <p:cNvSpPr/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b="0" i="1" dirty="0">
                    <a:solidFill>
                      <a:schemeClr val="tx1"/>
                    </a:solidFill>
                  </a:rPr>
                  <a:t>f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132DA671-7A13-694B-DE37-8A8DBB480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212" y="2694281"/>
                <a:ext cx="716478" cy="338554"/>
              </a:xfrm>
              <a:prstGeom prst="rect">
                <a:avLst/>
              </a:prstGeom>
              <a:blipFill>
                <a:blip r:embed="rId13"/>
                <a:stretch>
                  <a:fillRect l="-3509" t="-7143" b="-2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0B7366-8621-31DA-C3E1-F93A2B2B589C}"/>
                  </a:ext>
                </a:extLst>
              </p:cNvPr>
              <p:cNvSpPr/>
              <p:nvPr/>
            </p:nvSpPr>
            <p:spPr>
              <a:xfrm>
                <a:off x="5859293" y="1789795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D0B7366-8621-31DA-C3E1-F93A2B2B589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293" y="1789795"/>
                <a:ext cx="716478" cy="338554"/>
              </a:xfrm>
              <a:prstGeom prst="rect">
                <a:avLst/>
              </a:prstGeom>
              <a:blipFill>
                <a:blip r:embed="rId14"/>
                <a:stretch>
                  <a:fillRect l="-5263" t="-7407" b="-259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ADC3E98-9B36-2B13-9648-90DA577B05C7}"/>
                  </a:ext>
                </a:extLst>
              </p:cNvPr>
              <p:cNvSpPr/>
              <p:nvPr/>
            </p:nvSpPr>
            <p:spPr>
              <a:xfrm>
                <a:off x="5710548" y="2463014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1600" i="1" dirty="0">
                    <a:solidFill>
                      <a:schemeClr val="tx1"/>
                    </a:solidFill>
                  </a:rPr>
                  <a:t>m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6ADC3E98-9B36-2B13-9648-90DA577B05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0548" y="2463014"/>
                <a:ext cx="716478" cy="338554"/>
              </a:xfrm>
              <a:prstGeom prst="rect">
                <a:avLst/>
              </a:prstGeom>
              <a:blipFill>
                <a:blip r:embed="rId15"/>
                <a:stretch>
                  <a:fillRect l="-5263" t="-3571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46D725-8AC2-71DF-8879-BA64DA7B8BB5}"/>
                  </a:ext>
                </a:extLst>
              </p:cNvPr>
              <p:cNvSpPr/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0(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7946D725-8AC2-71DF-8879-BA64DA7B8B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0468" y="1465260"/>
                <a:ext cx="716478" cy="338554"/>
              </a:xfrm>
              <a:prstGeom prst="rect">
                <a:avLst/>
              </a:prstGeom>
              <a:blipFill>
                <a:blip r:embed="rId16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08A90C-B735-6465-7D98-508C16CDF2C6}"/>
                  </a:ext>
                </a:extLst>
              </p:cNvPr>
              <p:cNvSpPr/>
              <p:nvPr/>
            </p:nvSpPr>
            <p:spPr>
              <a:xfrm>
                <a:off x="5654805" y="1442129"/>
                <a:ext cx="716478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6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008A90C-B735-6465-7D98-508C16CDF2C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54805" y="1442129"/>
                <a:ext cx="716478" cy="338554"/>
              </a:xfrm>
              <a:prstGeom prst="rect">
                <a:avLst/>
              </a:prstGeom>
              <a:blipFill>
                <a:blip r:embed="rId17"/>
                <a:stretch>
                  <a:fillRect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13496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67C39-9B4A-A780-05E3-40D890C86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12680"/>
            <a:ext cx="8229600" cy="838200"/>
          </a:xfrm>
        </p:spPr>
        <p:txBody>
          <a:bodyPr/>
          <a:lstStyle/>
          <a:p>
            <a:r>
              <a:rPr lang="en-US" sz="2800" dirty="0"/>
              <a:t>Proportional, Integral, Differential  (PID) Controllers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8D8B54-2CED-106C-8788-8735D631710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6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10ABAF-4FF8-8647-249D-F9127B377182}"/>
              </a:ext>
            </a:extLst>
          </p:cNvPr>
          <p:cNvSpPr txBox="1"/>
          <p:nvPr/>
        </p:nvSpPr>
        <p:spPr>
          <a:xfrm>
            <a:off x="1422222" y="4240924"/>
            <a:ext cx="34291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PID controllers are widely used.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3AB3D0E-5E47-6185-E82B-C4212DDA298C}"/>
              </a:ext>
            </a:extLst>
          </p:cNvPr>
          <p:cNvSpPr txBox="1"/>
          <p:nvPr/>
        </p:nvSpPr>
        <p:spPr>
          <a:xfrm>
            <a:off x="1429226" y="4735645"/>
            <a:ext cx="66479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3 different control mechanisms that can be used in combination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EDB2F27-A46B-F0AF-1DEE-860973C4D6A3}"/>
              </a:ext>
            </a:extLst>
          </p:cNvPr>
          <p:cNvSpPr txBox="1"/>
          <p:nvPr/>
        </p:nvSpPr>
        <p:spPr>
          <a:xfrm>
            <a:off x="1908840" y="5238882"/>
            <a:ext cx="45063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All have a single input and a single output.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8487F0-580C-C5BF-E0B5-BED73E407A8F}"/>
              </a:ext>
            </a:extLst>
          </p:cNvPr>
          <p:cNvSpPr txBox="1"/>
          <p:nvPr/>
        </p:nvSpPr>
        <p:spPr>
          <a:xfrm>
            <a:off x="1924606" y="5717101"/>
            <a:ext cx="3518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All make use of the control error.</a:t>
            </a:r>
          </a:p>
        </p:txBody>
      </p:sp>
      <p:grpSp>
        <p:nvGrpSpPr>
          <p:cNvPr id="1028" name="Group 1027">
            <a:extLst>
              <a:ext uri="{FF2B5EF4-FFF2-40B4-BE49-F238E27FC236}">
                <a16:creationId xmlns:a16="http://schemas.microsoft.com/office/drawing/2014/main" id="{EA12FB22-C0E1-1C70-F8AD-3F7FC24A2EBD}"/>
              </a:ext>
            </a:extLst>
          </p:cNvPr>
          <p:cNvGrpSpPr/>
          <p:nvPr/>
        </p:nvGrpSpPr>
        <p:grpSpPr>
          <a:xfrm>
            <a:off x="1231065" y="1150880"/>
            <a:ext cx="6323299" cy="2444706"/>
            <a:chOff x="1000371" y="1662313"/>
            <a:chExt cx="6323299" cy="2444706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68B80D90-2646-5C15-CA4E-CA1B5B6036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900515" y="2691385"/>
              <a:ext cx="643565" cy="634949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 dirty="0"/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0C92C387-8E9F-BD44-18A8-F2C1FE2E145E}"/>
                </a:ext>
              </a:extLst>
            </p:cNvPr>
            <p:cNvCxnSpPr>
              <a:cxnSpLocks/>
              <a:stCxn id="47" idx="3"/>
              <a:endCxn id="63" idx="2"/>
            </p:cNvCxnSpPr>
            <p:nvPr/>
          </p:nvCxnSpPr>
          <p:spPr>
            <a:xfrm>
              <a:off x="3584186" y="2989803"/>
              <a:ext cx="716434" cy="1008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60FBCD49-5D81-07A8-F176-E47B5C36CE1D}"/>
                </a:ext>
              </a:extLst>
            </p:cNvPr>
            <p:cNvCxnSpPr>
              <a:cxnSpLocks/>
              <a:stCxn id="46" idx="3"/>
              <a:endCxn id="57" idx="2"/>
            </p:cNvCxnSpPr>
            <p:nvPr/>
          </p:nvCxnSpPr>
          <p:spPr>
            <a:xfrm>
              <a:off x="5557847" y="2924915"/>
              <a:ext cx="597699" cy="8323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6738D6D-D127-F5A2-6E23-8DE5E72C7438}"/>
                    </a:ext>
                  </a:extLst>
                </p:cNvPr>
                <p:cNvSpPr/>
                <p:nvPr/>
              </p:nvSpPr>
              <p:spPr>
                <a:xfrm>
                  <a:off x="4845793" y="2771026"/>
                  <a:ext cx="712054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36738D6D-D127-F5A2-6E23-8DE5E72C743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5793" y="2771026"/>
                  <a:ext cx="712054" cy="30777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2722E8C7-4010-DB16-101A-FC015A1BAE4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62295" y="2672328"/>
              <a:ext cx="1121891" cy="63495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Controller</a:t>
              </a:r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BD3DBFF0-0B3A-C0EE-6C49-D308F93471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06684" y="3020378"/>
              <a:ext cx="644896" cy="3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8307970-EA78-4433-7665-43C88A214643}"/>
                </a:ext>
              </a:extLst>
            </p:cNvPr>
            <p:cNvSpPr/>
            <p:nvPr/>
          </p:nvSpPr>
          <p:spPr>
            <a:xfrm>
              <a:off x="1770794" y="2847254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50" name="Elbow Connector 49">
              <a:extLst>
                <a:ext uri="{FF2B5EF4-FFF2-40B4-BE49-F238E27FC236}">
                  <a16:creationId xmlns:a16="http://schemas.microsoft.com/office/drawing/2014/main" id="{E8416736-34C7-3430-4F65-64732227586B}"/>
                </a:ext>
              </a:extLst>
            </p:cNvPr>
            <p:cNvCxnSpPr>
              <a:cxnSpLocks/>
              <a:stCxn id="61" idx="1"/>
              <a:endCxn id="49" idx="4"/>
            </p:cNvCxnSpPr>
            <p:nvPr/>
          </p:nvCxnSpPr>
          <p:spPr>
            <a:xfrm rot="10800000">
              <a:off x="1921716" y="3149095"/>
              <a:ext cx="1749875" cy="640451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40E20AF1-D7A0-82BB-ED28-FFBAE92BFC86}"/>
                </a:ext>
              </a:extLst>
            </p:cNvPr>
            <p:cNvCxnSpPr>
              <a:cxnSpLocks/>
              <a:stCxn id="49" idx="6"/>
              <a:endCxn id="47" idx="1"/>
            </p:cNvCxnSpPr>
            <p:nvPr/>
          </p:nvCxnSpPr>
          <p:spPr>
            <a:xfrm flipV="1">
              <a:off x="2072635" y="2989803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C4D45D-9EE0-89D3-99A1-680D2AB4131C}"/>
                    </a:ext>
                  </a:extLst>
                </p:cNvPr>
                <p:cNvSpPr txBox="1"/>
                <p:nvPr/>
              </p:nvSpPr>
              <p:spPr>
                <a:xfrm>
                  <a:off x="1654205" y="3320837"/>
                  <a:ext cx="23724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5C4D45D-9EE0-89D3-99A1-680D2AB413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4205" y="3320837"/>
                  <a:ext cx="237244" cy="27699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31EDE0B-C928-F50D-1048-18726F4825B8}"/>
                    </a:ext>
                  </a:extLst>
                </p:cNvPr>
                <p:cNvSpPr/>
                <p:nvPr/>
              </p:nvSpPr>
              <p:spPr>
                <a:xfrm>
                  <a:off x="1000371" y="2554506"/>
                  <a:ext cx="54566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C31EDE0B-C928-F50D-1048-18726F4825B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0371" y="2554506"/>
                  <a:ext cx="545662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1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7E2DB3C-068B-5A9F-6318-212F6D5E3EAC}"/>
                    </a:ext>
                  </a:extLst>
                </p:cNvPr>
                <p:cNvSpPr/>
                <p:nvPr/>
              </p:nvSpPr>
              <p:spPr>
                <a:xfrm>
                  <a:off x="1954632" y="2513642"/>
                  <a:ext cx="55047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Rectangle 53">
                  <a:extLst>
                    <a:ext uri="{FF2B5EF4-FFF2-40B4-BE49-F238E27FC236}">
                      <a16:creationId xmlns:a16="http://schemas.microsoft.com/office/drawing/2014/main" id="{87E2DB3C-068B-5A9F-6318-212F6D5E3E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54632" y="2513642"/>
                  <a:ext cx="550472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DF737B9-1677-069F-1900-1FAE6B9F0BE7}"/>
                    </a:ext>
                  </a:extLst>
                </p:cNvPr>
                <p:cNvSpPr/>
                <p:nvPr/>
              </p:nvSpPr>
              <p:spPr>
                <a:xfrm>
                  <a:off x="3620314" y="2568856"/>
                  <a:ext cx="7164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Rectangle 54">
                  <a:extLst>
                    <a:ext uri="{FF2B5EF4-FFF2-40B4-BE49-F238E27FC236}">
                      <a16:creationId xmlns:a16="http://schemas.microsoft.com/office/drawing/2014/main" id="{2DF737B9-1677-069F-1900-1FAE6B9F0BE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0314" y="2568856"/>
                  <a:ext cx="716478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2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27B0069-2242-1F8A-F24D-72015CC446A5}"/>
                    </a:ext>
                  </a:extLst>
                </p:cNvPr>
                <p:cNvSpPr/>
                <p:nvPr/>
              </p:nvSpPr>
              <p:spPr>
                <a:xfrm>
                  <a:off x="5492462" y="2503565"/>
                  <a:ext cx="716478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Rectangle 55">
                  <a:extLst>
                    <a:ext uri="{FF2B5EF4-FFF2-40B4-BE49-F238E27FC236}">
                      <a16:creationId xmlns:a16="http://schemas.microsoft.com/office/drawing/2014/main" id="{C27B0069-2242-1F8A-F24D-72015CC446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92462" y="2503565"/>
                  <a:ext cx="716478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16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2A865C1E-9251-F573-DCB3-7CA34A9B57EB}"/>
                </a:ext>
              </a:extLst>
            </p:cNvPr>
            <p:cNvSpPr/>
            <p:nvPr/>
          </p:nvSpPr>
          <p:spPr>
            <a:xfrm>
              <a:off x="6155546" y="2782318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98652BBC-D4E1-B53D-077D-A50CF5EAF1AD}"/>
                </a:ext>
              </a:extLst>
            </p:cNvPr>
            <p:cNvCxnSpPr>
              <a:cxnSpLocks/>
              <a:stCxn id="57" idx="6"/>
            </p:cNvCxnSpPr>
            <p:nvPr/>
          </p:nvCxnSpPr>
          <p:spPr>
            <a:xfrm flipV="1">
              <a:off x="6457387" y="2924914"/>
              <a:ext cx="866283" cy="8324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71CCDE38-15E8-368D-EC67-D7C55A881CA7}"/>
                </a:ext>
              </a:extLst>
            </p:cNvPr>
            <p:cNvCxnSpPr>
              <a:cxnSpLocks/>
              <a:endCxn id="57" idx="0"/>
            </p:cNvCxnSpPr>
            <p:nvPr/>
          </p:nvCxnSpPr>
          <p:spPr>
            <a:xfrm flipH="1">
              <a:off x="6306467" y="2224882"/>
              <a:ext cx="6358" cy="55743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19B8AE65-78F8-EBC5-FEE7-F1A6D6DC4D02}"/>
                </a:ext>
              </a:extLst>
            </p:cNvPr>
            <p:cNvSpPr txBox="1"/>
            <p:nvPr/>
          </p:nvSpPr>
          <p:spPr>
            <a:xfrm>
              <a:off x="5733155" y="1662313"/>
              <a:ext cx="1338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Measurement</a:t>
              </a:r>
            </a:p>
            <a:p>
              <a:pPr algn="ctr"/>
              <a:r>
                <a:rPr lang="en-US" sz="1400" b="1" dirty="0"/>
                <a:t>Noise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33DA03B-9848-3A77-0B3B-EE30F051BA2F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671590" y="3472070"/>
                  <a:ext cx="643565" cy="634949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16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61" name="Rectangle 60">
                  <a:extLst>
                    <a:ext uri="{FF2B5EF4-FFF2-40B4-BE49-F238E27FC236}">
                      <a16:creationId xmlns:a16="http://schemas.microsoft.com/office/drawing/2014/main" id="{A33DA03B-9848-3A77-0B3B-EE30F051BA2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1590" y="3472070"/>
                  <a:ext cx="643565" cy="63494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Elbow Connector 61">
              <a:extLst>
                <a:ext uri="{FF2B5EF4-FFF2-40B4-BE49-F238E27FC236}">
                  <a16:creationId xmlns:a16="http://schemas.microsoft.com/office/drawing/2014/main" id="{271D8971-FCB0-7748-4DCE-A1FBEAAEADBE}"/>
                </a:ext>
              </a:extLst>
            </p:cNvPr>
            <p:cNvCxnSpPr>
              <a:cxnSpLocks/>
              <a:stCxn id="57" idx="4"/>
              <a:endCxn id="61" idx="3"/>
            </p:cNvCxnSpPr>
            <p:nvPr/>
          </p:nvCxnSpPr>
          <p:spPr>
            <a:xfrm rot="5400000">
              <a:off x="4958118" y="2441195"/>
              <a:ext cx="705387" cy="1991312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>
              <a:extLst>
                <a:ext uri="{FF2B5EF4-FFF2-40B4-BE49-F238E27FC236}">
                  <a16:creationId xmlns:a16="http://schemas.microsoft.com/office/drawing/2014/main" id="{2E31BE57-45BA-39A6-0856-DA023BAA6B3B}"/>
                </a:ext>
              </a:extLst>
            </p:cNvPr>
            <p:cNvSpPr/>
            <p:nvPr/>
          </p:nvSpPr>
          <p:spPr>
            <a:xfrm>
              <a:off x="4300620" y="2848972"/>
              <a:ext cx="301841" cy="30184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+</a:t>
              </a:r>
            </a:p>
          </p:txBody>
        </p:sp>
        <p:cxnSp>
          <p:nvCxnSpPr>
            <p:cNvPr id="1024" name="Straight Arrow Connector 1023">
              <a:extLst>
                <a:ext uri="{FF2B5EF4-FFF2-40B4-BE49-F238E27FC236}">
                  <a16:creationId xmlns:a16="http://schemas.microsoft.com/office/drawing/2014/main" id="{DA81E1E4-C713-0140-C988-310BF2D3A64F}"/>
                </a:ext>
              </a:extLst>
            </p:cNvPr>
            <p:cNvCxnSpPr>
              <a:cxnSpLocks/>
              <a:endCxn id="63" idx="0"/>
            </p:cNvCxnSpPr>
            <p:nvPr/>
          </p:nvCxnSpPr>
          <p:spPr>
            <a:xfrm flipH="1">
              <a:off x="4451541" y="2187582"/>
              <a:ext cx="4592" cy="66139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5" name="Straight Arrow Connector 1024">
              <a:extLst>
                <a:ext uri="{FF2B5EF4-FFF2-40B4-BE49-F238E27FC236}">
                  <a16:creationId xmlns:a16="http://schemas.microsoft.com/office/drawing/2014/main" id="{3455CFBE-8DC0-54FE-5089-7298537765BA}"/>
                </a:ext>
              </a:extLst>
            </p:cNvPr>
            <p:cNvCxnSpPr>
              <a:cxnSpLocks/>
              <a:stCxn id="63" idx="6"/>
              <a:endCxn id="43" idx="1"/>
            </p:cNvCxnSpPr>
            <p:nvPr/>
          </p:nvCxnSpPr>
          <p:spPr>
            <a:xfrm>
              <a:off x="4602461" y="2999892"/>
              <a:ext cx="298054" cy="896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27" name="TextBox 1026">
              <a:extLst>
                <a:ext uri="{FF2B5EF4-FFF2-40B4-BE49-F238E27FC236}">
                  <a16:creationId xmlns:a16="http://schemas.microsoft.com/office/drawing/2014/main" id="{02943F33-6780-D147-5B7D-E39973CF97C2}"/>
                </a:ext>
              </a:extLst>
            </p:cNvPr>
            <p:cNvSpPr txBox="1"/>
            <p:nvPr/>
          </p:nvSpPr>
          <p:spPr>
            <a:xfrm>
              <a:off x="3666739" y="1697362"/>
              <a:ext cx="13388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/>
                <a:t>Actuator</a:t>
              </a:r>
            </a:p>
            <a:p>
              <a:pPr algn="ctr"/>
              <a:r>
                <a:rPr lang="en-US" sz="1400" b="1" dirty="0"/>
                <a:t>Disturbance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9838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01FA-EFC2-2165-29CA-F96D5D05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470635" cy="838200"/>
          </a:xfrm>
        </p:spPr>
        <p:txBody>
          <a:bodyPr/>
          <a:lstStyle/>
          <a:p>
            <a:r>
              <a:rPr lang="en-US" dirty="0"/>
              <a:t>Proportional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7CEF4-628D-4B8C-0130-5B1E31C09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7</a:t>
            </a:fld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A8729F-6AEE-124D-3AB8-767868AC0E30}"/>
              </a:ext>
            </a:extLst>
          </p:cNvPr>
          <p:cNvSpPr>
            <a:spLocks noChangeAspect="1"/>
          </p:cNvSpPr>
          <p:nvPr/>
        </p:nvSpPr>
        <p:spPr>
          <a:xfrm>
            <a:off x="2022900" y="1857576"/>
            <a:ext cx="760333" cy="700764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1CF6F9-066B-E2B1-4E56-F81155256000}"/>
                  </a:ext>
                </a:extLst>
              </p:cNvPr>
              <p:cNvSpPr txBox="1"/>
              <p:nvPr/>
            </p:nvSpPr>
            <p:spPr>
              <a:xfrm>
                <a:off x="2253943" y="2029567"/>
                <a:ext cx="343171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61CF6F9-066B-E2B1-4E56-F8115525600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3943" y="2029567"/>
                <a:ext cx="343171" cy="331437"/>
              </a:xfrm>
              <a:prstGeom prst="rect">
                <a:avLst/>
              </a:prstGeom>
              <a:blipFill>
                <a:blip r:embed="rId2"/>
                <a:stretch>
                  <a:fillRect l="-14286" r="-3571" b="-2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745F94-9F5B-E0B6-03F8-CB42C0B6A49A}"/>
              </a:ext>
            </a:extLst>
          </p:cNvPr>
          <p:cNvCxnSpPr>
            <a:cxnSpLocks/>
          </p:cNvCxnSpPr>
          <p:nvPr/>
        </p:nvCxnSpPr>
        <p:spPr>
          <a:xfrm flipV="1">
            <a:off x="1538169" y="2269647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631BA5-38D9-5526-7D7E-71C2ABD3213E}"/>
                  </a:ext>
                </a:extLst>
              </p:cNvPr>
              <p:cNvSpPr/>
              <p:nvPr/>
            </p:nvSpPr>
            <p:spPr>
              <a:xfrm>
                <a:off x="1346593" y="1751446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F8631BA5-38D9-5526-7D7E-71C2ABD321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46593" y="1751446"/>
                <a:ext cx="706347" cy="400110"/>
              </a:xfrm>
              <a:prstGeom prst="rect">
                <a:avLst/>
              </a:prstGeom>
              <a:blipFill>
                <a:blip r:embed="rId3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E3B0C7C-54FB-AFA8-20BC-08676AD83190}"/>
              </a:ext>
            </a:extLst>
          </p:cNvPr>
          <p:cNvCxnSpPr>
            <a:cxnSpLocks/>
          </p:cNvCxnSpPr>
          <p:nvPr/>
        </p:nvCxnSpPr>
        <p:spPr>
          <a:xfrm>
            <a:off x="2905973" y="2247835"/>
            <a:ext cx="390817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C126B5-050C-78C4-FDC7-57A0E7D66D5E}"/>
                  </a:ext>
                </a:extLst>
              </p:cNvPr>
              <p:cNvSpPr/>
              <p:nvPr/>
            </p:nvSpPr>
            <p:spPr>
              <a:xfrm>
                <a:off x="2849108" y="1714077"/>
                <a:ext cx="7280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1C126B5-050C-78C4-FDC7-57A0E7D66D5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9108" y="1714077"/>
                <a:ext cx="728084" cy="400110"/>
              </a:xfrm>
              <a:prstGeom prst="rect">
                <a:avLst/>
              </a:prstGeom>
              <a:blipFill>
                <a:blip r:embed="rId4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0F4AD8E-35E5-B9C9-5946-B9567825040B}"/>
              </a:ext>
            </a:extLst>
          </p:cNvPr>
          <p:cNvSpPr txBox="1"/>
          <p:nvPr/>
        </p:nvSpPr>
        <p:spPr>
          <a:xfrm>
            <a:off x="1311024" y="3657600"/>
            <a:ext cx="48221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Only takes into account the current error.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96BD72E-7AC5-AB83-2F30-7D8F5638D886}"/>
              </a:ext>
            </a:extLst>
          </p:cNvPr>
          <p:cNvSpPr txBox="1"/>
          <p:nvPr/>
        </p:nvSpPr>
        <p:spPr>
          <a:xfrm>
            <a:off x="1311024" y="4309477"/>
            <a:ext cx="660309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Appeal</a:t>
            </a:r>
          </a:p>
          <a:p>
            <a:r>
              <a:rPr lang="en-US" sz="2000" dirty="0"/>
              <a:t>    Simplicity, responds to change in current control error.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D9B1FC-F742-BEF2-CF73-B6A163DF9EA6}"/>
                  </a:ext>
                </a:extLst>
              </p:cNvPr>
              <p:cNvSpPr txBox="1"/>
              <p:nvPr/>
            </p:nvSpPr>
            <p:spPr>
              <a:xfrm>
                <a:off x="1443446" y="1308299"/>
                <a:ext cx="1608582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9D9B1FC-F742-BEF2-CF73-B6A163DF9E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3446" y="1308299"/>
                <a:ext cx="1608582" cy="307777"/>
              </a:xfrm>
              <a:prstGeom prst="rect">
                <a:avLst/>
              </a:prstGeom>
              <a:blipFill>
                <a:blip r:embed="rId5"/>
                <a:stretch>
                  <a:fillRect l="-1563" r="-4688" b="-3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2DD2BCE4-46E2-13ED-FA19-FA16332CBAE9}"/>
              </a:ext>
            </a:extLst>
          </p:cNvPr>
          <p:cNvSpPr txBox="1"/>
          <p:nvPr/>
        </p:nvSpPr>
        <p:spPr>
          <a:xfrm>
            <a:off x="1311024" y="5269129"/>
            <a:ext cx="658706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Issues</a:t>
            </a:r>
          </a:p>
          <a:p>
            <a:r>
              <a:rPr lang="en-US" sz="2000" dirty="0"/>
              <a:t>    Biased since once at reference value, </a:t>
            </a:r>
            <a:r>
              <a:rPr lang="en-US" sz="2000" i="1" dirty="0"/>
              <a:t>u(t)</a:t>
            </a:r>
            <a:r>
              <a:rPr lang="en-US" sz="2000" dirty="0"/>
              <a:t> goes to 0.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70F6D9A-5A55-2A27-FBB1-E5AC4D8FC70C}"/>
              </a:ext>
            </a:extLst>
          </p:cNvPr>
          <p:cNvGrpSpPr/>
          <p:nvPr/>
        </p:nvGrpSpPr>
        <p:grpSpPr>
          <a:xfrm>
            <a:off x="5559855" y="464811"/>
            <a:ext cx="3126945" cy="832348"/>
            <a:chOff x="5559855" y="464811"/>
            <a:chExt cx="3126945" cy="83234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AAF4E03-AFC7-AE17-D958-9745ECD171C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65ACEE77-8EF3-8D33-76D4-D21E0854674D}"/>
                </a:ext>
              </a:extLst>
            </p:cNvPr>
            <p:cNvCxnSpPr>
              <a:cxnSpLocks/>
              <a:stCxn id="25" idx="3"/>
              <a:endCxn id="35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FF86600-8E93-D275-2E53-574E6E2CA888}"/>
                </a:ext>
              </a:extLst>
            </p:cNvPr>
            <p:cNvCxnSpPr>
              <a:cxnSpLocks/>
              <a:stCxn id="24" idx="3"/>
              <a:endCxn id="30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5BFB47F-9BC1-6A59-CCEC-B18D0DBA0D97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E5BFB47F-9BC1-6A59-CCEC-B18D0DBA0D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A06937E2-C7FA-0DF5-11C3-D4604801442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DB58D86F-72D8-8FBF-E02E-97D6F0C163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0EA31FE-8559-7332-4007-5B606799A55A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28" name="Elbow Connector 27">
              <a:extLst>
                <a:ext uri="{FF2B5EF4-FFF2-40B4-BE49-F238E27FC236}">
                  <a16:creationId xmlns:a16="http://schemas.microsoft.com/office/drawing/2014/main" id="{B3B3A9CC-C654-16AC-6CF9-373F0248E56D}"/>
                </a:ext>
              </a:extLst>
            </p:cNvPr>
            <p:cNvCxnSpPr>
              <a:cxnSpLocks/>
              <a:stCxn id="33" idx="1"/>
              <a:endCxn id="27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D370AD-EC2B-2F8B-908A-7FDB70E2196D}"/>
                </a:ext>
              </a:extLst>
            </p:cNvPr>
            <p:cNvCxnSpPr>
              <a:cxnSpLocks/>
              <a:stCxn id="27" idx="6"/>
              <a:endCxn id="25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02509AB6-EF1B-2866-26B8-49D9F4FEB663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49A7F1A-31FF-19A2-EB71-E33EFE0F6CF9}"/>
                </a:ext>
              </a:extLst>
            </p:cNvPr>
            <p:cNvCxnSpPr>
              <a:cxnSpLocks/>
              <a:stCxn id="30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6512E47-7CB4-BF3D-6195-259FD8EF57F5}"/>
                </a:ext>
              </a:extLst>
            </p:cNvPr>
            <p:cNvCxnSpPr>
              <a:cxnSpLocks/>
              <a:endCxn id="30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C8E58F3-52BE-78A6-7C90-AFCE20B45470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5C8E58F3-52BE-78A6-7C90-AFCE20B4547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Elbow Connector 33">
              <a:extLst>
                <a:ext uri="{FF2B5EF4-FFF2-40B4-BE49-F238E27FC236}">
                  <a16:creationId xmlns:a16="http://schemas.microsoft.com/office/drawing/2014/main" id="{FEA4E9CB-1CEC-8EB7-6F10-DC512B97D303}"/>
                </a:ext>
              </a:extLst>
            </p:cNvPr>
            <p:cNvCxnSpPr>
              <a:cxnSpLocks/>
              <a:stCxn id="30" idx="4"/>
              <a:endCxn id="33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82516BFF-77D4-0BE2-0286-308AAB99F893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FEEFB88F-23F5-E240-3CFC-11F228B1E20C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2D10300C-F8C6-77FA-8617-643485E03DB3}"/>
                </a:ext>
              </a:extLst>
            </p:cNvPr>
            <p:cNvCxnSpPr>
              <a:cxnSpLocks/>
              <a:stCxn id="35" idx="6"/>
              <a:endCxn id="21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25FBC71B-917E-7F6C-B83E-031696782D7B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4322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01FA-EFC2-2165-29CA-F96D5D05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470635" cy="838200"/>
          </a:xfrm>
        </p:spPr>
        <p:txBody>
          <a:bodyPr/>
          <a:lstStyle/>
          <a:p>
            <a:r>
              <a:rPr lang="en-US" dirty="0"/>
              <a:t>Integral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7CEF4-628D-4B8C-0130-5B1E31C09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/>
              <p:nvPr/>
            </p:nvSpPr>
            <p:spPr>
              <a:xfrm>
                <a:off x="1376274" y="981403"/>
                <a:ext cx="2333878" cy="100527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nary>
                            <m:nary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274" y="981403"/>
                <a:ext cx="2333878" cy="1005275"/>
              </a:xfrm>
              <a:prstGeom prst="rect">
                <a:avLst/>
              </a:prstGeom>
              <a:blipFill>
                <a:blip r:embed="rId2"/>
                <a:stretch>
                  <a:fillRect l="-2162" t="-125000" b="-1537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1B8E1E3-EE10-E785-657F-2A659626BDD6}"/>
              </a:ext>
            </a:extLst>
          </p:cNvPr>
          <p:cNvSpPr txBox="1"/>
          <p:nvPr/>
        </p:nvSpPr>
        <p:spPr>
          <a:xfrm>
            <a:off x="1311024" y="3657600"/>
            <a:ext cx="48109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Considers entire history of control errors.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5347DB-2067-BDB9-F735-7474A836F75C}"/>
              </a:ext>
            </a:extLst>
          </p:cNvPr>
          <p:cNvSpPr txBox="1"/>
          <p:nvPr/>
        </p:nvSpPr>
        <p:spPr>
          <a:xfrm>
            <a:off x="1311024" y="4309477"/>
            <a:ext cx="155202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Appeal</a:t>
            </a:r>
          </a:p>
          <a:p>
            <a:r>
              <a:rPr lang="en-US" sz="2000" dirty="0"/>
              <a:t>    Unbiased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AF62F8-DC06-B5D1-77C2-76D1E7D24C2E}"/>
              </a:ext>
            </a:extLst>
          </p:cNvPr>
          <p:cNvSpPr txBox="1"/>
          <p:nvPr/>
        </p:nvSpPr>
        <p:spPr>
          <a:xfrm>
            <a:off x="1311024" y="5269129"/>
            <a:ext cx="21499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Issues</a:t>
            </a:r>
          </a:p>
          <a:p>
            <a:r>
              <a:rPr lang="en-US" sz="2000" dirty="0"/>
              <a:t>    Slow response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144FDB3-EB8B-E033-EADF-5DA5413DC00C}"/>
              </a:ext>
            </a:extLst>
          </p:cNvPr>
          <p:cNvGrpSpPr/>
          <p:nvPr/>
        </p:nvGrpSpPr>
        <p:grpSpPr>
          <a:xfrm>
            <a:off x="1131489" y="2118725"/>
            <a:ext cx="3747137" cy="1086223"/>
            <a:chOff x="1131489" y="2118725"/>
            <a:chExt cx="3747137" cy="108622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A25BD7F-1E8A-AD4A-0F5B-D1F94C81E0BB}"/>
                    </a:ext>
                  </a:extLst>
                </p:cNvPr>
                <p:cNvSpPr txBox="1"/>
                <p:nvPr/>
              </p:nvSpPr>
              <p:spPr>
                <a:xfrm>
                  <a:off x="3681500" y="2476255"/>
                  <a:ext cx="361125" cy="33143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sz="2000" b="0" i="1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AA25BD7F-1E8A-AD4A-0F5B-D1F94C81E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1500" y="2476255"/>
                  <a:ext cx="361125" cy="331437"/>
                </a:xfrm>
                <a:prstGeom prst="rect">
                  <a:avLst/>
                </a:prstGeom>
                <a:blipFill>
                  <a:blip r:embed="rId3"/>
                  <a:stretch>
                    <a:fillRect l="-10000" r="-3333" b="-178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CF41F21-CE22-12A3-C652-A7028CDEC5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97561" y="2684804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445E002E-32B4-64AE-D7E0-4D607BE221AB}"/>
                </a:ext>
              </a:extLst>
            </p:cNvPr>
            <p:cNvCxnSpPr>
              <a:cxnSpLocks/>
            </p:cNvCxnSpPr>
            <p:nvPr/>
          </p:nvCxnSpPr>
          <p:spPr>
            <a:xfrm>
              <a:off x="4175877" y="2652483"/>
              <a:ext cx="390817" cy="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F96676-273D-77AB-F8C6-0BEEC80C975F}"/>
                    </a:ext>
                  </a:extLst>
                </p:cNvPr>
                <p:cNvSpPr/>
                <p:nvPr/>
              </p:nvSpPr>
              <p:spPr>
                <a:xfrm>
                  <a:off x="4150542" y="2118725"/>
                  <a:ext cx="728084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07F96676-273D-77AB-F8C6-0BEEC80C975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0542" y="2118725"/>
                  <a:ext cx="728084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6C6D602-552A-FF05-EA89-FC7A1192AF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75615" y="2725494"/>
              <a:ext cx="389660" cy="8371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F8652C0-938D-08BB-2CBA-FCC573E44EE6}"/>
                    </a:ext>
                  </a:extLst>
                </p:cNvPr>
                <p:cNvSpPr/>
                <p:nvPr/>
              </p:nvSpPr>
              <p:spPr>
                <a:xfrm>
                  <a:off x="1131489" y="2207293"/>
                  <a:ext cx="70634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0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0" name="Rectangle 29">
                  <a:extLst>
                    <a:ext uri="{FF2B5EF4-FFF2-40B4-BE49-F238E27FC236}">
                      <a16:creationId xmlns:a16="http://schemas.microsoft.com/office/drawing/2014/main" id="{3F8652C0-938D-08BB-2CBA-FCC573E44EE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1489" y="2207293"/>
                  <a:ext cx="706347" cy="400110"/>
                </a:xfrm>
                <a:prstGeom prst="rect">
                  <a:avLst/>
                </a:prstGeom>
                <a:blipFill>
                  <a:blip r:embed="rId5"/>
                  <a:stretch>
                    <a:fillRect b="-121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B2E8A30-C686-58DF-4D14-C7A3037A0CAC}"/>
                </a:ext>
              </a:extLst>
            </p:cNvPr>
            <p:cNvSpPr/>
            <p:nvPr/>
          </p:nvSpPr>
          <p:spPr>
            <a:xfrm>
              <a:off x="1807196" y="2167217"/>
              <a:ext cx="2333879" cy="1037731"/>
            </a:xfrm>
            <a:prstGeom prst="rect">
              <a:avLst/>
            </a:prstGeom>
            <a:noFill/>
            <a:ln>
              <a:solidFill>
                <a:srgbClr val="0070C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F60C3CF-2164-75D5-34FF-4C0DF56D6C25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1989358" y="2351127"/>
                  <a:ext cx="760333" cy="70076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600" i="1" dirty="0">
                    <a:latin typeface="Cambria Math" panose="02040503050406030204" pitchFamily="18" charset="0"/>
                  </a:endParaRP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trlPr>
                              <a:rPr lang="en-US" sz="160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p>
                          <m:e/>
                        </m:nary>
                      </m:oMath>
                    </m:oMathPara>
                  </a14:m>
                  <a:endParaRPr lang="en-US" sz="1600" dirty="0"/>
                </a:p>
                <a:p>
                  <a:pPr algn="ctr"/>
                  <a:endParaRPr lang="en-US" sz="1600" dirty="0"/>
                </a:p>
              </p:txBody>
            </p:sp>
          </mc:Choice>
          <mc:Fallback xmlns=""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7F60C3CF-2164-75D5-34FF-4C0DF56D6C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9358" y="2351127"/>
                  <a:ext cx="760333" cy="70076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B7A673E-AF7B-1723-0BA2-701807A282AE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3217956" y="2342793"/>
                  <a:ext cx="760333" cy="700764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𝐼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6B7A673E-AF7B-1723-0BA2-701807A282A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7956" y="2342793"/>
                  <a:ext cx="760333" cy="700764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6E25F5-F311-E5D8-795F-E0EC9E897EB6}"/>
              </a:ext>
            </a:extLst>
          </p:cNvPr>
          <p:cNvGrpSpPr/>
          <p:nvPr/>
        </p:nvGrpSpPr>
        <p:grpSpPr>
          <a:xfrm>
            <a:off x="5559855" y="464811"/>
            <a:ext cx="3126945" cy="832348"/>
            <a:chOff x="5559855" y="464811"/>
            <a:chExt cx="3126945" cy="832348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D36AD39D-D403-643A-B118-4808525D628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D6A4F40A-869F-EB0C-3952-757AD980F50A}"/>
                </a:ext>
              </a:extLst>
            </p:cNvPr>
            <p:cNvCxnSpPr>
              <a:cxnSpLocks/>
              <a:stCxn id="45" idx="3"/>
              <a:endCxn id="55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45A165F-AF91-27FB-D8B2-8E65EEEF20B8}"/>
                </a:ext>
              </a:extLst>
            </p:cNvPr>
            <p:cNvCxnSpPr>
              <a:cxnSpLocks/>
              <a:stCxn id="44" idx="3"/>
              <a:endCxn id="50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2FD483F9-5690-D1C6-607C-692F3B0151CA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Rectangle 43">
                  <a:extLst>
                    <a:ext uri="{FF2B5EF4-FFF2-40B4-BE49-F238E27FC236}">
                      <a16:creationId xmlns:a16="http://schemas.microsoft.com/office/drawing/2014/main" id="{2FD483F9-5690-D1C6-607C-692F3B0151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7206C64-62DB-1E96-81D8-2BE0B345EE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7EDA0B7-5D37-D888-8051-F3B9B7CF0E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4BA07113-EAAB-C0CF-A71A-37B8A507BAA7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48" name="Elbow Connector 47">
              <a:extLst>
                <a:ext uri="{FF2B5EF4-FFF2-40B4-BE49-F238E27FC236}">
                  <a16:creationId xmlns:a16="http://schemas.microsoft.com/office/drawing/2014/main" id="{58854E17-3CD2-96F2-D9DB-2DC86963EFA4}"/>
                </a:ext>
              </a:extLst>
            </p:cNvPr>
            <p:cNvCxnSpPr>
              <a:cxnSpLocks/>
              <a:stCxn id="53" idx="1"/>
              <a:endCxn id="47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A9EC30B3-7631-5931-1F50-6161A22A19D1}"/>
                </a:ext>
              </a:extLst>
            </p:cNvPr>
            <p:cNvCxnSpPr>
              <a:cxnSpLocks/>
              <a:stCxn id="47" idx="6"/>
              <a:endCxn id="45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7BA29E96-D418-1E2C-7ABA-9375C2859DDE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F11C7C-87B8-2585-9AE0-28B28D30D8D3}"/>
                </a:ext>
              </a:extLst>
            </p:cNvPr>
            <p:cNvCxnSpPr>
              <a:cxnSpLocks/>
              <a:stCxn id="50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AEEDE373-B59B-2617-FA09-66164E94B350}"/>
                </a:ext>
              </a:extLst>
            </p:cNvPr>
            <p:cNvCxnSpPr>
              <a:cxnSpLocks/>
              <a:endCxn id="50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B87D400-C0B4-3A4D-283E-672DF50924A2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53" name="Rectangle 52">
                  <a:extLst>
                    <a:ext uri="{FF2B5EF4-FFF2-40B4-BE49-F238E27FC236}">
                      <a16:creationId xmlns:a16="http://schemas.microsoft.com/office/drawing/2014/main" id="{3B87D400-C0B4-3A4D-283E-672DF50924A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Elbow Connector 53">
              <a:extLst>
                <a:ext uri="{FF2B5EF4-FFF2-40B4-BE49-F238E27FC236}">
                  <a16:creationId xmlns:a16="http://schemas.microsoft.com/office/drawing/2014/main" id="{DFDE6AEA-EA86-6502-7063-E4C853BE191A}"/>
                </a:ext>
              </a:extLst>
            </p:cNvPr>
            <p:cNvCxnSpPr>
              <a:cxnSpLocks/>
              <a:stCxn id="50" idx="4"/>
              <a:endCxn id="53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21DA7745-C74B-F558-8EB4-21396EF513F0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12A6FD1C-07BF-9E48-E3D3-F55A41C4361D}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599D7590-3411-3446-E38C-9AF68DB8A235}"/>
                </a:ext>
              </a:extLst>
            </p:cNvPr>
            <p:cNvCxnSpPr>
              <a:cxnSpLocks/>
              <a:stCxn id="55" idx="6"/>
              <a:endCxn id="41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D5F9C3F0-5718-EB5E-1454-0B6ECEA1250F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2988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CE01FA-EFC2-2165-29CA-F96D5D05C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5470635" cy="838200"/>
          </a:xfrm>
        </p:spPr>
        <p:txBody>
          <a:bodyPr/>
          <a:lstStyle/>
          <a:p>
            <a:r>
              <a:rPr lang="en-US" dirty="0"/>
              <a:t>Differential Control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67CEF4-628D-4B8C-0130-5B1E31C097A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9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/>
              <p:nvPr/>
            </p:nvSpPr>
            <p:spPr>
              <a:xfrm>
                <a:off x="1196200" y="1337177"/>
                <a:ext cx="2135579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̇"/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  <m:d>
                        <m:d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4E9837-E0A1-9CF5-9C2A-63E09F1873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200" y="1337177"/>
                <a:ext cx="2135579" cy="61555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TextBox 32">
            <a:extLst>
              <a:ext uri="{FF2B5EF4-FFF2-40B4-BE49-F238E27FC236}">
                <a16:creationId xmlns:a16="http://schemas.microsoft.com/office/drawing/2014/main" id="{11B8E1E3-EE10-E785-657F-2A659626BDD6}"/>
              </a:ext>
            </a:extLst>
          </p:cNvPr>
          <p:cNvSpPr txBox="1"/>
          <p:nvPr/>
        </p:nvSpPr>
        <p:spPr>
          <a:xfrm>
            <a:off x="1311024" y="3657600"/>
            <a:ext cx="38731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Senses change in control errors.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E5347DB-2067-BDB9-F735-7474A836F75C}"/>
              </a:ext>
            </a:extLst>
          </p:cNvPr>
          <p:cNvSpPr txBox="1"/>
          <p:nvPr/>
        </p:nvSpPr>
        <p:spPr>
          <a:xfrm>
            <a:off x="1311024" y="4309477"/>
            <a:ext cx="348524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Appeal</a:t>
            </a:r>
          </a:p>
          <a:p>
            <a:r>
              <a:rPr lang="en-US" sz="2000" dirty="0"/>
              <a:t>    Fast response to changes.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7AF62F8-DC06-B5D1-77C2-76D1E7D24C2E}"/>
              </a:ext>
            </a:extLst>
          </p:cNvPr>
          <p:cNvSpPr txBox="1"/>
          <p:nvPr/>
        </p:nvSpPr>
        <p:spPr>
          <a:xfrm>
            <a:off x="1311024" y="5269129"/>
            <a:ext cx="324479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Issues</a:t>
            </a:r>
          </a:p>
          <a:p>
            <a:r>
              <a:rPr lang="en-US" sz="2000" dirty="0"/>
              <a:t>    Works poorly with noise.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8BFFE-5DCD-4255-DE10-FB949E33FA0F}"/>
                  </a:ext>
                </a:extLst>
              </p:cNvPr>
              <p:cNvSpPr txBox="1"/>
              <p:nvPr/>
            </p:nvSpPr>
            <p:spPr>
              <a:xfrm>
                <a:off x="3502085" y="2415025"/>
                <a:ext cx="361125" cy="3314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sz="2000" b="0" i="1" smtClean="0">
                              <a:solidFill>
                                <a:schemeClr val="bg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68BFFE-5DCD-4255-DE10-FB949E33F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2085" y="2415025"/>
                <a:ext cx="361125" cy="331437"/>
              </a:xfrm>
              <a:prstGeom prst="rect">
                <a:avLst/>
              </a:prstGeom>
              <a:blipFill>
                <a:blip r:embed="rId3"/>
                <a:stretch>
                  <a:fillRect l="-13333" r="-3333" b="-185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D646EEF-E30E-7D91-A47C-BD049988A075}"/>
              </a:ext>
            </a:extLst>
          </p:cNvPr>
          <p:cNvCxnSpPr>
            <a:cxnSpLocks/>
          </p:cNvCxnSpPr>
          <p:nvPr/>
        </p:nvCxnSpPr>
        <p:spPr>
          <a:xfrm flipV="1">
            <a:off x="2618146" y="2623574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6142977-CE08-22C8-2869-93F99B64BE75}"/>
              </a:ext>
            </a:extLst>
          </p:cNvPr>
          <p:cNvCxnSpPr>
            <a:cxnSpLocks/>
          </p:cNvCxnSpPr>
          <p:nvPr/>
        </p:nvCxnSpPr>
        <p:spPr>
          <a:xfrm>
            <a:off x="3996462" y="2591253"/>
            <a:ext cx="390817" cy="0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EC8D71-2417-3C43-363F-356424DB994D}"/>
                  </a:ext>
                </a:extLst>
              </p:cNvPr>
              <p:cNvSpPr/>
              <p:nvPr/>
            </p:nvSpPr>
            <p:spPr>
              <a:xfrm>
                <a:off x="3971127" y="2057495"/>
                <a:ext cx="728084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BEC8D71-2417-3C43-363F-356424DB99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1127" y="2057495"/>
                <a:ext cx="728084" cy="400110"/>
              </a:xfrm>
              <a:prstGeom prst="rect">
                <a:avLst/>
              </a:prstGeom>
              <a:blipFill>
                <a:blip r:embed="rId4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6A64C9-BFCE-82A3-15A7-9235E9B083BC}"/>
              </a:ext>
            </a:extLst>
          </p:cNvPr>
          <p:cNvCxnSpPr>
            <a:cxnSpLocks/>
          </p:cNvCxnSpPr>
          <p:nvPr/>
        </p:nvCxnSpPr>
        <p:spPr>
          <a:xfrm flipV="1">
            <a:off x="1196200" y="2664264"/>
            <a:ext cx="389660" cy="8371"/>
          </a:xfrm>
          <a:prstGeom prst="straightConnector1">
            <a:avLst/>
          </a:prstGeom>
          <a:ln>
            <a:tailEnd type="triangle" w="lg" len="lg"/>
          </a:ln>
          <a:effectLst>
            <a:outerShdw dist="20000" sx="1000" sy="1000" rotWithShape="0">
              <a:srgbClr val="000000"/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4576B56-2851-A667-CEF4-F8CD413E1F0C}"/>
                  </a:ext>
                </a:extLst>
              </p:cNvPr>
              <p:cNvSpPr/>
              <p:nvPr/>
            </p:nvSpPr>
            <p:spPr>
              <a:xfrm>
                <a:off x="952074" y="2146063"/>
                <a:ext cx="706347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𝑒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4576B56-2851-A667-CEF4-F8CD413E1F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2074" y="2146063"/>
                <a:ext cx="706347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F4535ABD-4C8E-5ACC-E2CB-09E0C339E3ED}"/>
              </a:ext>
            </a:extLst>
          </p:cNvPr>
          <p:cNvSpPr/>
          <p:nvPr/>
        </p:nvSpPr>
        <p:spPr>
          <a:xfrm>
            <a:off x="1627781" y="2105987"/>
            <a:ext cx="2333879" cy="1037731"/>
          </a:xfrm>
          <a:prstGeom prst="rect">
            <a:avLst/>
          </a:prstGeom>
          <a:noFill/>
          <a:ln>
            <a:solidFill>
              <a:srgbClr val="0070C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18EF449-BCD4-85A9-F047-3C854782ABE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809943" y="2289897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118EF449-BCD4-85A9-F047-3C854782AB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9943" y="2289897"/>
                <a:ext cx="760333" cy="70076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07E124-0FDA-3CAB-4CA3-029ADFFAAA0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38541" y="2281563"/>
                <a:ext cx="760333" cy="7007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sub>
                      </m:sSub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B07E124-0FDA-3CAB-4CA3-029ADFFAAA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8541" y="2281563"/>
                <a:ext cx="760333" cy="70076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33369909-E7DD-6E37-0FDC-64B850C5DFA8}"/>
              </a:ext>
            </a:extLst>
          </p:cNvPr>
          <p:cNvGrpSpPr/>
          <p:nvPr/>
        </p:nvGrpSpPr>
        <p:grpSpPr>
          <a:xfrm>
            <a:off x="5559855" y="464811"/>
            <a:ext cx="3126945" cy="832348"/>
            <a:chOff x="5559855" y="464811"/>
            <a:chExt cx="3126945" cy="832348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E53DD08-6655-FB13-F6AA-CA7AEC72087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466199" y="678723"/>
              <a:ext cx="351632" cy="275340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7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076A5FF8-1715-236C-BA78-43EFFB403493}"/>
                </a:ext>
              </a:extLst>
            </p:cNvPr>
            <p:cNvCxnSpPr>
              <a:cxnSpLocks/>
              <a:stCxn id="31" idx="3"/>
              <a:endCxn id="44" idx="2"/>
            </p:cNvCxnSpPr>
            <p:nvPr/>
          </p:nvCxnSpPr>
          <p:spPr>
            <a:xfrm>
              <a:off x="6913517" y="812688"/>
              <a:ext cx="224909" cy="4375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2537DF32-7579-41C2-EE4F-DF21F8A6B5B0}"/>
                </a:ext>
              </a:extLst>
            </p:cNvPr>
            <p:cNvCxnSpPr>
              <a:cxnSpLocks/>
              <a:stCxn id="28" idx="3"/>
              <a:endCxn id="39" idx="2"/>
            </p:cNvCxnSpPr>
            <p:nvPr/>
          </p:nvCxnSpPr>
          <p:spPr>
            <a:xfrm flipV="1">
              <a:off x="7825353" y="805078"/>
              <a:ext cx="223205" cy="5072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4F783DB-194B-64FB-6912-24B84EE1C243}"/>
                    </a:ext>
                  </a:extLst>
                </p:cNvPr>
                <p:cNvSpPr/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600" b="1" i="1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𝑶𝑳𝑺</m:t>
                        </m:r>
                      </m:oMath>
                    </m:oMathPara>
                  </a14:m>
                  <a:endParaRPr lang="en-US" sz="600" b="1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14F783DB-194B-64FB-6912-24B84EE1C24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36300" y="717817"/>
                  <a:ext cx="389053" cy="18466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E98AACB9-87C1-A0AD-A1AF-C52C45FCA34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00536" y="675017"/>
              <a:ext cx="612981" cy="275341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700" dirty="0"/>
                <a:t>Controller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368C802-03C2-7C9A-1D5D-6F4AD67E730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59855" y="825946"/>
              <a:ext cx="352360" cy="165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F8AB05FE-AC43-C639-CEC1-EAD7695A8596}"/>
                </a:ext>
              </a:extLst>
            </p:cNvPr>
            <p:cNvSpPr/>
            <p:nvPr/>
          </p:nvSpPr>
          <p:spPr>
            <a:xfrm>
              <a:off x="5922713" y="750872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929E07FF-995B-3B73-F053-9CD160562755}"/>
                </a:ext>
              </a:extLst>
            </p:cNvPr>
            <p:cNvCxnSpPr>
              <a:cxnSpLocks/>
              <a:stCxn id="42" idx="1"/>
              <a:endCxn id="36" idx="4"/>
            </p:cNvCxnSpPr>
            <p:nvPr/>
          </p:nvCxnSpPr>
          <p:spPr>
            <a:xfrm rot="10800000">
              <a:off x="6005174" y="881763"/>
              <a:ext cx="789563" cy="277726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F72ED8B-EE5D-A6D2-22B8-710ECFF4C0B9}"/>
                </a:ext>
              </a:extLst>
            </p:cNvPr>
            <p:cNvCxnSpPr>
              <a:cxnSpLocks/>
              <a:stCxn id="36" idx="6"/>
              <a:endCxn id="31" idx="1"/>
            </p:cNvCxnSpPr>
            <p:nvPr/>
          </p:nvCxnSpPr>
          <p:spPr>
            <a:xfrm flipV="1">
              <a:off x="6087633" y="812688"/>
              <a:ext cx="212903" cy="3630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9C54E8A0-113B-BBEE-5A43-541415E5BDA2}"/>
                </a:ext>
              </a:extLst>
            </p:cNvPr>
            <p:cNvSpPr/>
            <p:nvPr/>
          </p:nvSpPr>
          <p:spPr>
            <a:xfrm>
              <a:off x="8048558" y="739633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2EEA3D65-65F9-5E21-17BC-3E77E824406E}"/>
                </a:ext>
              </a:extLst>
            </p:cNvPr>
            <p:cNvCxnSpPr>
              <a:cxnSpLocks/>
              <a:stCxn id="39" idx="6"/>
            </p:cNvCxnSpPr>
            <p:nvPr/>
          </p:nvCxnSpPr>
          <p:spPr>
            <a:xfrm flipV="1">
              <a:off x="8213479" y="801469"/>
              <a:ext cx="473321" cy="360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74C0A896-FCB8-9DD5-C8CE-9C7130921DC1}"/>
                </a:ext>
              </a:extLst>
            </p:cNvPr>
            <p:cNvCxnSpPr>
              <a:cxnSpLocks/>
              <a:endCxn id="39" idx="0"/>
            </p:cNvCxnSpPr>
            <p:nvPr/>
          </p:nvCxnSpPr>
          <p:spPr>
            <a:xfrm flipH="1">
              <a:off x="8131019" y="497906"/>
              <a:ext cx="3474" cy="241728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EF75F18-C78F-1908-63E8-1CD5FB54F8D6}"/>
                    </a:ext>
                  </a:extLst>
                </p:cNvPr>
                <p:cNvSpPr>
                  <a:spLocks noChangeAspec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700" b="0" i="0" smtClean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Filter</m:t>
                        </m:r>
                      </m:oMath>
                    </m:oMathPara>
                  </a14:m>
                  <a:endParaRPr lang="en-US" sz="700" dirty="0">
                    <a:solidFill>
                      <a:schemeClr val="bg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EF75F18-C78F-1908-63E8-1CD5FB54F8D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4736" y="1021819"/>
                  <a:ext cx="351632" cy="27534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Elbow Connector 42">
              <a:extLst>
                <a:ext uri="{FF2B5EF4-FFF2-40B4-BE49-F238E27FC236}">
                  <a16:creationId xmlns:a16="http://schemas.microsoft.com/office/drawing/2014/main" id="{979D5164-5562-5231-48A3-74CB8779040E}"/>
                </a:ext>
              </a:extLst>
            </p:cNvPr>
            <p:cNvCxnSpPr>
              <a:cxnSpLocks/>
              <a:stCxn id="39" idx="4"/>
              <a:endCxn id="42" idx="3"/>
            </p:cNvCxnSpPr>
            <p:nvPr/>
          </p:nvCxnSpPr>
          <p:spPr>
            <a:xfrm rot="5400000">
              <a:off x="7494210" y="522681"/>
              <a:ext cx="288965" cy="984650"/>
            </a:xfrm>
            <a:prstGeom prst="bentConnector2">
              <a:avLst/>
            </a:prstGeom>
            <a:ln w="19050"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545E3B38-5D3A-8B27-B02D-2437734218EA}"/>
                </a:ext>
              </a:extLst>
            </p:cNvPr>
            <p:cNvSpPr/>
            <p:nvPr/>
          </p:nvSpPr>
          <p:spPr>
            <a:xfrm>
              <a:off x="7138427" y="751617"/>
              <a:ext cx="164920" cy="130890"/>
            </a:xfrm>
            <a:prstGeom prst="ellipse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/>
                <a:t>+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111E4A69-4886-AEA0-219C-968AA44F7C32}"/>
                </a:ext>
              </a:extLst>
            </p:cNvPr>
            <p:cNvCxnSpPr>
              <a:cxnSpLocks/>
              <a:endCxn id="44" idx="0"/>
            </p:cNvCxnSpPr>
            <p:nvPr/>
          </p:nvCxnSpPr>
          <p:spPr>
            <a:xfrm flipH="1">
              <a:off x="7220887" y="464811"/>
              <a:ext cx="2509" cy="286806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3377BE65-6CD1-23D2-8A0F-4C63CA1AEF02}"/>
                </a:ext>
              </a:extLst>
            </p:cNvPr>
            <p:cNvCxnSpPr>
              <a:cxnSpLocks/>
              <a:stCxn id="44" idx="6"/>
              <a:endCxn id="18" idx="1"/>
            </p:cNvCxnSpPr>
            <p:nvPr/>
          </p:nvCxnSpPr>
          <p:spPr>
            <a:xfrm flipV="1">
              <a:off x="7303347" y="816394"/>
              <a:ext cx="162851" cy="669"/>
            </a:xfrm>
            <a:prstGeom prst="straightConnector1">
              <a:avLst/>
            </a:prstGeom>
            <a:ln>
              <a:tailEnd type="triangle" w="lg" len="lg"/>
            </a:ln>
            <a:effectLst>
              <a:outerShdw dist="20000" sx="1000" sy="1000" rotWithShape="0">
                <a:srgbClr val="000000"/>
              </a:outerShdw>
            </a:effectLst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95B255C9-0A08-08EB-95EB-4F90B107201C}"/>
                </a:ext>
              </a:extLst>
            </p:cNvPr>
            <p:cNvSpPr txBox="1"/>
            <p:nvPr/>
          </p:nvSpPr>
          <p:spPr>
            <a:xfrm>
              <a:off x="5790226" y="901666"/>
              <a:ext cx="24397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-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6595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5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47680</TotalTime>
  <Words>687</Words>
  <Application>Microsoft Macintosh PowerPoint</Application>
  <PresentationFormat>On-screen Show (4:3)</PresentationFormat>
  <Paragraphs>244</Paragraphs>
  <Slides>12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Cambria Math</vt:lpstr>
      <vt:lpstr>Office Theme</vt:lpstr>
      <vt:lpstr>BIOE 498 / BIOE 599  Advanced Biological Control Systems   Lecture 2: Elements of Closed Loop Systems  </vt:lpstr>
      <vt:lpstr>Agenda</vt:lpstr>
      <vt:lpstr>Control Architecture</vt:lpstr>
      <vt:lpstr>Control Architecture Without d(t), n(t)</vt:lpstr>
      <vt:lpstr>Control Architecture Without r(t), d(t)</vt:lpstr>
      <vt:lpstr>Proportional, Integral, Differential  (PID) Controllers</vt:lpstr>
      <vt:lpstr>Proportional Control</vt:lpstr>
      <vt:lpstr>Integral Control</vt:lpstr>
      <vt:lpstr>Differential Control</vt:lpstr>
      <vt:lpstr>Common Controllers</vt:lpstr>
      <vt:lpstr>PowerPoint Presentation</vt:lpstr>
      <vt:lpstr>Filters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BIOE 437 / BIOE 537  Computational Systems Biology   Lecture 1: Introduction and Biochemistry Basics  </dc:title>
  <dc:creator>Tricia Caparas</dc:creator>
  <cp:lastModifiedBy>Microsoft Office User</cp:lastModifiedBy>
  <cp:revision>224</cp:revision>
  <dcterms:created xsi:type="dcterms:W3CDTF">2008-11-04T22:35:39Z</dcterms:created>
  <dcterms:modified xsi:type="dcterms:W3CDTF">2023-02-18T21:30:19Z</dcterms:modified>
</cp:coreProperties>
</file>