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0" r:id="rId6"/>
    <p:sldId id="274" r:id="rId7"/>
    <p:sldId id="305" r:id="rId8"/>
    <p:sldId id="277" r:id="rId9"/>
    <p:sldId id="278" r:id="rId10"/>
    <p:sldId id="282" r:id="rId11"/>
    <p:sldId id="300" r:id="rId12"/>
    <p:sldId id="306" r:id="rId13"/>
    <p:sldId id="293" r:id="rId14"/>
    <p:sldId id="324" r:id="rId15"/>
    <p:sldId id="328" r:id="rId16"/>
    <p:sldId id="322" r:id="rId17"/>
    <p:sldId id="323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kltciBFJU9GOB5s0frIJzFRl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f48ccefae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13f48ccefa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2" name="Google Shape;86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0" name="Google Shape;90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2" name="Google Shape;84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1" name="Google Shape;85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b3976c49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5b3976c49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4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552550" y="1274775"/>
            <a:ext cx="82947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75000"/>
              <a:buFont typeface="Calibri"/>
              <a:buNone/>
            </a:pPr>
            <a:r>
              <a:rPr lang="en-US" sz="6000" b="1">
                <a:solidFill>
                  <a:srgbClr val="0070C0"/>
                </a:solidFill>
              </a:rPr>
              <a:t>Introduction to Reaction Kinetics: 437/537 (2022)</a:t>
            </a:r>
            <a:endParaRPr sz="6000" b="1">
              <a:solidFill>
                <a:srgbClr val="0070C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ct val="100000"/>
              <a:buFont typeface="Calibri"/>
              <a:buNone/>
            </a:pPr>
            <a:endParaRPr>
              <a:solidFill>
                <a:srgbClr val="2E75B5"/>
              </a:solidFill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Material from Reaction &amp; Enzyme Kinetics, </a:t>
            </a:r>
            <a:r>
              <a:rPr lang="en-US" dirty="0" err="1"/>
              <a:t>Sauro</a:t>
            </a: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(Adapted by JL Hellerstein, 1/2023)</a:t>
            </a:r>
            <a:endParaRPr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Order of the Reaction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dirty="0"/>
              <a:t>The order of the reaction for a given species is the power that a species is raised. In other words, the order of a reversible reaction for an elementary reaction is the </a:t>
            </a:r>
            <a:r>
              <a:rPr lang="en-US" sz="2400" b="1" dirty="0"/>
              <a:t>stoichiometric amount. </a:t>
            </a:r>
            <a:endParaRPr sz="2400" b="1" dirty="0"/>
          </a:p>
        </p:txBody>
      </p:sp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159" y="3733800"/>
            <a:ext cx="846772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9BE596-72CE-B36A-7164-FAB082860B01}"/>
                  </a:ext>
                </a:extLst>
              </p:cNvPr>
              <p:cNvSpPr txBox="1"/>
              <p:nvPr/>
            </p:nvSpPr>
            <p:spPr>
              <a:xfrm>
                <a:off x="1665215" y="3621157"/>
                <a:ext cx="7008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9BE596-72CE-B36A-7164-FAB082860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15" y="3621157"/>
                <a:ext cx="700896" cy="307777"/>
              </a:xfrm>
              <a:prstGeom prst="rect">
                <a:avLst/>
              </a:prstGeom>
              <a:blipFill>
                <a:blip r:embed="rId4"/>
                <a:stretch>
                  <a:fillRect l="-5357" r="-714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4F374-8EFC-D37A-18E7-A255B46D5640}"/>
                  </a:ext>
                </a:extLst>
              </p:cNvPr>
              <p:cNvSpPr txBox="1"/>
              <p:nvPr/>
            </p:nvSpPr>
            <p:spPr>
              <a:xfrm>
                <a:off x="4300757" y="3551394"/>
                <a:ext cx="8346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64F374-8EFC-D37A-18E7-A255B46D5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757" y="3551394"/>
                <a:ext cx="834652" cy="307777"/>
              </a:xfrm>
              <a:prstGeom prst="rect">
                <a:avLst/>
              </a:prstGeom>
              <a:blipFill>
                <a:blip r:embed="rId5"/>
                <a:stretch>
                  <a:fillRect l="-2985" r="-597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ECD13-D471-4A7D-6087-F1F09DDDA592}"/>
                  </a:ext>
                </a:extLst>
              </p:cNvPr>
              <p:cNvSpPr txBox="1"/>
              <p:nvPr/>
            </p:nvSpPr>
            <p:spPr>
              <a:xfrm>
                <a:off x="6894353" y="3551394"/>
                <a:ext cx="11841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ECD13-D471-4A7D-6087-F1F09DDD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353" y="3551394"/>
                <a:ext cx="1184170" cy="307777"/>
              </a:xfrm>
              <a:prstGeom prst="rect">
                <a:avLst/>
              </a:prstGeom>
              <a:blipFill>
                <a:blip r:embed="rId6"/>
                <a:stretch>
                  <a:fillRect l="-2128" r="-1064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Catalysts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474" name="Google Shape;474;p4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00"/>
                </a:solidFill>
              </a:rPr>
              <a:t>Key concepts:</a:t>
            </a:r>
            <a:endParaRPr sz="26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000000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Catalysts, such as enzymes, speed up the forward and reverse rates equally. </a:t>
            </a:r>
            <a:endParaRPr sz="2600">
              <a:solidFill>
                <a:srgbClr val="000000"/>
              </a:solidFill>
            </a:endParaRPr>
          </a:p>
          <a:p>
            <a:pPr marL="457200" marR="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•"/>
            </a:pPr>
            <a:r>
              <a:rPr lang="en-US" sz="2600">
                <a:solidFill>
                  <a:srgbClr val="000000"/>
                </a:solidFill>
              </a:rPr>
              <a:t>They </a:t>
            </a:r>
            <a:r>
              <a:rPr lang="en-US" sz="2600" b="1">
                <a:solidFill>
                  <a:srgbClr val="000000"/>
                </a:solidFill>
              </a:rPr>
              <a:t>do not change t</a:t>
            </a:r>
            <a:r>
              <a:rPr lang="en-US" sz="2600">
                <a:solidFill>
                  <a:srgbClr val="000000"/>
                </a:solidFill>
              </a:rPr>
              <a:t>he equilibrium constant.</a:t>
            </a:r>
            <a:endParaRPr sz="2600">
              <a:solidFill>
                <a:srgbClr val="000000"/>
              </a:solidFill>
            </a:endParaRPr>
          </a:p>
        </p:txBody>
      </p:sp>
      <p:sp>
        <p:nvSpPr>
          <p:cNvPr id="475" name="Google Shape;475;p4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3f48ccefae_3_0"/>
          <p:cNvSpPr txBox="1">
            <a:spLocks noGrp="1"/>
          </p:cNvSpPr>
          <p:nvPr>
            <p:ph type="title"/>
          </p:nvPr>
        </p:nvSpPr>
        <p:spPr>
          <a:xfrm>
            <a:off x="352338" y="424972"/>
            <a:ext cx="7944374" cy="7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0070C0"/>
              </a:buClr>
              <a:buSzPts val="4000"/>
            </a:pPr>
            <a:r>
              <a:rPr lang="en-US" sz="3000" dirty="0"/>
              <a:t>Kinetics with Catalysts</a:t>
            </a:r>
            <a:endParaRPr dirty="0"/>
          </a:p>
        </p:txBody>
      </p:sp>
      <p:sp>
        <p:nvSpPr>
          <p:cNvPr id="377" name="Google Shape;377;g13f48ccefae_3_0"/>
          <p:cNvSpPr txBox="1">
            <a:spLocks noGrp="1"/>
          </p:cNvSpPr>
          <p:nvPr>
            <p:ph type="sldNum" idx="12"/>
          </p:nvPr>
        </p:nvSpPr>
        <p:spPr>
          <a:xfrm>
            <a:off x="6774863" y="5395369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12</a:t>
            </a:fld>
            <a:endParaRPr/>
          </a:p>
        </p:txBody>
      </p:sp>
      <p:pic>
        <p:nvPicPr>
          <p:cNvPr id="378" name="Google Shape;378;g13f48ccefae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635" y="2138001"/>
            <a:ext cx="1858227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13f48ccefae_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174" y="2122587"/>
            <a:ext cx="1894863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13f48ccefae_3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33772" y="2164872"/>
            <a:ext cx="1771651" cy="149552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13f48ccefae_3_0"/>
          <p:cNvSpPr txBox="1"/>
          <p:nvPr/>
        </p:nvSpPr>
        <p:spPr>
          <a:xfrm>
            <a:off x="572024" y="1722538"/>
            <a:ext cx="2160006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aseline="30000" dirty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 order Mass action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3f48ccefae_3_0"/>
          <p:cNvSpPr txBox="1"/>
          <p:nvPr/>
        </p:nvSpPr>
        <p:spPr>
          <a:xfrm>
            <a:off x="3499484" y="1737952"/>
            <a:ext cx="1911937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Michaelis-Menten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13f48ccefae_3_0"/>
          <p:cNvSpPr txBox="1"/>
          <p:nvPr/>
        </p:nvSpPr>
        <p:spPr>
          <a:xfrm>
            <a:off x="6176622" y="1761473"/>
            <a:ext cx="12573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Hill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g13f48ccefae_3_0"/>
          <p:cNvCxnSpPr/>
          <p:nvPr/>
        </p:nvCxnSpPr>
        <p:spPr>
          <a:xfrm rot="5400000">
            <a:off x="1344177" y="2836400"/>
            <a:ext cx="400050" cy="11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5" name="Google Shape;385;g13f48ccefae_3_0"/>
          <p:cNvCxnSpPr/>
          <p:nvPr/>
        </p:nvCxnSpPr>
        <p:spPr>
          <a:xfrm rot="10800000">
            <a:off x="1329261" y="2835837"/>
            <a:ext cx="400050" cy="11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6" name="Google Shape;386;g13f48ccefae_3_0"/>
          <p:cNvCxnSpPr/>
          <p:nvPr/>
        </p:nvCxnSpPr>
        <p:spPr>
          <a:xfrm rot="5400000">
            <a:off x="3914451" y="2538680"/>
            <a:ext cx="400050" cy="11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7" name="Google Shape;387;g13f48ccefae_3_0"/>
          <p:cNvCxnSpPr/>
          <p:nvPr/>
        </p:nvCxnSpPr>
        <p:spPr>
          <a:xfrm rot="10800000">
            <a:off x="3899535" y="2538117"/>
            <a:ext cx="400050" cy="11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8" name="Google Shape;388;g13f48ccefae_3_0"/>
          <p:cNvCxnSpPr/>
          <p:nvPr/>
        </p:nvCxnSpPr>
        <p:spPr>
          <a:xfrm rot="5400000">
            <a:off x="6534438" y="2908450"/>
            <a:ext cx="400050" cy="11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89" name="Google Shape;389;g13f48ccefae_3_0"/>
          <p:cNvCxnSpPr/>
          <p:nvPr/>
        </p:nvCxnSpPr>
        <p:spPr>
          <a:xfrm rot="10800000">
            <a:off x="6519522" y="2907887"/>
            <a:ext cx="400050" cy="112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pic>
        <p:nvPicPr>
          <p:cNvPr id="390" name="Google Shape;390;g13f48ccefae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6635" y="4166642"/>
            <a:ext cx="1257300" cy="310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13f48ccefae_3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5891" y="3947786"/>
            <a:ext cx="1629598" cy="7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13f48ccefae_3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3772" y="3947786"/>
            <a:ext cx="1629598" cy="7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869910-EBF8-7507-9424-70655E00A899}"/>
              </a:ext>
            </a:extLst>
          </p:cNvPr>
          <p:cNvSpPr txBox="1"/>
          <p:nvPr/>
        </p:nvSpPr>
        <p:spPr>
          <a:xfrm>
            <a:off x="572024" y="5253841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catalyst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8B24F-49B7-3EBC-E9D8-37EF44B51898}"/>
              </a:ext>
            </a:extLst>
          </p:cNvPr>
          <p:cNvSpPr txBox="1"/>
          <p:nvPr/>
        </p:nvSpPr>
        <p:spPr>
          <a:xfrm>
            <a:off x="3625891" y="522450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Catalyst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618F4-ADB5-BEA0-DF26-D51651F96172}"/>
              </a:ext>
            </a:extLst>
          </p:cNvPr>
          <p:cNvSpPr txBox="1"/>
          <p:nvPr/>
        </p:nvSpPr>
        <p:spPr>
          <a:xfrm>
            <a:off x="6133659" y="5214351"/>
            <a:ext cx="2339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Catalyst with cooperativity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" grpId="0"/>
      <p:bldP spid="383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7"/>
          <p:cNvSpPr/>
          <p:nvPr/>
        </p:nvSpPr>
        <p:spPr>
          <a:xfrm>
            <a:off x="2628900" y="3086100"/>
            <a:ext cx="2857500" cy="114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7"/>
          <p:cNvSpPr txBox="1">
            <a:spLocks noGrp="1"/>
          </p:cNvSpPr>
          <p:nvPr>
            <p:ph type="ctrTitle"/>
          </p:nvPr>
        </p:nvSpPr>
        <p:spPr>
          <a:xfrm>
            <a:off x="1657350" y="971551"/>
            <a:ext cx="5829300" cy="745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rmAutofit/>
          </a:bodyPr>
          <a:lstStyle/>
          <a:p>
            <a:pPr>
              <a:buClr>
                <a:srgbClr val="0070C0"/>
              </a:buClr>
              <a:buSzPts val="6000"/>
            </a:pPr>
            <a:r>
              <a:rPr lang="en-US"/>
              <a:t>Fractional Saturation</a:t>
            </a:r>
            <a:endParaRPr/>
          </a:p>
        </p:txBody>
      </p:sp>
      <p:pic>
        <p:nvPicPr>
          <p:cNvPr id="502" name="Google Shape;50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1" y="1771650"/>
            <a:ext cx="4321969" cy="985838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7"/>
          <p:cNvSpPr txBox="1"/>
          <p:nvPr/>
        </p:nvSpPr>
        <p:spPr>
          <a:xfrm>
            <a:off x="1371600" y="2857501"/>
            <a:ext cx="27432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4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Yields:</a:t>
            </a:r>
            <a:endParaRPr sz="1050"/>
          </a:p>
        </p:txBody>
      </p:sp>
      <p:pic>
        <p:nvPicPr>
          <p:cNvPr id="504" name="Google Shape;504;p37" descr="TP_tm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7501" y="3257550"/>
            <a:ext cx="2424773" cy="74295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7"/>
          <p:cNvSpPr txBox="1"/>
          <p:nvPr/>
        </p:nvSpPr>
        <p:spPr>
          <a:xfrm>
            <a:off x="1371600" y="4397202"/>
            <a:ext cx="5715000" cy="126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400"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shows that the rate is proportional to the fraction of total enzyme that is bound to substrate. </a:t>
            </a:r>
            <a:endParaRPr sz="1200"/>
          </a:p>
          <a:p>
            <a:pPr>
              <a:buSzPts val="2400"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400"/>
            </a:pPr>
            <a:r>
              <a:rPr lang="en-US" sz="19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expression gives us the </a:t>
            </a:r>
            <a:r>
              <a:rPr lang="en-US" sz="19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fractional saturation.</a:t>
            </a:r>
            <a:endParaRPr sz="1200"/>
          </a:p>
        </p:txBody>
      </p:sp>
      <p:sp>
        <p:nvSpPr>
          <p:cNvPr id="506" name="Google Shape;506;p37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13</a:t>
            </a:fld>
            <a:endParaRPr/>
          </a:p>
        </p:txBody>
      </p:sp>
      <p:pic>
        <p:nvPicPr>
          <p:cNvPr id="507" name="Google Shape;507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875" y="3257550"/>
            <a:ext cx="3414713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8"/>
          <p:cNvSpPr txBox="1">
            <a:spLocks noGrp="1"/>
          </p:cNvSpPr>
          <p:nvPr>
            <p:ph type="title"/>
          </p:nvPr>
        </p:nvSpPr>
        <p:spPr>
          <a:xfrm>
            <a:off x="354330" y="1137952"/>
            <a:ext cx="433654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0070C0"/>
              </a:buClr>
              <a:buSzPts val="4000"/>
            </a:pPr>
            <a:r>
              <a:rPr lang="en-US" sz="3000" b="1">
                <a:solidFill>
                  <a:srgbClr val="0070C0"/>
                </a:solidFill>
              </a:rPr>
              <a:t>Competitive Inhibitors:</a:t>
            </a:r>
            <a:endParaRPr/>
          </a:p>
        </p:txBody>
      </p:sp>
      <p:sp>
        <p:nvSpPr>
          <p:cNvPr id="865" name="Google Shape;865;p58"/>
          <p:cNvSpPr txBox="1"/>
          <p:nvPr/>
        </p:nvSpPr>
        <p:spPr>
          <a:xfrm flipH="1">
            <a:off x="388619" y="2386585"/>
            <a:ext cx="3012949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800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classic inhibitor is</a:t>
            </a:r>
            <a:endParaRPr sz="1050"/>
          </a:p>
          <a:p>
            <a:pPr>
              <a:buSzPts val="2800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competitive inhibitor</a:t>
            </a:r>
            <a:endParaRPr sz="1050"/>
          </a:p>
        </p:txBody>
      </p:sp>
      <p:pic>
        <p:nvPicPr>
          <p:cNvPr id="866" name="Google Shape;866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0457" y="1372775"/>
            <a:ext cx="3186113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092" y="3102165"/>
            <a:ext cx="4929188" cy="2836069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58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2"/>
          <p:cNvSpPr txBox="1">
            <a:spLocks noGrp="1"/>
          </p:cNvSpPr>
          <p:nvPr>
            <p:ph type="title"/>
          </p:nvPr>
        </p:nvSpPr>
        <p:spPr>
          <a:xfrm>
            <a:off x="354330" y="1137952"/>
            <a:ext cx="433654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0070C0"/>
              </a:buClr>
              <a:buSzPts val="4400"/>
            </a:pPr>
            <a:r>
              <a:rPr lang="en-US"/>
              <a:t>Product Inhibition:</a:t>
            </a:r>
            <a:endParaRPr/>
          </a:p>
        </p:txBody>
      </p:sp>
      <p:sp>
        <p:nvSpPr>
          <p:cNvPr id="903" name="Google Shape;903;p62"/>
          <p:cNvSpPr txBox="1"/>
          <p:nvPr/>
        </p:nvSpPr>
        <p:spPr>
          <a:xfrm>
            <a:off x="413253" y="2001822"/>
            <a:ext cx="6888136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32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special form of competitive inhibition called</a:t>
            </a:r>
            <a:endParaRPr sz="1050"/>
          </a:p>
          <a:p>
            <a:pPr>
              <a:buSzPts val="32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32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Inhibition</a:t>
            </a:r>
            <a:endParaRPr sz="1050"/>
          </a:p>
          <a:p>
            <a:pPr>
              <a:buSzPts val="32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32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32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4" name="Google Shape;90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8422" y="3983926"/>
            <a:ext cx="3850481" cy="190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5946" y="4475869"/>
            <a:ext cx="2058400" cy="760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6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3369" y="3315811"/>
            <a:ext cx="4680585" cy="668116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62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56"/>
          <p:cNvSpPr txBox="1">
            <a:spLocks noGrp="1"/>
          </p:cNvSpPr>
          <p:nvPr>
            <p:ph type="title"/>
          </p:nvPr>
        </p:nvSpPr>
        <p:spPr>
          <a:xfrm>
            <a:off x="354330" y="1137952"/>
            <a:ext cx="400735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0070C0"/>
              </a:buClr>
              <a:buSzPts val="4000"/>
            </a:pPr>
            <a:r>
              <a:rPr lang="en-US" sz="3000" b="1">
                <a:solidFill>
                  <a:srgbClr val="0070C0"/>
                </a:solidFill>
              </a:rPr>
              <a:t>Inhibitors: Reversible</a:t>
            </a:r>
            <a:endParaRPr/>
          </a:p>
        </p:txBody>
      </p:sp>
      <p:pic>
        <p:nvPicPr>
          <p:cNvPr id="845" name="Google Shape;845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1689" y="857250"/>
            <a:ext cx="49490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56"/>
          <p:cNvSpPr txBox="1"/>
          <p:nvPr/>
        </p:nvSpPr>
        <p:spPr>
          <a:xfrm flipH="1">
            <a:off x="354330" y="2132124"/>
            <a:ext cx="3012949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800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world of inhibitor mechanisms is complicated as there are many ways in which inhibitors can act. </a:t>
            </a:r>
            <a:endParaRPr sz="1050"/>
          </a:p>
        </p:txBody>
      </p:sp>
      <p:pic>
        <p:nvPicPr>
          <p:cNvPr id="847" name="Google Shape;847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312" y="3864769"/>
            <a:ext cx="3707606" cy="2135981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56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7"/>
          <p:cNvSpPr txBox="1">
            <a:spLocks noGrp="1"/>
          </p:cNvSpPr>
          <p:nvPr>
            <p:ph type="title"/>
          </p:nvPr>
        </p:nvSpPr>
        <p:spPr>
          <a:xfrm>
            <a:off x="354330" y="1137952"/>
            <a:ext cx="433654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0070C0"/>
              </a:buClr>
              <a:buSzPts val="4000"/>
            </a:pPr>
            <a:r>
              <a:rPr lang="en-US" sz="3000" b="1">
                <a:solidFill>
                  <a:srgbClr val="0070C0"/>
                </a:solidFill>
              </a:rPr>
              <a:t>Competitive Inhibitors</a:t>
            </a:r>
            <a:r>
              <a:rPr lang="en-US"/>
              <a:t>:</a:t>
            </a:r>
            <a:endParaRPr/>
          </a:p>
        </p:txBody>
      </p:sp>
      <p:pic>
        <p:nvPicPr>
          <p:cNvPr id="854" name="Google Shape;85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7768" y="857250"/>
            <a:ext cx="49490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57"/>
          <p:cNvSpPr txBox="1"/>
          <p:nvPr/>
        </p:nvSpPr>
        <p:spPr>
          <a:xfrm flipH="1">
            <a:off x="388619" y="2386585"/>
            <a:ext cx="3012949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800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classic inhibitor is</a:t>
            </a:r>
            <a:endParaRPr sz="1050"/>
          </a:p>
          <a:p>
            <a:pPr>
              <a:buSzPts val="2800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competitive inhibitor</a:t>
            </a:r>
            <a:endParaRPr sz="1050"/>
          </a:p>
        </p:txBody>
      </p:sp>
      <p:sp>
        <p:nvSpPr>
          <p:cNvPr id="856" name="Google Shape;856;p57"/>
          <p:cNvSpPr/>
          <p:nvPr/>
        </p:nvSpPr>
        <p:spPr>
          <a:xfrm>
            <a:off x="7824978" y="3072384"/>
            <a:ext cx="1028700" cy="109042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1800"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7" name="Google Shape;857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0322" y="3617595"/>
            <a:ext cx="3186113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57"/>
          <p:cNvSpPr txBox="1"/>
          <p:nvPr/>
        </p:nvSpPr>
        <p:spPr>
          <a:xfrm>
            <a:off x="224028" y="4989195"/>
            <a:ext cx="4190138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earliest "antibiotics", the Sulfa drugs were</a:t>
            </a:r>
            <a:endParaRPr sz="1050"/>
          </a:p>
          <a:p>
            <a:pP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competitive inhibitors of  dihydropteroate synthase.</a:t>
            </a:r>
            <a:endParaRPr sz="1050"/>
          </a:p>
          <a:p>
            <a:pPr>
              <a:buSzPts val="2000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extensively in WWII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57"/>
          <p:cNvSpPr txBox="1">
            <a:spLocks noGrp="1"/>
          </p:cNvSpPr>
          <p:nvPr>
            <p:ph type="sldNum" idx="12"/>
          </p:nvPr>
        </p:nvSpPr>
        <p:spPr>
          <a:xfrm>
            <a:off x="6457950" y="562451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/>
              <a:pPr>
                <a:buSzPts val="1200"/>
              </a:pPr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What is Chemical Kinetics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Studies the rate at which a chemical process occurs and what factors influence the rate.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Hardcore kineticists also study the </a:t>
            </a:r>
            <a:r>
              <a:rPr lang="en-US">
                <a:solidFill>
                  <a:srgbClr val="00197D"/>
                </a:solidFill>
              </a:rPr>
              <a:t>reaction mechanism</a:t>
            </a:r>
            <a:r>
              <a:rPr lang="en-US"/>
              <a:t> (i.e exactly </a:t>
            </a:r>
            <a:r>
              <a:rPr lang="en-US" i="1"/>
              <a:t>how</a:t>
            </a:r>
            <a:r>
              <a:rPr lang="en-US"/>
              <a:t> the reaction occurs).</a:t>
            </a:r>
            <a:endParaRPr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-US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In the following slides we will assume the following: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1. The reaction systems are spatially homogeneous at every moment of time evolution.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dirty="0"/>
              <a:t>2. The underlying reaction rates are described by the mass action law (to be described).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dirty="0"/>
          </a:p>
          <a:p>
            <a:pPr marL="0" indent="0">
              <a:buSzPts val="2100"/>
              <a:buNone/>
            </a:pPr>
            <a:r>
              <a:rPr lang="en-US" dirty="0"/>
              <a:t>3. Large number of molecules. Can approximate with deterministic equations. (There are approximately 2,000,000 to 3,000,000 molecules of ATP in an </a:t>
            </a:r>
            <a:r>
              <a:rPr lang="en-US" i="1" dirty="0"/>
              <a:t>E. coli </a:t>
            </a:r>
            <a:r>
              <a:rPr lang="en-US" dirty="0"/>
              <a:t>cell.)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b3976c49f_2_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3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Deterministic Models</a:t>
            </a:r>
            <a:endParaRPr/>
          </a:p>
        </p:txBody>
      </p:sp>
      <p:sp>
        <p:nvSpPr>
          <p:cNvPr id="125" name="Google Shape;125;g15b3976c49f_2_0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8610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Deterministic kinetic modeling of biochemical reactions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Basic quantities:</a:t>
            </a:r>
            <a:endParaRPr sz="2400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Concentration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number of molecules per unit of volume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Reaction rate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1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: concentration change per unit time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reaction rate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at a point in space at time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can be expressed as a unique function of the concentrations of all substances at that point at time </a:t>
            </a: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Simplifying assumptions: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 spatial homogeneity (well-stirred)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- time independent systems (not directly dependent on time)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1333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pic>
        <p:nvPicPr>
          <p:cNvPr id="126" name="Google Shape;126;g15b3976c49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25" y="4526025"/>
            <a:ext cx="31623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5b3976c49f_2_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Reaction</a:t>
            </a:r>
            <a:r>
              <a:rPr lang="en-US"/>
              <a:t> </a:t>
            </a:r>
            <a:r>
              <a:rPr lang="en-US">
                <a:solidFill>
                  <a:srgbClr val="2E75B5"/>
                </a:solidFill>
              </a:rPr>
              <a:t>Progress</a:t>
            </a:r>
            <a:endParaRPr/>
          </a:p>
        </p:txBody>
      </p:sp>
      <p:pic>
        <p:nvPicPr>
          <p:cNvPr id="197" name="Google Shape;1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412823"/>
            <a:ext cx="6215063" cy="494154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449317" y="2490952"/>
            <a:ext cx="1828800" cy="55399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F126DE-4CF7-4B98-5F90-91119FB4F1A0}"/>
                  </a:ext>
                </a:extLst>
              </p:cNvPr>
              <p:cNvSpPr txBox="1"/>
              <p:nvPr/>
            </p:nvSpPr>
            <p:spPr>
              <a:xfrm>
                <a:off x="628650" y="3597607"/>
                <a:ext cx="861518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F126DE-4CF7-4B98-5F90-91119FB4F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97607"/>
                <a:ext cx="861518" cy="584327"/>
              </a:xfrm>
              <a:prstGeom prst="rect">
                <a:avLst/>
              </a:prstGeom>
              <a:blipFill>
                <a:blip r:embed="rId5"/>
                <a:stretch>
                  <a:fillRect l="-5797" t="-2128" r="-434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FF791E-A32E-58A6-8902-F7190DC2A309}"/>
                  </a:ext>
                </a:extLst>
              </p:cNvPr>
              <p:cNvSpPr txBox="1"/>
              <p:nvPr/>
            </p:nvSpPr>
            <p:spPr>
              <a:xfrm>
                <a:off x="628650" y="4442427"/>
                <a:ext cx="872290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FF791E-A32E-58A6-8902-F7190DC2A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42427"/>
                <a:ext cx="872290" cy="584327"/>
              </a:xfrm>
              <a:prstGeom prst="rect">
                <a:avLst/>
              </a:prstGeom>
              <a:blipFill>
                <a:blip r:embed="rId6"/>
                <a:stretch>
                  <a:fillRect l="-5714" t="-2128" r="-4286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3821D0D-0C47-8312-163B-CA4B5BE53B0F}"/>
              </a:ext>
            </a:extLst>
          </p:cNvPr>
          <p:cNvSpPr txBox="1"/>
          <p:nvPr/>
        </p:nvSpPr>
        <p:spPr>
          <a:xfrm>
            <a:off x="293187" y="6169026"/>
            <a:ext cx="5107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 of change of a concentration depends on </a:t>
            </a:r>
            <a:r>
              <a:rPr lang="en-US" dirty="0" err="1"/>
              <a:t>sthoichiometry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Stoichiometric</a:t>
            </a:r>
            <a:r>
              <a:rPr lang="en-US"/>
              <a:t> </a:t>
            </a:r>
            <a:r>
              <a:rPr lang="en-US">
                <a:solidFill>
                  <a:srgbClr val="2E75B5"/>
                </a:solidFill>
              </a:rPr>
              <a:t>Coefficients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100"/>
              <a:buNone/>
            </a:pPr>
            <a:r>
              <a:rPr lang="en-US" sz="2200">
                <a:solidFill>
                  <a:srgbClr val="C55A11"/>
                </a:solidFill>
              </a:rPr>
              <a:t>Example:</a:t>
            </a:r>
            <a:endParaRPr sz="2200"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1905000"/>
            <a:ext cx="38957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239400" y="3090575"/>
            <a:ext cx="94488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stoichiometric coefficient of A must take into account the fact that A appears both as a reactant and a product. The overall stoichiometric coefficient of A is therefore 1 - 2 which gives -1.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stoichiometric coefficient for B is -1 and for C is +1</a:t>
            </a:r>
            <a:endParaRPr sz="2400"/>
          </a:p>
        </p:txBody>
      </p:sp>
      <p:sp>
        <p:nvSpPr>
          <p:cNvPr id="229" name="Google Shape;22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D81F-AE26-0051-23AD-EC903B74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Stoichiometry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509B1-ADB8-0401-1F4E-76F4993037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FC27FD-DB76-F7F9-628C-7EBD0CEB0D0B}"/>
                  </a:ext>
                </a:extLst>
              </p:cNvPr>
              <p:cNvSpPr txBox="1"/>
              <p:nvPr/>
            </p:nvSpPr>
            <p:spPr>
              <a:xfrm>
                <a:off x="977318" y="4399292"/>
                <a:ext cx="225741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1: 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FC27FD-DB76-F7F9-628C-7EBD0CEB0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18" y="4399292"/>
                <a:ext cx="2257413" cy="307777"/>
              </a:xfrm>
              <a:prstGeom prst="rect">
                <a:avLst/>
              </a:prstGeom>
              <a:blipFill>
                <a:blip r:embed="rId2"/>
                <a:stretch>
                  <a:fillRect l="-2793" t="-8000" r="-1117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D563C-C0FF-0DC0-623F-9643231401BF}"/>
                  </a:ext>
                </a:extLst>
              </p:cNvPr>
              <p:cNvSpPr txBox="1"/>
              <p:nvPr/>
            </p:nvSpPr>
            <p:spPr>
              <a:xfrm>
                <a:off x="977317" y="4884204"/>
                <a:ext cx="1654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2: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D563C-C0FF-0DC0-623F-964323140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317" y="4884204"/>
                <a:ext cx="1654235" cy="307777"/>
              </a:xfrm>
              <a:prstGeom prst="rect">
                <a:avLst/>
              </a:prstGeom>
              <a:blipFill>
                <a:blip r:embed="rId3"/>
                <a:stretch>
                  <a:fillRect l="-3788" t="-8000" r="-1515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356BE4-7291-94FB-9BCA-768BE2A98151}"/>
                  </a:ext>
                </a:extLst>
              </p:cNvPr>
              <p:cNvSpPr txBox="1"/>
              <p:nvPr/>
            </p:nvSpPr>
            <p:spPr>
              <a:xfrm>
                <a:off x="5468003" y="4444325"/>
                <a:ext cx="1346779" cy="10930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356BE4-7291-94FB-9BCA-768BE2A98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003" y="4444325"/>
                <a:ext cx="1346779" cy="1093056"/>
              </a:xfrm>
              <a:prstGeom prst="rect">
                <a:avLst/>
              </a:prstGeom>
              <a:blipFill>
                <a:blip r:embed="rId4"/>
                <a:stretch>
                  <a:fillRect t="-1149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0941923-8254-8E75-F040-9336EAC9E978}"/>
              </a:ext>
            </a:extLst>
          </p:cNvPr>
          <p:cNvSpPr txBox="1"/>
          <p:nvPr/>
        </p:nvSpPr>
        <p:spPr>
          <a:xfrm>
            <a:off x="5058562" y="444432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A98B5-F26B-7C3F-9F20-74511F5BF07A}"/>
              </a:ext>
            </a:extLst>
          </p:cNvPr>
          <p:cNvSpPr txBox="1"/>
          <p:nvPr/>
        </p:nvSpPr>
        <p:spPr>
          <a:xfrm>
            <a:off x="5058562" y="4711624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A9C60-8225-1C09-CFBD-08DDC6025A98}"/>
              </a:ext>
            </a:extLst>
          </p:cNvPr>
          <p:cNvSpPr txBox="1"/>
          <p:nvPr/>
        </p:nvSpPr>
        <p:spPr>
          <a:xfrm>
            <a:off x="5058562" y="4978923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145DA0-5B93-E284-F2BB-978A81323F11}"/>
              </a:ext>
            </a:extLst>
          </p:cNvPr>
          <p:cNvSpPr txBox="1"/>
          <p:nvPr/>
        </p:nvSpPr>
        <p:spPr>
          <a:xfrm>
            <a:off x="5058562" y="524622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818BF-39D6-AFF5-622C-488588EBE6A3}"/>
              </a:ext>
            </a:extLst>
          </p:cNvPr>
          <p:cNvSpPr txBox="1"/>
          <p:nvPr/>
        </p:nvSpPr>
        <p:spPr>
          <a:xfrm>
            <a:off x="5665365" y="403661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J1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F789E-7C33-007E-3BC1-6E40F92ABCCD}"/>
              </a:ext>
            </a:extLst>
          </p:cNvPr>
          <p:cNvSpPr txBox="1"/>
          <p:nvPr/>
        </p:nvSpPr>
        <p:spPr>
          <a:xfrm>
            <a:off x="6119769" y="4029621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J2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67FAF-31F5-4568-27C4-96E1DD21538B}"/>
              </a:ext>
            </a:extLst>
          </p:cNvPr>
          <p:cNvSpPr txBox="1"/>
          <p:nvPr/>
        </p:nvSpPr>
        <p:spPr>
          <a:xfrm>
            <a:off x="746620" y="1753299"/>
            <a:ext cx="5881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Rows are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Columns are reactions.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Entry value: stoichiometry of product – reaction.</a:t>
            </a:r>
          </a:p>
        </p:txBody>
      </p:sp>
    </p:spTree>
    <p:extLst>
      <p:ext uri="{BB962C8B-B14F-4D97-AF65-F5344CB8AC3E}">
        <p14:creationId xmlns:p14="http://schemas.microsoft.com/office/powerpoint/2010/main" val="7262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Mass-Action Kinetics</a:t>
            </a:r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Chemical reactions that involve no reaction intermediates are called </a:t>
            </a:r>
            <a:r>
              <a:rPr lang="en-US" b="1" dirty="0"/>
              <a:t>elementary reactions. </a:t>
            </a:r>
            <a:endParaRPr dirty="0"/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b="1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Such reactions often have simple kinetic properties and empirical studies have shown that the rate of reaction is </a:t>
            </a:r>
            <a:r>
              <a:rPr lang="en-US" b="1" dirty="0"/>
              <a:t>often proportional to the product of the molar concentration of the reactants raised to the power given by the stoichiometric amount.</a:t>
            </a:r>
            <a:endParaRPr b="1" dirty="0"/>
          </a:p>
        </p:txBody>
      </p:sp>
      <p:sp>
        <p:nvSpPr>
          <p:cNvPr id="254" name="Google Shape;254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dirty="0">
                <a:solidFill>
                  <a:srgbClr val="2E75B5"/>
                </a:solidFill>
              </a:rPr>
              <a:t>Mass-Action</a:t>
            </a:r>
            <a:r>
              <a:rPr lang="en-US" dirty="0"/>
              <a:t> </a:t>
            </a:r>
            <a:r>
              <a:rPr lang="en-US" dirty="0">
                <a:solidFill>
                  <a:srgbClr val="2E75B5"/>
                </a:solidFill>
              </a:rPr>
              <a:t>Kinetics</a:t>
            </a:r>
            <a:endParaRPr dirty="0"/>
          </a:p>
        </p:txBody>
      </p:sp>
      <p:sp>
        <p:nvSpPr>
          <p:cNvPr id="260" name="Google Shape;260;p22"/>
          <p:cNvSpPr txBox="1">
            <a:spLocks noGrp="1"/>
          </p:cNvSpPr>
          <p:nvPr>
            <p:ph type="body" idx="1"/>
          </p:nvPr>
        </p:nvSpPr>
        <p:spPr>
          <a:xfrm>
            <a:off x="457200" y="1994337"/>
            <a:ext cx="8229600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100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400" dirty="0"/>
              <a:t>For a simple elementary monomolecular reaction such as:</a:t>
            </a:r>
            <a:endParaRPr sz="2400" dirty="0"/>
          </a:p>
        </p:txBody>
      </p:sp>
      <p:sp>
        <p:nvSpPr>
          <p:cNvPr id="261" name="Google Shape;261;p22"/>
          <p:cNvSpPr txBox="1"/>
          <p:nvPr/>
        </p:nvSpPr>
        <p:spPr>
          <a:xfrm>
            <a:off x="266700" y="1433317"/>
            <a:ext cx="8610600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/>
              <a:t>Reactions often have simple kinetics that</a:t>
            </a:r>
            <a:r>
              <a:rPr lang="en-US" sz="2000" b="1" dirty="0"/>
              <a:t> proportional to the product of the molar concentration of the reactants raised to the power given by the stoichiometric amount.</a:t>
            </a:r>
          </a:p>
        </p:txBody>
      </p:sp>
      <p:sp>
        <p:nvSpPr>
          <p:cNvPr id="262" name="Google Shape;262;p22"/>
          <p:cNvSpPr txBox="1"/>
          <p:nvPr/>
        </p:nvSpPr>
        <p:spPr>
          <a:xfrm>
            <a:off x="3124200" y="3190024"/>
            <a:ext cx="1828800" cy="5539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3179379" y="3898184"/>
            <a:ext cx="1828800" cy="554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4" name="Google Shape;26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" name="Google Shape;273;p23">
            <a:extLst>
              <a:ext uri="{FF2B5EF4-FFF2-40B4-BE49-F238E27FC236}">
                <a16:creationId xmlns:a16="http://schemas.microsoft.com/office/drawing/2014/main" id="{8EBA2B3F-1CD9-355E-9779-10903C412158}"/>
              </a:ext>
            </a:extLst>
          </p:cNvPr>
          <p:cNvSpPr txBox="1"/>
          <p:nvPr/>
        </p:nvSpPr>
        <p:spPr>
          <a:xfrm>
            <a:off x="596126" y="4915551"/>
            <a:ext cx="7919224" cy="55399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" name="Google Shape;274;p23">
            <a:extLst>
              <a:ext uri="{FF2B5EF4-FFF2-40B4-BE49-F238E27FC236}">
                <a16:creationId xmlns:a16="http://schemas.microsoft.com/office/drawing/2014/main" id="{965A8605-D033-3707-EC9F-A8D261152A4F}"/>
              </a:ext>
            </a:extLst>
          </p:cNvPr>
          <p:cNvSpPr txBox="1"/>
          <p:nvPr/>
        </p:nvSpPr>
        <p:spPr>
          <a:xfrm>
            <a:off x="1395248" y="5498705"/>
            <a:ext cx="7919224" cy="5639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22578" b="-483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651</Words>
  <Application>Microsoft Macintosh PowerPoint</Application>
  <PresentationFormat>On-screen Show (4:3)</PresentationFormat>
  <Paragraphs>120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Introduction to Reaction Kinetics: 437/537 (2022) </vt:lpstr>
      <vt:lpstr>What is Chemical Kinetics</vt:lpstr>
      <vt:lpstr>Assumptions</vt:lpstr>
      <vt:lpstr>Deterministic Models</vt:lpstr>
      <vt:lpstr>Reaction Progress</vt:lpstr>
      <vt:lpstr>Stoichiometric Coefficients</vt:lpstr>
      <vt:lpstr>Stoichiometry Matrix</vt:lpstr>
      <vt:lpstr>Mass-Action Kinetics</vt:lpstr>
      <vt:lpstr>Mass-Action Kinetics</vt:lpstr>
      <vt:lpstr>Order of the Reaction</vt:lpstr>
      <vt:lpstr>Catalysts</vt:lpstr>
      <vt:lpstr>Kinetics with Catalysts</vt:lpstr>
      <vt:lpstr>Fractional Saturation</vt:lpstr>
      <vt:lpstr>Competitive Inhibitors:</vt:lpstr>
      <vt:lpstr>Product Inhibition:</vt:lpstr>
      <vt:lpstr>Inhibitors: Reversible</vt:lpstr>
      <vt:lpstr>Competitive Inhibitors: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Reaction Kinetics: 437/537 (2022) </dc:title>
  <dc:creator>Herbert Sauro</dc:creator>
  <cp:lastModifiedBy>Microsoft Office User</cp:lastModifiedBy>
  <cp:revision>30</cp:revision>
  <dcterms:created xsi:type="dcterms:W3CDTF">2017-08-15T17:58:26Z</dcterms:created>
  <dcterms:modified xsi:type="dcterms:W3CDTF">2023-01-01T19:23:23Z</dcterms:modified>
</cp:coreProperties>
</file>