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06" r:id="rId3"/>
    <p:sldId id="433" r:id="rId4"/>
    <p:sldId id="502" r:id="rId5"/>
    <p:sldId id="505" r:id="rId6"/>
    <p:sldId id="509" r:id="rId7"/>
    <p:sldId id="510" r:id="rId8"/>
    <p:sldId id="508" r:id="rId9"/>
    <p:sldId id="494" r:id="rId10"/>
    <p:sldId id="507" r:id="rId11"/>
    <p:sldId id="529" r:id="rId12"/>
    <p:sldId id="517" r:id="rId13"/>
    <p:sldId id="512" r:id="rId14"/>
    <p:sldId id="530" r:id="rId15"/>
    <p:sldId id="531" r:id="rId16"/>
    <p:sldId id="542" r:id="rId17"/>
    <p:sldId id="537" r:id="rId18"/>
    <p:sldId id="515" r:id="rId19"/>
    <p:sldId id="538" r:id="rId20"/>
    <p:sldId id="539" r:id="rId21"/>
    <p:sldId id="540" r:id="rId22"/>
    <p:sldId id="533" r:id="rId2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5"/>
    <p:restoredTop sz="86359"/>
  </p:normalViewPr>
  <p:slideViewPr>
    <p:cSldViewPr snapToGrid="0" snapToObjects="1">
      <p:cViewPr varScale="1">
        <p:scale>
          <a:sx n="137" d="100"/>
          <a:sy n="137" d="100"/>
        </p:scale>
        <p:origin x="26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2/5/23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2/5/23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254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00.png"/><Relationship Id="rId7" Type="http://schemas.openxmlformats.org/officeDocument/2006/relationships/image" Target="../media/image56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48.png"/><Relationship Id="rId5" Type="http://schemas.openxmlformats.org/officeDocument/2006/relationships/image" Target="../media/image54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4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pure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The Laplace transform is closely related to the Fourier transform.</a:t>
                </a:r>
              </a:p>
              <a:p>
                <a:r>
                  <a:rPr lang="en-US" dirty="0"/>
                  <a:t>Provides an easy way to find poles and DC gain (SOG)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810594" cy="799130"/>
              </a:xfrm>
              <a:prstGeom prst="rect">
                <a:avLst/>
              </a:prstGeom>
              <a:blipFill>
                <a:blip r:embed="rId3"/>
                <a:stretch>
                  <a:fillRect l="-498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84922" cy="276999"/>
              </a:xfrm>
              <a:prstGeom prst="rect">
                <a:avLst/>
              </a:prstGeom>
              <a:blipFill>
                <a:blip r:embed="rId5"/>
                <a:stretch>
                  <a:fillRect l="-5714" r="-428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9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64271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704" y="1408407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55357" b="-2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P5: Coming later!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Are the systems stable?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3384542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348" r="-526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2568707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360295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3406909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3580590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3384542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041CB9-3383-EA78-6836-18A49DE13AD6}"/>
              </a:ext>
            </a:extLst>
          </p:cNvPr>
          <p:cNvSpPr txBox="1"/>
          <p:nvPr/>
        </p:nvSpPr>
        <p:spPr>
          <a:xfrm>
            <a:off x="527750" y="4400487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A8ED5-2580-4463-9220-3EDAF75F768A}"/>
              </a:ext>
            </a:extLst>
          </p:cNvPr>
          <p:cNvSpPr txBox="1"/>
          <p:nvPr/>
        </p:nvSpPr>
        <p:spPr>
          <a:xfrm>
            <a:off x="527751" y="4921018"/>
            <a:ext cx="777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transfer function of a system in series is the product of the transfer functions of its constituent systems.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E7B43-9E6D-5423-2F4B-046B2750BF15}"/>
                  </a:ext>
                </a:extLst>
              </p:cNvPr>
              <p:cNvSpPr txBox="1"/>
              <p:nvPr/>
            </p:nvSpPr>
            <p:spPr>
              <a:xfrm>
                <a:off x="2377216" y="5914596"/>
                <a:ext cx="112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1" dirty="0"/>
                  <a:t>P5: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E7B43-9E6D-5423-2F4B-046B2750B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16" y="5914596"/>
                <a:ext cx="1120178" cy="276999"/>
              </a:xfrm>
              <a:prstGeom prst="rect">
                <a:avLst/>
              </a:prstGeom>
              <a:blipFill>
                <a:blip r:embed="rId10"/>
                <a:stretch>
                  <a:fillRect l="-12360" t="-26087" r="-337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0B641-B207-766A-7353-9137EB88AF77}"/>
                  </a:ext>
                </a:extLst>
              </p:cNvPr>
              <p:cNvSpPr/>
              <p:nvPr/>
            </p:nvSpPr>
            <p:spPr>
              <a:xfrm>
                <a:off x="3385783" y="5718548"/>
                <a:ext cx="216956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0B641-B207-766A-7353-9137EB88A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783" y="5718548"/>
                <a:ext cx="2169568" cy="669094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Theorem (for Signals)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9760"/>
                <a:ext cx="8229600" cy="405384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CEEF70-7592-A5E9-0918-7C8D587B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9760"/>
                <a:ext cx="8229600" cy="4053840"/>
              </a:xfrm>
              <a:blipFill>
                <a:blip r:embed="rId2"/>
                <a:stretch>
                  <a:fillRect l="-1698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converges,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573427"/>
              </a:xfrm>
              <a:prstGeom prst="rect">
                <a:avLst/>
              </a:prstGeom>
              <a:blipFill>
                <a:blip r:embed="rId3"/>
                <a:stretch>
                  <a:fillRect l="-1235" t="-869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7648BE0-F643-41A1-785B-3836D5375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4153739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invariant (LTI) systems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8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4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Laplace Transform.</a:t>
            </a:r>
          </a:p>
          <a:p>
            <a:r>
              <a:rPr lang="en-US" dirty="0"/>
              <a:t>Calculating Laplace Transforms.</a:t>
            </a:r>
          </a:p>
          <a:p>
            <a:pPr lvl="1"/>
            <a:r>
              <a:rPr lang="en-US" dirty="0"/>
              <a:t>LT of signals (S1-S4)</a:t>
            </a:r>
          </a:p>
          <a:p>
            <a:pPr lvl="1"/>
            <a:r>
              <a:rPr lang="en-US" dirty="0"/>
              <a:t>Properties of LTs (P1-P5)</a:t>
            </a:r>
          </a:p>
          <a:p>
            <a:r>
              <a:rPr lang="en-US" dirty="0"/>
              <a:t>How stability, oscillation are determined by poles.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 from transfer functions.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3200" b="1" dirty="0"/>
                  <a:t>SOG properties</a:t>
                </a:r>
                <a:endParaRPr lang="en-US" sz="2400" dirty="0"/>
              </a:p>
              <a:p>
                <a:pPr lvl="1"/>
                <a:r>
                  <a:rPr lang="en-US" sz="2000" b="1" dirty="0"/>
                  <a:t>S</a:t>
                </a:r>
                <a:r>
                  <a:rPr lang="en-US" sz="2000" dirty="0"/>
                  <a:t>table?</a:t>
                </a:r>
              </a:p>
              <a:p>
                <a:pPr lvl="1"/>
                <a:r>
                  <a:rPr lang="en-US" sz="2000" b="1" dirty="0"/>
                  <a:t>O</a:t>
                </a:r>
                <a:r>
                  <a:rPr lang="en-US" sz="2000" dirty="0"/>
                  <a:t>scillates?</a:t>
                </a:r>
              </a:p>
              <a:p>
                <a:pPr lvl="1"/>
                <a:r>
                  <a:rPr lang="en-US" sz="2000" dirty="0"/>
                  <a:t>DC</a:t>
                </a:r>
                <a:r>
                  <a:rPr lang="en-US" sz="2000" b="1" dirty="0"/>
                  <a:t> G</a:t>
                </a:r>
                <a:r>
                  <a:rPr lang="en-US" sz="2000" dirty="0"/>
                  <a:t>ain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a unit step at time 0.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695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000" dirty="0"/>
                  <a:t>Differential equation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r>
                  <a:rPr lang="en-US" sz="2000" b="0" dirty="0"/>
                  <a:t>This system generates a signal (like a noise generator)</a:t>
                </a:r>
              </a:p>
              <a:p>
                <a:r>
                  <a:rPr lang="en-US" sz="20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𝛼𝛽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400" dirty="0"/>
                  <a:t> the </a:t>
                </a:r>
                <a:r>
                  <a:rPr lang="en-US" sz="1400" b="1" dirty="0"/>
                  <a:t>characteristic</a:t>
                </a:r>
                <a:r>
                  <a:rPr lang="en-US" sz="1400" dirty="0"/>
                  <a:t> equation.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dirty="0"/>
                  <a:t>Solve the characteristic equation. The solutions are the </a:t>
                </a:r>
                <a:r>
                  <a:rPr lang="en-US" sz="1800" b="1" u="sng" dirty="0"/>
                  <a:t>poles.</a:t>
                </a:r>
                <a:endParaRPr lang="en-US" sz="18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;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Calculate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b="0" dirty="0"/>
                  <a:t> using initial conditions.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⋅0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4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800" b="0" dirty="0"/>
                  <a:t>Solution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8"/>
                <a:ext cx="6821889" cy="5468112"/>
              </a:xfrm>
              <a:blipFill>
                <a:blip r:embed="rId2"/>
                <a:stretch>
                  <a:fillRect l="-743" r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E59E-58DB-9642-C1D3-EDCCD737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Computational Solutions to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9031-9784-43F6-1A27-5362E199F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/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differential equation can be solved computationally using the Euler method.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Pick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solution is know (initial condition) or estimated and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We will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Calculate the tangent,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E2356-631F-036F-B29D-AE00407AF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48159"/>
                <a:ext cx="8264001" cy="1599284"/>
              </a:xfrm>
              <a:prstGeom prst="rect">
                <a:avLst/>
              </a:prstGeom>
              <a:blipFill>
                <a:blip r:embed="rId2"/>
                <a:stretch>
                  <a:fillRect l="-614" t="-1575" b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/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0BA0DA-3471-2B32-E16C-60C41B461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83" y="815773"/>
                <a:ext cx="1502229" cy="61824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/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56A4E9-0366-8DFC-1D57-7A7395080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42" y="2983567"/>
                <a:ext cx="4196513" cy="915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9514DDD-F792-3A74-AE89-A8245FF87A1F}"/>
              </a:ext>
            </a:extLst>
          </p:cNvPr>
          <p:cNvGrpSpPr/>
          <p:nvPr/>
        </p:nvGrpSpPr>
        <p:grpSpPr>
          <a:xfrm>
            <a:off x="585932" y="962660"/>
            <a:ext cx="6578520" cy="3503543"/>
            <a:chOff x="585932" y="962660"/>
            <a:chExt cx="6578520" cy="35035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FFF4D0-787B-7AC2-91A5-B5AF4FC7D698}"/>
                </a:ext>
              </a:extLst>
            </p:cNvPr>
            <p:cNvGrpSpPr/>
            <p:nvPr/>
          </p:nvGrpSpPr>
          <p:grpSpPr>
            <a:xfrm>
              <a:off x="585932" y="962660"/>
              <a:ext cx="6578520" cy="3503543"/>
              <a:chOff x="585932" y="962660"/>
              <a:chExt cx="6578520" cy="350354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EC62865-2868-FD85-5989-EA978CF5DA79}"/>
                  </a:ext>
                </a:extLst>
              </p:cNvPr>
              <p:cNvGrpSpPr/>
              <p:nvPr/>
            </p:nvGrpSpPr>
            <p:grpSpPr>
              <a:xfrm>
                <a:off x="2088682" y="962660"/>
                <a:ext cx="3754922" cy="3320582"/>
                <a:chOff x="2540000" y="1511300"/>
                <a:chExt cx="4064000" cy="3835400"/>
              </a:xfrm>
            </p:grpSpPr>
            <p:pic>
              <p:nvPicPr>
                <p:cNvPr id="1026" name="Picture 2" descr="Euler's method">
                  <a:extLst>
                    <a:ext uri="{FF2B5EF4-FFF2-40B4-BE49-F238E27FC236}">
                      <a16:creationId xmlns:a16="http://schemas.microsoft.com/office/drawing/2014/main" id="{38A174A3-5689-6E42-724F-375DE00A37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0000" y="1511300"/>
                  <a:ext cx="4064000" cy="3835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FDD897D-1324-11BC-4E4A-06A8FC45D7F6}"/>
                    </a:ext>
                  </a:extLst>
                </p:cNvPr>
                <p:cNvSpPr/>
                <p:nvPr/>
              </p:nvSpPr>
              <p:spPr>
                <a:xfrm>
                  <a:off x="3088433" y="1511300"/>
                  <a:ext cx="1483567" cy="9053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/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A821C1E-B709-6210-D490-700F77336D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215" y="1672069"/>
                    <a:ext cx="1441321" cy="12377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/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6D5E5C0-8CD9-5821-DA07-C842D238BA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735" y="3032495"/>
                    <a:ext cx="1244136" cy="915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/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9F178E9-006F-725E-BF33-9A142964FA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1907185"/>
                    <a:ext cx="1244136" cy="915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614BCD7-2A01-C0C9-2DE7-12DC12F1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9932" y="2141174"/>
                    <a:ext cx="1874520" cy="6574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76" t="-116981" r="-10135" b="-1811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F7798C1-8605-B8D0-D488-B063F4BF6F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1544" y="4030101"/>
                    <a:ext cx="4384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477D38-D4A9-495E-4E59-E6E907685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056" y="2983567"/>
                    <a:ext cx="4384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/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E79B49A-E919-2637-14CC-C95E62887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5609" y="2693972"/>
                    <a:ext cx="114439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6667" b="-40000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A682AC-E57E-48E1-92D7-E6E04050E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3296" y="4096871"/>
                    <a:ext cx="14413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AAA9FA9-D3EB-3E1B-23B1-48942701C14A}"/>
                  </a:ext>
                </a:extLst>
              </p:cNvPr>
              <p:cNvCxnSpPr/>
              <p:nvPr/>
            </p:nvCxnSpPr>
            <p:spPr>
              <a:xfrm flipV="1">
                <a:off x="3881536" y="3063304"/>
                <a:ext cx="0" cy="884856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/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091536E-A182-F6C8-651F-B3B7CFFC29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3554" y="2739022"/>
                    <a:ext cx="40356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152" t="-26667" b="-43333"/>
                    </a:stretch>
                  </a:blipFill>
                  <a:ln>
                    <a:noFill/>
                  </a:ln>
                  <a:effectLst>
                    <a:outerShdw dist="23000" sx="1000" sy="1000" rotWithShape="0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A51708-EF12-A02B-E5E2-B9A737D009F9}"/>
                  </a:ext>
                </a:extLst>
              </p:cNvPr>
              <p:cNvCxnSpPr/>
              <p:nvPr/>
            </p:nvCxnSpPr>
            <p:spPr>
              <a:xfrm flipH="1">
                <a:off x="2355609" y="2983567"/>
                <a:ext cx="1468126" cy="0"/>
              </a:xfrm>
              <a:prstGeom prst="line">
                <a:avLst/>
              </a:prstGeom>
              <a:ln>
                <a:prstDash val="dash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/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122BF0-90C3-D634-2FD1-A137D1290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932" y="2742256"/>
                    <a:ext cx="17830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/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934ABE-4188-D180-522B-0C149290F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727" y="3063303"/>
                  <a:ext cx="1102183" cy="76859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52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219200"/>
                <a:ext cx="7531768" cy="2154359"/>
              </a:xfrm>
              <a:blipFill>
                <a:blip r:embed="rId2"/>
                <a:stretch>
                  <a:fillRect l="-1178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515495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439295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439295"/>
            <a:ext cx="2349500" cy="190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/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5AAACB-D70C-0BB4-DF21-B558FC93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5500300"/>
                <a:ext cx="627608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29842"/>
                <a:ext cx="627608" cy="276999"/>
              </a:xfrm>
              <a:prstGeom prst="rect">
                <a:avLst/>
              </a:prstGeom>
              <a:blipFill>
                <a:blip r:embed="rId8"/>
                <a:stretch>
                  <a:fillRect l="-4000" r="-6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486231"/>
                <a:ext cx="627608" cy="276999"/>
              </a:xfrm>
              <a:prstGeom prst="rect">
                <a:avLst/>
              </a:prstGeom>
              <a:blipFill>
                <a:blip r:embed="rId9"/>
                <a:stretch>
                  <a:fillRect l="-4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when 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  <a:p>
                <a:pPr lvl="1"/>
                <a:r>
                  <a:rPr lang="en-US" sz="2000" dirty="0"/>
                  <a:t>imaginary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 b="-6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2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205788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0205788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199670</TotalTime>
  <Words>1398</Words>
  <Application>Microsoft Macintosh PowerPoint</Application>
  <PresentationFormat>On-screen Show (4:3)</PresentationFormat>
  <Paragraphs>239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BIOE 498 / BIOE 599  Advanced Biological Control Systems   Lecture 9: Linear Time Invariant Systems  </vt:lpstr>
      <vt:lpstr>Agenda</vt:lpstr>
      <vt:lpstr>G.P.E. Box (Famous Statistician)</vt:lpstr>
      <vt:lpstr>Modeling Signals &amp; Systems</vt:lpstr>
      <vt:lpstr>First Order Linear Time Invariant (LTI) System</vt:lpstr>
      <vt:lpstr>Computational Solutions to Differential Equations</vt:lpstr>
      <vt:lpstr>Poles</vt:lpstr>
      <vt:lpstr>High Order Differential Equations</vt:lpstr>
      <vt:lpstr>Poles Tell Us About Stability and Oscillations</vt:lpstr>
      <vt:lpstr>High Order Systems With Inputs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Are the systems stable?</vt:lpstr>
      <vt:lpstr>Transfer Function</vt:lpstr>
      <vt:lpstr>Final Value Theorem (for Signals)</vt:lpstr>
      <vt:lpstr>DC Gain For Transfer Functions</vt:lpstr>
      <vt:lpstr>Examples of Calculating DC Gain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Microsoft Office User</cp:lastModifiedBy>
  <cp:revision>2958</cp:revision>
  <dcterms:created xsi:type="dcterms:W3CDTF">2008-11-04T22:35:39Z</dcterms:created>
  <dcterms:modified xsi:type="dcterms:W3CDTF">2023-02-07T18:24:47Z</dcterms:modified>
</cp:coreProperties>
</file>