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4" r:id="rId3"/>
    <p:sldId id="529" r:id="rId4"/>
    <p:sldId id="533" r:id="rId5"/>
    <p:sldId id="534" r:id="rId6"/>
    <p:sldId id="535" r:id="rId7"/>
    <p:sldId id="536" r:id="rId8"/>
    <p:sldId id="537" r:id="rId9"/>
    <p:sldId id="531" r:id="rId10"/>
    <p:sldId id="538" r:id="rId11"/>
    <p:sldId id="532" r:id="rId12"/>
    <p:sldId id="528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7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0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8669"/>
            <a:ext cx="8229600" cy="47949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983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87.png"/><Relationship Id="rId5" Type="http://schemas.openxmlformats.org/officeDocument/2006/relationships/image" Target="../media/image73.png"/><Relationship Id="rId15" Type="http://schemas.openxmlformats.org/officeDocument/2006/relationships/image" Target="../media/image91.png"/><Relationship Id="rId10" Type="http://schemas.openxmlformats.org/officeDocument/2006/relationships/image" Target="../media/image12.png"/><Relationship Id="rId4" Type="http://schemas.openxmlformats.org/officeDocument/2006/relationships/image" Target="../media/image72.png"/><Relationship Id="rId9" Type="http://schemas.openxmlformats.org/officeDocument/2006/relationships/image" Target="../media/image86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Linearizing Reaction Networks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5344-3677-EF48-9DD4-2DD5F94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9FEA7-68A0-404F-8EB3-21C628F1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58722B-DBEB-2F4B-BF0A-B001DB6E6848}"/>
              </a:ext>
            </a:extLst>
          </p:cNvPr>
          <p:cNvGrpSpPr/>
          <p:nvPr/>
        </p:nvGrpSpPr>
        <p:grpSpPr>
          <a:xfrm>
            <a:off x="535277" y="1309688"/>
            <a:ext cx="3640493" cy="1509727"/>
            <a:chOff x="535277" y="1309688"/>
            <a:chExt cx="3640493" cy="1509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/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7407" r="-217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/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511" t="-15385" r="-2128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/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383" t="-11111" r="-212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/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/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63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/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r="-448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C31EB0-AB2E-0A46-9A4E-77F871C3B9D1}"/>
                </a:ext>
              </a:extLst>
            </p:cNvPr>
            <p:cNvSpPr txBox="1"/>
            <p:nvPr/>
          </p:nvSpPr>
          <p:spPr>
            <a:xfrm>
              <a:off x="535277" y="1309688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A7BFA3-600D-1F44-A70D-FDB638D82472}"/>
                  </a:ext>
                </a:extLst>
              </p:cNvPr>
              <p:cNvSpPr txBox="1"/>
              <p:nvPr/>
            </p:nvSpPr>
            <p:spPr>
              <a:xfrm>
                <a:off x="306280" y="3447085"/>
                <a:ext cx="6758197" cy="411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Linearization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b="1" dirty="0"/>
                  <a:t> for operating points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A7BFA3-600D-1F44-A70D-FDB638D82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80" y="3447085"/>
                <a:ext cx="6758197" cy="411844"/>
              </a:xfrm>
              <a:prstGeom prst="rect">
                <a:avLst/>
              </a:prstGeom>
              <a:blipFill>
                <a:blip r:embed="rId8"/>
                <a:stretch>
                  <a:fillRect l="-93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0F7670-FD9A-194D-B4E4-97C16EB3F0DB}"/>
                  </a:ext>
                </a:extLst>
              </p:cNvPr>
              <p:cNvSpPr txBox="1"/>
              <p:nvPr/>
            </p:nvSpPr>
            <p:spPr>
              <a:xfrm>
                <a:off x="557030" y="3997140"/>
                <a:ext cx="7762189" cy="409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/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0F7670-FD9A-194D-B4E4-97C16EB3F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30" y="3997140"/>
                <a:ext cx="7762189" cy="409215"/>
              </a:xfrm>
              <a:prstGeom prst="rect">
                <a:avLst/>
              </a:prstGeom>
              <a:blipFill>
                <a:blip r:embed="rId9"/>
                <a:stretch>
                  <a:fillRect l="-489" t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32499C18-C377-D54E-A956-360C9B9977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5641" y="1280556"/>
            <a:ext cx="3352800" cy="22225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9A4B324-4E86-8242-8886-EB48B43C37D6}"/>
              </a:ext>
            </a:extLst>
          </p:cNvPr>
          <p:cNvSpPr/>
          <p:nvPr/>
        </p:nvSpPr>
        <p:spPr>
          <a:xfrm>
            <a:off x="5791203" y="3234316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3A10E5-8C2B-F140-9F2C-7B03903840BD}"/>
                  </a:ext>
                </a:extLst>
              </p:cNvPr>
              <p:cNvSpPr txBox="1"/>
              <p:nvPr/>
            </p:nvSpPr>
            <p:spPr>
              <a:xfrm>
                <a:off x="983986" y="5054803"/>
                <a:ext cx="2177583" cy="36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3A10E5-8C2B-F140-9F2C-7B039038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86" y="5054803"/>
                <a:ext cx="2177583" cy="369525"/>
              </a:xfrm>
              <a:prstGeom prst="rect">
                <a:avLst/>
              </a:prstGeom>
              <a:blipFill>
                <a:blip r:embed="rId11"/>
                <a:stretch>
                  <a:fillRect l="-1734" t="-322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4A00FA-A399-A342-A61C-B0EBF2192294}"/>
                  </a:ext>
                </a:extLst>
              </p:cNvPr>
              <p:cNvSpPr txBox="1"/>
              <p:nvPr/>
            </p:nvSpPr>
            <p:spPr>
              <a:xfrm>
                <a:off x="970692" y="5536150"/>
                <a:ext cx="2177583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4A00FA-A399-A342-A61C-B0EBF219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92" y="5536150"/>
                <a:ext cx="2177583" cy="317523"/>
              </a:xfrm>
              <a:prstGeom prst="rect">
                <a:avLst/>
              </a:prstGeom>
              <a:blipFill>
                <a:blip r:embed="rId12"/>
                <a:stretch>
                  <a:fillRect l="-1744" t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BBD9CF-AD52-9344-A429-D726113661AA}"/>
                  </a:ext>
                </a:extLst>
              </p:cNvPr>
              <p:cNvSpPr txBox="1"/>
              <p:nvPr/>
            </p:nvSpPr>
            <p:spPr>
              <a:xfrm>
                <a:off x="3342510" y="5548312"/>
                <a:ext cx="2257348" cy="319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BBD9CF-AD52-9344-A429-D72611366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10" y="5548312"/>
                <a:ext cx="2257348" cy="319126"/>
              </a:xfrm>
              <a:prstGeom prst="rect">
                <a:avLst/>
              </a:prstGeom>
              <a:blipFill>
                <a:blip r:embed="rId13"/>
                <a:stretch>
                  <a:fillRect l="-559" t="-1851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BE15D4-C580-9D4E-99F3-B4632777BAF0}"/>
                  </a:ext>
                </a:extLst>
              </p:cNvPr>
              <p:cNvSpPr txBox="1"/>
              <p:nvPr/>
            </p:nvSpPr>
            <p:spPr>
              <a:xfrm>
                <a:off x="6164536" y="5534547"/>
                <a:ext cx="2257348" cy="319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BE15D4-C580-9D4E-99F3-B4632777B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536" y="5534547"/>
                <a:ext cx="2257348" cy="319126"/>
              </a:xfrm>
              <a:prstGeom prst="rect">
                <a:avLst/>
              </a:prstGeom>
              <a:blipFill>
                <a:blip r:embed="rId14"/>
                <a:stretch>
                  <a:fillRect l="-559" t="-1923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698BD446-2D55-3044-A9CF-74BF66B7F303}"/>
                  </a:ext>
                </a:extLst>
              </p:cNvPr>
              <p:cNvSpPr/>
              <p:nvPr/>
            </p:nvSpPr>
            <p:spPr>
              <a:xfrm>
                <a:off x="2943309" y="4518177"/>
                <a:ext cx="1451138" cy="565140"/>
              </a:xfrm>
              <a:prstGeom prst="wedgeRoundRectCallout">
                <a:avLst>
                  <a:gd name="adj1" fmla="val -69993"/>
                  <a:gd name="adj2" fmla="val -78880"/>
                  <a:gd name="adj3" fmla="val 16667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698BD446-2D55-3044-A9CF-74BF66B7F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309" y="4518177"/>
                <a:ext cx="1451138" cy="565140"/>
              </a:xfrm>
              <a:prstGeom prst="wedgeRoundRectCallout">
                <a:avLst>
                  <a:gd name="adj1" fmla="val -69993"/>
                  <a:gd name="adj2" fmla="val -78880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45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70BD-7635-E542-A547-D82F4768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35D9-49FE-F449-9614-10955862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3087D-8A54-7240-A5AA-F8521C722A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429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363-A813-F94A-9F4B-B35C7D1A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95EC-AFFF-6841-9CB0-4CB79C9F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7D1C-F7E3-8140-BEAA-60FB03F8E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25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equations in matrix form</a:t>
            </a:r>
          </a:p>
          <a:p>
            <a:r>
              <a:rPr lang="en-US" dirty="0"/>
              <a:t>Operating point</a:t>
            </a:r>
          </a:p>
          <a:p>
            <a:r>
              <a:rPr lang="en-US" dirty="0"/>
              <a:t>Linearization of system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7298-77C2-EA4A-877B-09A8F2B7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D25-F661-DE48-9A7C-D77396D2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3" y="1148669"/>
            <a:ext cx="4318987" cy="37695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k1 = 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k2 = 1.5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k3 =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k4 = 0.5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 = 10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S2 = 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S3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AC4A-D159-0A48-AA0A-ECE2A9837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23DF7-81F7-F545-895C-F6719CBA13EC}"/>
              </a:ext>
            </a:extLst>
          </p:cNvPr>
          <p:cNvSpPr txBox="1"/>
          <p:nvPr/>
        </p:nvSpPr>
        <p:spPr>
          <a:xfrm>
            <a:off x="4868714" y="1175303"/>
            <a:ext cx="2092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Variables: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8E044-C669-AB47-B3E4-E58F392FDD84}"/>
              </a:ext>
            </a:extLst>
          </p:cNvPr>
          <p:cNvSpPr txBox="1"/>
          <p:nvPr/>
        </p:nvSpPr>
        <p:spPr>
          <a:xfrm>
            <a:off x="4855391" y="19187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/>
              <p:nvPr/>
            </p:nvSpPr>
            <p:spPr>
              <a:xfrm>
                <a:off x="6961210" y="1221309"/>
                <a:ext cx="989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210" y="1221309"/>
                <a:ext cx="989758" cy="307777"/>
              </a:xfrm>
              <a:prstGeom prst="rect">
                <a:avLst/>
              </a:prstGeom>
              <a:blipFill>
                <a:blip r:embed="rId2"/>
                <a:stretch>
                  <a:fillRect l="-5128" r="-128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/>
              <p:nvPr/>
            </p:nvSpPr>
            <p:spPr>
              <a:xfrm>
                <a:off x="4976630" y="4361253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30" y="4361253"/>
                <a:ext cx="572785" cy="319511"/>
              </a:xfrm>
              <a:prstGeom prst="rect">
                <a:avLst/>
              </a:prstGeom>
              <a:blipFill>
                <a:blip r:embed="rId3"/>
                <a:stretch>
                  <a:fillRect l="-8696" t="-11538" r="-434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/>
              <p:nvPr/>
            </p:nvSpPr>
            <p:spPr>
              <a:xfrm>
                <a:off x="4960354" y="4717840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54" y="4717840"/>
                <a:ext cx="578748" cy="319511"/>
              </a:xfrm>
              <a:prstGeom prst="rect">
                <a:avLst/>
              </a:prstGeom>
              <a:blipFill>
                <a:blip r:embed="rId4"/>
                <a:stretch>
                  <a:fillRect l="-8511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/>
              <p:nvPr/>
            </p:nvSpPr>
            <p:spPr>
              <a:xfrm>
                <a:off x="4997344" y="5145449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44" y="5145449"/>
                <a:ext cx="578748" cy="319511"/>
              </a:xfrm>
              <a:prstGeom prst="rect">
                <a:avLst/>
              </a:prstGeom>
              <a:blipFill>
                <a:blip r:embed="rId5"/>
                <a:stretch>
                  <a:fillRect l="-8511" t="-15385" r="-212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/>
              <p:nvPr/>
            </p:nvSpPr>
            <p:spPr>
              <a:xfrm>
                <a:off x="5576092" y="4361253"/>
                <a:ext cx="3219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092" y="4361253"/>
                <a:ext cx="3219471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/>
              <p:nvPr/>
            </p:nvSpPr>
            <p:spPr>
              <a:xfrm>
                <a:off x="5576092" y="4730567"/>
                <a:ext cx="27340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092" y="4730567"/>
                <a:ext cx="2734082" cy="307777"/>
              </a:xfrm>
              <a:prstGeom prst="rect">
                <a:avLst/>
              </a:prstGeom>
              <a:blipFill>
                <a:blip r:embed="rId7"/>
                <a:stretch>
                  <a:fillRect l="-46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AF7FE06-D0B6-014F-8ACB-0CDFF7BFE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831" y="4436403"/>
            <a:ext cx="3352800" cy="222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/>
              <p:nvPr/>
            </p:nvSpPr>
            <p:spPr>
              <a:xfrm>
                <a:off x="5629360" y="5100649"/>
                <a:ext cx="3057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(3)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60" y="5100649"/>
                <a:ext cx="3057440" cy="307777"/>
              </a:xfrm>
              <a:prstGeom prst="rect">
                <a:avLst/>
              </a:prstGeom>
              <a:blipFill>
                <a:blip r:embed="rId9"/>
                <a:stretch>
                  <a:fillRect l="-207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/>
              <p:nvPr/>
            </p:nvSpPr>
            <p:spPr>
              <a:xfrm>
                <a:off x="4939640" y="2742971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640" y="2742971"/>
                <a:ext cx="572785" cy="319511"/>
              </a:xfrm>
              <a:prstGeom prst="rect">
                <a:avLst/>
              </a:prstGeom>
              <a:blipFill>
                <a:blip r:embed="rId10"/>
                <a:stretch>
                  <a:fillRect l="-8696" t="-16000" r="-434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/>
              <p:nvPr/>
            </p:nvSpPr>
            <p:spPr>
              <a:xfrm>
                <a:off x="4923364" y="3099558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64" y="3099558"/>
                <a:ext cx="578748" cy="319511"/>
              </a:xfrm>
              <a:prstGeom prst="rect">
                <a:avLst/>
              </a:prstGeom>
              <a:blipFill>
                <a:blip r:embed="rId11"/>
                <a:stretch>
                  <a:fillRect l="-6383" t="-11111" r="-2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/>
              <p:nvPr/>
            </p:nvSpPr>
            <p:spPr>
              <a:xfrm>
                <a:off x="4960354" y="3527167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54" y="3527167"/>
                <a:ext cx="578748" cy="319511"/>
              </a:xfrm>
              <a:prstGeom prst="rect">
                <a:avLst/>
              </a:prstGeom>
              <a:blipFill>
                <a:blip r:embed="rId12"/>
                <a:stretch>
                  <a:fillRect l="-8511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/>
              <p:nvPr/>
            </p:nvSpPr>
            <p:spPr>
              <a:xfrm>
                <a:off x="5528701" y="2772078"/>
                <a:ext cx="2876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01" y="2772078"/>
                <a:ext cx="2876685" cy="307777"/>
              </a:xfrm>
              <a:prstGeom prst="rect">
                <a:avLst/>
              </a:prstGeom>
              <a:blipFill>
                <a:blip r:embed="rId13"/>
                <a:stretch>
                  <a:fillRect l="-2643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/>
              <p:nvPr/>
            </p:nvSpPr>
            <p:spPr>
              <a:xfrm>
                <a:off x="4887852" y="2347354"/>
                <a:ext cx="2261581" cy="347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852" y="2347354"/>
                <a:ext cx="2261581" cy="347916"/>
              </a:xfrm>
              <a:prstGeom prst="rect">
                <a:avLst/>
              </a:prstGeom>
              <a:blipFill>
                <a:blip r:embed="rId14"/>
                <a:stretch>
                  <a:fillRect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2E523C5-CAD7-9142-AAA7-9E9D3790C10B}"/>
              </a:ext>
            </a:extLst>
          </p:cNvPr>
          <p:cNvSpPr txBox="1"/>
          <p:nvPr/>
        </p:nvSpPr>
        <p:spPr>
          <a:xfrm>
            <a:off x="4938601" y="4026257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Substitute reaction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/>
              <p:nvPr/>
            </p:nvSpPr>
            <p:spPr>
              <a:xfrm>
                <a:off x="5528701" y="3129600"/>
                <a:ext cx="29325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701" y="3129600"/>
                <a:ext cx="2932598" cy="307777"/>
              </a:xfrm>
              <a:prstGeom prst="rect">
                <a:avLst/>
              </a:prstGeom>
              <a:blipFill>
                <a:blip r:embed="rId15"/>
                <a:stretch>
                  <a:fillRect l="-2586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/>
              <p:nvPr/>
            </p:nvSpPr>
            <p:spPr>
              <a:xfrm>
                <a:off x="5561173" y="3530810"/>
                <a:ext cx="2892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173" y="3530810"/>
                <a:ext cx="2892330" cy="307777"/>
              </a:xfrm>
              <a:prstGeom prst="rect">
                <a:avLst/>
              </a:prstGeom>
              <a:blipFill>
                <a:blip r:embed="rId16"/>
                <a:stretch>
                  <a:fillRect l="-2183" t="-384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44946-A7DD-3D4D-AF6E-9373ADC4E7D4}"/>
              </a:ext>
            </a:extLst>
          </p:cNvPr>
          <p:cNvGrpSpPr/>
          <p:nvPr/>
        </p:nvGrpSpPr>
        <p:grpSpPr>
          <a:xfrm>
            <a:off x="288525" y="2623566"/>
            <a:ext cx="3940172" cy="3546245"/>
            <a:chOff x="4855391" y="1918715"/>
            <a:chExt cx="3940172" cy="3546245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4855391" y="1918715"/>
              <a:ext cx="249299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696" t="-15385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89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(3)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5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/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blipFill>
                  <a:blip r:embed="rId8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/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blipFill>
                  <a:blip r:embed="rId9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/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blipFill>
                  <a:blip r:embed="rId10"/>
                  <a:stretch>
                    <a:fillRect l="-8696" t="-11538" r="-2174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/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 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32" t="-3846"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/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b="1" dirty="0"/>
                    <a:t>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blipFill>
                  <a:blip r:embed="rId12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3D3D4B-141B-0944-990A-0E66A877D142}"/>
                </a:ext>
              </a:extLst>
            </p:cNvPr>
            <p:cNvSpPr txBox="1"/>
            <p:nvPr/>
          </p:nvSpPr>
          <p:spPr>
            <a:xfrm>
              <a:off x="4938601" y="4026257"/>
              <a:ext cx="286649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Substitute reaction kinetics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/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586" t="-4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/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620" t="-8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A256E-6F46-AF46-8CF6-CED757F0AAEC}"/>
              </a:ext>
            </a:extLst>
          </p:cNvPr>
          <p:cNvSpPr/>
          <p:nvPr/>
        </p:nvSpPr>
        <p:spPr>
          <a:xfrm>
            <a:off x="409764" y="108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4981764" y="2545514"/>
            <a:ext cx="3249029" cy="1794596"/>
            <a:chOff x="4981764" y="2545514"/>
            <a:chExt cx="3249029" cy="1794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545514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052944"/>
              <a:ext cx="3249029" cy="1287166"/>
              <a:chOff x="5040914" y="1514211"/>
              <a:chExt cx="3249029" cy="12871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695" r="-1449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/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/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/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/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5247574" y="4613723"/>
            <a:ext cx="2049217" cy="1673853"/>
            <a:chOff x="5247574" y="4613723"/>
            <a:chExt cx="2049217" cy="167385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13723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blipFill>
                  <a:blip r:embed="rId23"/>
                  <a:stretch>
                    <a:fillRect r="-1852" b="-45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Equations in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627684" cy="1594640"/>
            <a:chOff x="288525" y="2623566"/>
            <a:chExt cx="3627684" cy="1594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249299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522" t="-11538" r="-434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15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3150398" y="2862819"/>
            <a:ext cx="2983221" cy="1705818"/>
            <a:chOff x="4981764" y="2634292"/>
            <a:chExt cx="2983221" cy="17058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634292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052944"/>
              <a:ext cx="2773707" cy="1287166"/>
              <a:chOff x="5040914" y="1514211"/>
              <a:chExt cx="2773707" cy="12871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95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/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/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/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/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6721811" y="2879902"/>
            <a:ext cx="1616086" cy="1620585"/>
            <a:chOff x="5247574" y="4666991"/>
            <a:chExt cx="1616086" cy="16205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66991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blipFill>
                  <a:blip r:embed="rId16"/>
                  <a:stretch>
                    <a:fillRect t="-1149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35240E-D1B8-3E4A-BA53-B5F432A1CD2F}"/>
              </a:ext>
            </a:extLst>
          </p:cNvPr>
          <p:cNvSpPr txBox="1"/>
          <p:nvPr/>
        </p:nvSpPr>
        <p:spPr>
          <a:xfrm>
            <a:off x="492439" y="285945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/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blipFill>
                <a:blip r:embed="rId20"/>
                <a:stretch>
                  <a:fillRect t="-2703" r="-357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/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blipFill>
                <a:blip r:embed="rId21"/>
                <a:stretch>
                  <a:fillRect l="-11765" r="-1176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/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blipFill>
                <a:blip r:embed="rId22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4D21A71D-4847-3548-8535-89C24A9E5570}"/>
              </a:ext>
            </a:extLst>
          </p:cNvPr>
          <p:cNvSpPr/>
          <p:nvPr/>
        </p:nvSpPr>
        <p:spPr>
          <a:xfrm>
            <a:off x="2675199" y="4923552"/>
            <a:ext cx="4231627" cy="1137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70F8D4-45F2-134F-B90E-D667D799B874}"/>
              </a:ext>
            </a:extLst>
          </p:cNvPr>
          <p:cNvSpPr/>
          <p:nvPr/>
        </p:nvSpPr>
        <p:spPr>
          <a:xfrm>
            <a:off x="221522" y="1076997"/>
            <a:ext cx="4231627" cy="1739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/>
      <p:bldP spid="51" grpId="0"/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System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627684" cy="1594640"/>
            <a:chOff x="288525" y="2623566"/>
            <a:chExt cx="3627684" cy="1594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249299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522" t="-11538" r="-434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15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3150398" y="2774041"/>
            <a:ext cx="2983221" cy="1794596"/>
            <a:chOff x="4981764" y="2545514"/>
            <a:chExt cx="2983221" cy="1794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545514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052944"/>
              <a:ext cx="2773707" cy="1287166"/>
              <a:chOff x="5040914" y="1514211"/>
              <a:chExt cx="2773707" cy="12871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95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/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F2AC3A2-CE84-DA42-8680-09AB570015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463" y="1514211"/>
                    <a:ext cx="42543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/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16270B-4B06-9C49-B6E6-2F1A6C67DB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7215" y="1514211"/>
                    <a:ext cx="4307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/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24DA5FD-0BFB-9248-88B8-A7940D5EC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2289" y="1516553"/>
                    <a:ext cx="42543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/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04FC846-9E31-4D4B-88A6-1D79E55FC2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678" y="1519409"/>
                    <a:ext cx="42543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6721811" y="2826634"/>
            <a:ext cx="1616086" cy="1673853"/>
            <a:chOff x="5247574" y="4613723"/>
            <a:chExt cx="1616086" cy="167385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13723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blipFill>
                  <a:blip r:embed="rId16"/>
                  <a:stretch>
                    <a:fillRect t="-1149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35240E-D1B8-3E4A-BA53-B5F432A1CD2F}"/>
              </a:ext>
            </a:extLst>
          </p:cNvPr>
          <p:cNvSpPr txBox="1"/>
          <p:nvPr/>
        </p:nvSpPr>
        <p:spPr>
          <a:xfrm>
            <a:off x="492439" y="274404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/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blipFill>
                <a:blip r:embed="rId20"/>
                <a:stretch>
                  <a:fillRect t="-2703" r="-357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/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blipFill>
                <a:blip r:embed="rId21"/>
                <a:stretch>
                  <a:fillRect l="-11765" r="-1176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/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blipFill>
                <a:blip r:embed="rId22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4D21A71D-4847-3548-8535-89C24A9E5570}"/>
              </a:ext>
            </a:extLst>
          </p:cNvPr>
          <p:cNvSpPr/>
          <p:nvPr/>
        </p:nvSpPr>
        <p:spPr>
          <a:xfrm>
            <a:off x="2675199" y="4923552"/>
            <a:ext cx="4231627" cy="1137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70F8D4-45F2-134F-B90E-D667D799B874}"/>
              </a:ext>
            </a:extLst>
          </p:cNvPr>
          <p:cNvSpPr/>
          <p:nvPr/>
        </p:nvSpPr>
        <p:spPr>
          <a:xfrm>
            <a:off x="221522" y="1076997"/>
            <a:ext cx="4231627" cy="1739204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/>
      <p:bldP spid="51" grpId="0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663D-F72D-694F-BE16-2D8AB763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DEEA6-CFD5-8B44-BFB5-8E6AE559F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736FEC-C0FD-0A43-938C-1DCD5EB8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4" y="1206500"/>
            <a:ext cx="3352800" cy="222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225FA-A396-464D-A59D-59AFD5870510}"/>
              </a:ext>
            </a:extLst>
          </p:cNvPr>
          <p:cNvSpPr txBox="1"/>
          <p:nvPr/>
        </p:nvSpPr>
        <p:spPr>
          <a:xfrm>
            <a:off x="273387" y="4012707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operating point is the values of state variables at which the system is evaluated.</a:t>
            </a:r>
          </a:p>
          <a:p>
            <a:r>
              <a:rPr lang="en-US" dirty="0"/>
              <a:t>This is often determined by the time evolution of the system.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3B5FE-39E7-E84A-AD19-4E6DB81BE395}"/>
              </a:ext>
            </a:extLst>
          </p:cNvPr>
          <p:cNvSpPr/>
          <p:nvPr/>
        </p:nvSpPr>
        <p:spPr>
          <a:xfrm>
            <a:off x="1313892" y="3178203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0E31D3-1735-784A-88ED-75B983048FD7}"/>
              </a:ext>
            </a:extLst>
          </p:cNvPr>
          <p:cNvSpPr/>
          <p:nvPr/>
        </p:nvSpPr>
        <p:spPr>
          <a:xfrm>
            <a:off x="4617865" y="1137698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/>
              <p:nvPr/>
            </p:nvSpPr>
            <p:spPr>
              <a:xfrm>
                <a:off x="4806868" y="970109"/>
                <a:ext cx="3103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68" y="970109"/>
                <a:ext cx="310392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E571F35-D0C7-8447-B656-4B575B807728}"/>
              </a:ext>
            </a:extLst>
          </p:cNvPr>
          <p:cNvSpPr/>
          <p:nvPr/>
        </p:nvSpPr>
        <p:spPr>
          <a:xfrm>
            <a:off x="1858384" y="3181048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3A23D0-0BFC-DC48-80A8-2A718E8EE8CB}"/>
              </a:ext>
            </a:extLst>
          </p:cNvPr>
          <p:cNvSpPr/>
          <p:nvPr/>
        </p:nvSpPr>
        <p:spPr>
          <a:xfrm>
            <a:off x="4647456" y="1442502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/>
              <p:nvPr/>
            </p:nvSpPr>
            <p:spPr>
              <a:xfrm>
                <a:off x="4817225" y="1300064"/>
                <a:ext cx="315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25" y="1300064"/>
                <a:ext cx="31520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6A88B-F903-1448-BECC-A57566364F17}"/>
              </a:ext>
            </a:extLst>
          </p:cNvPr>
          <p:cNvCxnSpPr>
            <a:cxnSpLocks/>
          </p:cNvCxnSpPr>
          <p:nvPr/>
        </p:nvCxnSpPr>
        <p:spPr>
          <a:xfrm flipV="1">
            <a:off x="1906228" y="1300064"/>
            <a:ext cx="0" cy="1895285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8D87E8-4164-4B42-A715-CBD0ED5C544A}"/>
              </a:ext>
            </a:extLst>
          </p:cNvPr>
          <p:cNvCxnSpPr>
            <a:cxnSpLocks/>
          </p:cNvCxnSpPr>
          <p:nvPr/>
        </p:nvCxnSpPr>
        <p:spPr>
          <a:xfrm flipV="1">
            <a:off x="1366169" y="1235352"/>
            <a:ext cx="0" cy="1988107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5344-3677-EF48-9DD4-2DD5F94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9FEA7-68A0-404F-8EB3-21C628F1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58722B-DBEB-2F4B-BF0A-B001DB6E6848}"/>
              </a:ext>
            </a:extLst>
          </p:cNvPr>
          <p:cNvGrpSpPr/>
          <p:nvPr/>
        </p:nvGrpSpPr>
        <p:grpSpPr>
          <a:xfrm>
            <a:off x="535277" y="1309688"/>
            <a:ext cx="3640493" cy="1509727"/>
            <a:chOff x="535277" y="1309688"/>
            <a:chExt cx="3640493" cy="1509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/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7407" r="-217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/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511" t="-15385" r="-2128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/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383" t="-11111" r="-212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/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/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63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/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r="-448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C31EB0-AB2E-0A46-9A4E-77F871C3B9D1}"/>
                </a:ext>
              </a:extLst>
            </p:cNvPr>
            <p:cNvSpPr txBox="1"/>
            <p:nvPr/>
          </p:nvSpPr>
          <p:spPr>
            <a:xfrm>
              <a:off x="535277" y="1309688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/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Want each equation to be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blipFill>
                <a:blip r:embed="rId8"/>
                <a:stretch>
                  <a:fillRect l="-88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FE3D91-8B82-704B-9034-A12784002B70}"/>
              </a:ext>
            </a:extLst>
          </p:cNvPr>
          <p:cNvSpPr txBox="1"/>
          <p:nvPr/>
        </p:nvSpPr>
        <p:spPr>
          <a:xfrm>
            <a:off x="457200" y="3755342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equation is a function to linearize.</a:t>
            </a:r>
          </a:p>
        </p:txBody>
      </p:sp>
    </p:spTree>
    <p:extLst>
      <p:ext uri="{BB962C8B-B14F-4D97-AF65-F5344CB8AC3E}">
        <p14:creationId xmlns:p14="http://schemas.microsoft.com/office/powerpoint/2010/main" val="423376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D05-F3AE-5F4A-B0B5-765E46D0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Taylor Series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88B4-8DA4-2C49-A03E-254590ACD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1026" name="Picture 2" descr="Taylor Series">
            <a:extLst>
              <a:ext uri="{FF2B5EF4-FFF2-40B4-BE49-F238E27FC236}">
                <a16:creationId xmlns:a16="http://schemas.microsoft.com/office/drawing/2014/main" id="{5E3365E2-3502-CB4E-B5FF-50171EB9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4" y="1580101"/>
            <a:ext cx="5710507" cy="16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72D843-0BBD-764D-AD55-38818A4D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1" y="3676209"/>
            <a:ext cx="3815084" cy="587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/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/>
              <p:nvPr/>
            </p:nvSpPr>
            <p:spPr>
              <a:xfrm>
                <a:off x="817021" y="4350616"/>
                <a:ext cx="7563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vector with </a:t>
                </a:r>
                <a:r>
                  <a:rPr lang="en-US" i="1" dirty="0"/>
                  <a:t>N</a:t>
                </a:r>
                <a:r>
                  <a:rPr lang="en-US" dirty="0"/>
                  <a:t> elements and we have the operating point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then</a:t>
                </a:r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21" y="4350616"/>
                <a:ext cx="7563224" cy="369332"/>
              </a:xfrm>
              <a:prstGeom prst="rect">
                <a:avLst/>
              </a:prstGeom>
              <a:blipFill>
                <a:blip r:embed="rId5"/>
                <a:stretch>
                  <a:fillRect l="-67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/>
              <p:nvPr/>
            </p:nvSpPr>
            <p:spPr>
              <a:xfrm>
                <a:off x="1513642" y="4833957"/>
                <a:ext cx="5942076" cy="1055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42" y="4833957"/>
                <a:ext cx="5942076" cy="1055866"/>
              </a:xfrm>
              <a:prstGeom prst="rect">
                <a:avLst/>
              </a:prstGeom>
              <a:blipFill>
                <a:blip r:embed="rId6"/>
                <a:stretch>
                  <a:fillRect t="-82143" r="-2772" b="-10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/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an operating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an analytic function, then</a:t>
                </a:r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blipFill>
                <a:blip r:embed="rId7"/>
                <a:stretch>
                  <a:fillRect l="-10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C8A95F-341E-0440-9CBF-115068898B43}"/>
              </a:ext>
            </a:extLst>
          </p:cNvPr>
          <p:cNvSpPr txBox="1"/>
          <p:nvPr/>
        </p:nvSpPr>
        <p:spPr>
          <a:xfrm>
            <a:off x="817021" y="3365194"/>
            <a:ext cx="392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approximate the function by: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CC239-D3E8-6E40-B3D7-40C86CCCBD75}"/>
              </a:ext>
            </a:extLst>
          </p:cNvPr>
          <p:cNvSpPr txBox="1"/>
          <p:nvPr/>
        </p:nvSpPr>
        <p:spPr>
          <a:xfrm>
            <a:off x="1251752" y="5803582"/>
            <a:ext cx="587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Nominal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/>
              <p:nvPr/>
            </p:nvSpPr>
            <p:spPr>
              <a:xfrm>
                <a:off x="1476093" y="6131689"/>
                <a:ext cx="11508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93" y="6131689"/>
                <a:ext cx="1150892" cy="276999"/>
              </a:xfrm>
              <a:prstGeom prst="rect">
                <a:avLst/>
              </a:prstGeom>
              <a:blipFill>
                <a:blip r:embed="rId8"/>
                <a:stretch>
                  <a:fillRect l="-2198" r="-109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/>
              <p:nvPr/>
            </p:nvSpPr>
            <p:spPr>
              <a:xfrm>
                <a:off x="3196483" y="6139709"/>
                <a:ext cx="1807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3" y="6139709"/>
                <a:ext cx="1807161" cy="276999"/>
              </a:xfrm>
              <a:prstGeom prst="rect">
                <a:avLst/>
              </a:prstGeom>
              <a:blipFill>
                <a:blip r:embed="rId9"/>
                <a:stretch>
                  <a:fillRect l="-2083" r="-347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194540</TotalTime>
  <Words>841</Words>
  <Application>Microsoft Macintosh PowerPoint</Application>
  <PresentationFormat>On-screen Show (4:3)</PresentationFormat>
  <Paragraphs>168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9: Linearizing Reaction Networks  </vt:lpstr>
      <vt:lpstr>Agenda</vt:lpstr>
      <vt:lpstr>Running Example</vt:lpstr>
      <vt:lpstr>Matrix Representations</vt:lpstr>
      <vt:lpstr>System Equations in Matrices</vt:lpstr>
      <vt:lpstr>Linearizing System Equations</vt:lpstr>
      <vt:lpstr>Operating Point</vt:lpstr>
      <vt:lpstr>Linearization</vt:lpstr>
      <vt:lpstr>First Order Taylor Series Approximation</vt:lpstr>
      <vt:lpstr>Linearization</vt:lpstr>
      <vt:lpstr>Operating Point</vt:lpstr>
      <vt:lpstr>BACKUP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3063</cp:revision>
  <dcterms:created xsi:type="dcterms:W3CDTF">2008-11-04T22:35:39Z</dcterms:created>
  <dcterms:modified xsi:type="dcterms:W3CDTF">2022-04-13T23:02:56Z</dcterms:modified>
</cp:coreProperties>
</file>