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523" r:id="rId3"/>
    <p:sldId id="524" r:id="rId4"/>
    <p:sldId id="525" r:id="rId5"/>
    <p:sldId id="528" r:id="rId6"/>
    <p:sldId id="530" r:id="rId7"/>
    <p:sldId id="526" r:id="rId8"/>
    <p:sldId id="527" r:id="rId9"/>
    <p:sldId id="529" r:id="rId10"/>
    <p:sldId id="531" r:id="rId11"/>
    <p:sldId id="532" r:id="rId12"/>
    <p:sldId id="533" r:id="rId13"/>
    <p:sldId id="534" r:id="rId14"/>
    <p:sldId id="535" r:id="rId15"/>
    <p:sldId id="536" r:id="rId1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86459"/>
  </p:normalViewPr>
  <p:slideViewPr>
    <p:cSldViewPr snapToGrid="0" snapToObjects="1">
      <p:cViewPr varScale="1">
        <p:scale>
          <a:sx n="144" d="100"/>
          <a:sy n="144" d="100"/>
        </p:scale>
        <p:origin x="2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5/30/22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5/30/22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448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check algebra by considering </a:t>
            </a:r>
            <a:r>
              <a:rPr lang="en-US" dirty="0" err="1"/>
              <a:t>k_p</a:t>
            </a:r>
            <a:r>
              <a:rPr lang="en-US" dirty="0"/>
              <a:t> = 0 and expecting the eigenvalues of the original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539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22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18" Type="http://schemas.openxmlformats.org/officeDocument/2006/relationships/image" Target="../media/image11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3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2.png"/><Relationship Id="rId5" Type="http://schemas.openxmlformats.org/officeDocument/2006/relationships/image" Target="../media/image95.png"/><Relationship Id="rId15" Type="http://schemas.openxmlformats.org/officeDocument/2006/relationships/image" Target="../media/image115.png"/><Relationship Id="rId10" Type="http://schemas.openxmlformats.org/officeDocument/2006/relationships/image" Target="../media/image101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0" Type="http://schemas.openxmlformats.org/officeDocument/2006/relationships/image" Target="../media/image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12" Type="http://schemas.openxmlformats.org/officeDocument/2006/relationships/image" Target="../media/image19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137.png"/><Relationship Id="rId15" Type="http://schemas.openxmlformats.org/officeDocument/2006/relationships/image" Target="../media/image22.png"/><Relationship Id="rId23" Type="http://schemas.openxmlformats.org/officeDocument/2006/relationships/image" Target="../media/image136.png"/><Relationship Id="rId28" Type="http://schemas.openxmlformats.org/officeDocument/2006/relationships/image" Target="../media/image141.png"/><Relationship Id="rId10" Type="http://schemas.openxmlformats.org/officeDocument/2006/relationships/image" Target="../media/image17.png"/><Relationship Id="rId19" Type="http://schemas.openxmlformats.org/officeDocument/2006/relationships/image" Target="../media/image132.png"/><Relationship Id="rId14" Type="http://schemas.openxmlformats.org/officeDocument/2006/relationships/image" Target="../media/image21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410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147.png"/><Relationship Id="rId4" Type="http://schemas.openxmlformats.org/officeDocument/2006/relationships/image" Target="../media/image142.png"/><Relationship Id="rId9" Type="http://schemas.openxmlformats.org/officeDocument/2006/relationships/image" Target="../media/image14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png"/><Relationship Id="rId18" Type="http://schemas.openxmlformats.org/officeDocument/2006/relationships/image" Target="../media/image150.png"/><Relationship Id="rId21" Type="http://schemas.openxmlformats.org/officeDocument/2006/relationships/image" Target="../media/image153.png"/><Relationship Id="rId12" Type="http://schemas.openxmlformats.org/officeDocument/2006/relationships/image" Target="../media/image190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48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0.png"/><Relationship Id="rId24" Type="http://schemas.openxmlformats.org/officeDocument/2006/relationships/image" Target="../media/image156.png"/><Relationship Id="rId15" Type="http://schemas.openxmlformats.org/officeDocument/2006/relationships/image" Target="../media/image220.png"/><Relationship Id="rId23" Type="http://schemas.openxmlformats.org/officeDocument/2006/relationships/image" Target="../media/image155.png"/><Relationship Id="rId10" Type="http://schemas.openxmlformats.org/officeDocument/2006/relationships/image" Target="../media/image170.png"/><Relationship Id="rId19" Type="http://schemas.openxmlformats.org/officeDocument/2006/relationships/image" Target="../media/image151.png"/><Relationship Id="rId14" Type="http://schemas.openxmlformats.org/officeDocument/2006/relationships/image" Target="../media/image210.png"/><Relationship Id="rId22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50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48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47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 of Full State Feedback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016"/>
            <a:ext cx="4633274" cy="838200"/>
          </a:xfrm>
        </p:spPr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/>
              <p:nvPr/>
            </p:nvSpPr>
            <p:spPr>
              <a:xfrm>
                <a:off x="402969" y="1104793"/>
                <a:ext cx="6714266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9" y="1104793"/>
                <a:ext cx="6714266" cy="339773"/>
              </a:xfrm>
              <a:prstGeom prst="rect">
                <a:avLst/>
              </a:prstGeom>
              <a:blipFill>
                <a:blip r:embed="rId2"/>
                <a:stretch>
                  <a:fillRect t="-1071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3F701-6B6A-134F-9264-29C7C368341B}"/>
              </a:ext>
            </a:extLst>
          </p:cNvPr>
          <p:cNvGrpSpPr/>
          <p:nvPr/>
        </p:nvGrpSpPr>
        <p:grpSpPr>
          <a:xfrm>
            <a:off x="97494" y="2688425"/>
            <a:ext cx="8992654" cy="1215428"/>
            <a:chOff x="97494" y="2608525"/>
            <a:chExt cx="8992654" cy="1215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/>
                <p:nvPr/>
              </p:nvSpPr>
              <p:spPr>
                <a:xfrm>
                  <a:off x="325514" y="2608525"/>
                  <a:ext cx="7071615" cy="7117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fun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4" y="2608525"/>
                  <a:ext cx="7071615" cy="7117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/>
                <p:nvPr/>
              </p:nvSpPr>
              <p:spPr>
                <a:xfrm>
                  <a:off x="97494" y="3393963"/>
                  <a:ext cx="8992654" cy="42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4" y="3393963"/>
                  <a:ext cx="8992654" cy="429990"/>
                </a:xfrm>
                <a:prstGeom prst="rect">
                  <a:avLst/>
                </a:prstGeom>
                <a:blipFill>
                  <a:blip r:embed="rId4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/>
              <p:nvPr/>
            </p:nvSpPr>
            <p:spPr>
              <a:xfrm>
                <a:off x="665729" y="3870644"/>
                <a:ext cx="318170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" y="3870644"/>
                <a:ext cx="3181705" cy="423770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/>
              <p:nvPr/>
            </p:nvSpPr>
            <p:spPr>
              <a:xfrm>
                <a:off x="717727" y="4231145"/>
                <a:ext cx="4442050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27" y="4231145"/>
                <a:ext cx="4442050" cy="423770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ADFF7E2-ED6E-D643-B77C-167C31CD7953}"/>
              </a:ext>
            </a:extLst>
          </p:cNvPr>
          <p:cNvGrpSpPr/>
          <p:nvPr/>
        </p:nvGrpSpPr>
        <p:grpSpPr>
          <a:xfrm>
            <a:off x="448805" y="1563159"/>
            <a:ext cx="8397123" cy="1022848"/>
            <a:chOff x="448805" y="1518769"/>
            <a:chExt cx="8397123" cy="1022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6A6B2A-8484-8040-981F-8F8B11CD2153}"/>
                    </a:ext>
                  </a:extLst>
                </p:cNvPr>
                <p:cNvSpPr/>
                <p:nvPr/>
              </p:nvSpPr>
              <p:spPr>
                <a:xfrm>
                  <a:off x="448805" y="1530072"/>
                  <a:ext cx="5370829" cy="6760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D6A6B2A-8484-8040-981F-8F8B11CD2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05" y="1530072"/>
                  <a:ext cx="5370829" cy="676083"/>
                </a:xfrm>
                <a:prstGeom prst="rect">
                  <a:avLst/>
                </a:prstGeom>
                <a:blipFill>
                  <a:blip r:embed="rId7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D7F3B5-CB58-3043-8BB0-5DA1CD159A3E}"/>
                    </a:ext>
                  </a:extLst>
                </p:cNvPr>
                <p:cNvSpPr/>
                <p:nvPr/>
              </p:nvSpPr>
              <p:spPr>
                <a:xfrm>
                  <a:off x="5619467" y="1518769"/>
                  <a:ext cx="3226461" cy="6497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6D7F3B5-CB58-3043-8BB0-5DA1CD159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467" y="1518769"/>
                  <a:ext cx="3226461" cy="6497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CE33EB4-D9C5-6541-B27B-E9FECB8E2458}"/>
                </a:ext>
              </a:extLst>
            </p:cNvPr>
            <p:cNvGrpSpPr/>
            <p:nvPr/>
          </p:nvGrpSpPr>
          <p:grpSpPr>
            <a:xfrm>
              <a:off x="4323890" y="1934714"/>
              <a:ext cx="1323439" cy="606903"/>
              <a:chOff x="4323890" y="2014616"/>
              <a:chExt cx="1323439" cy="6069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00F8AB-6ACD-5E48-A8CB-FEBB250EF6C8}"/>
                  </a:ext>
                </a:extLst>
              </p:cNvPr>
              <p:cNvSpPr txBox="1"/>
              <p:nvPr/>
            </p:nvSpPr>
            <p:spPr>
              <a:xfrm rot="16200000">
                <a:off x="4721755" y="1616751"/>
                <a:ext cx="52770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0" dirty="0"/>
                  <a:t>{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0B783CB-ABE3-9645-B6D4-A5E88E31656E}"/>
                      </a:ext>
                    </a:extLst>
                  </p:cNvPr>
                  <p:cNvSpPr/>
                  <p:nvPr/>
                </p:nvSpPr>
                <p:spPr>
                  <a:xfrm>
                    <a:off x="4763790" y="2313742"/>
                    <a:ext cx="442172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0B783CB-ABE3-9645-B6D4-A5E88E3165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3790" y="2313742"/>
                    <a:ext cx="442172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6ABEF-3C30-1247-80D8-23A673B9E326}"/>
              </a:ext>
            </a:extLst>
          </p:cNvPr>
          <p:cNvGrpSpPr/>
          <p:nvPr/>
        </p:nvGrpSpPr>
        <p:grpSpPr>
          <a:xfrm>
            <a:off x="6161450" y="360372"/>
            <a:ext cx="2657844" cy="643236"/>
            <a:chOff x="665623" y="2566480"/>
            <a:chExt cx="2657844" cy="643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10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/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blipFill>
                  <a:blip r:embed="rId11"/>
                  <a:stretch>
                    <a:fillRect l="-1531" t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D60C3F3-CCF8-0547-90C4-F0BA74B81DDF}"/>
              </a:ext>
            </a:extLst>
          </p:cNvPr>
          <p:cNvSpPr/>
          <p:nvPr/>
        </p:nvSpPr>
        <p:spPr>
          <a:xfrm>
            <a:off x="457200" y="5631310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5ED42-68E2-C14C-8BDF-ED707859B708}"/>
              </a:ext>
            </a:extLst>
          </p:cNvPr>
          <p:cNvGrpSpPr/>
          <p:nvPr/>
        </p:nvGrpSpPr>
        <p:grpSpPr>
          <a:xfrm>
            <a:off x="262725" y="4890967"/>
            <a:ext cx="6642011" cy="1150779"/>
            <a:chOff x="262725" y="4664358"/>
            <a:chExt cx="6642011" cy="1150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/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  <a:blipFill>
                  <a:blip r:embed="rId12"/>
                  <a:stretch>
                    <a:fillRect t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/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02B29F6-3E06-CE4F-A657-9BD79042415A}"/>
              </a:ext>
            </a:extLst>
          </p:cNvPr>
          <p:cNvGrpSpPr/>
          <p:nvPr/>
        </p:nvGrpSpPr>
        <p:grpSpPr>
          <a:xfrm>
            <a:off x="457200" y="2908996"/>
            <a:ext cx="7755633" cy="748140"/>
            <a:chOff x="457200" y="2333949"/>
            <a:chExt cx="7755633" cy="748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/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/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/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blipFill>
                  <a:blip r:embed="rId7"/>
                  <a:stretch>
                    <a:fillRect l="-2013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A43B1D-EC92-C24D-9607-7E6D138EE134}"/>
              </a:ext>
            </a:extLst>
          </p:cNvPr>
          <p:cNvGrpSpPr/>
          <p:nvPr/>
        </p:nvGrpSpPr>
        <p:grpSpPr>
          <a:xfrm>
            <a:off x="525789" y="3900384"/>
            <a:ext cx="3656642" cy="793231"/>
            <a:chOff x="525789" y="3325337"/>
            <a:chExt cx="3656642" cy="793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/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blipFill>
                  <a:blip r:embed="rId10"/>
                  <a:stretch>
                    <a:fillRect l="-1730" t="-8824" r="-692"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0BFF6-8045-654D-8492-C4748D6A9DE3}"/>
              </a:ext>
            </a:extLst>
          </p:cNvPr>
          <p:cNvGrpSpPr/>
          <p:nvPr/>
        </p:nvGrpSpPr>
        <p:grpSpPr>
          <a:xfrm>
            <a:off x="1893377" y="5336830"/>
            <a:ext cx="4735271" cy="843318"/>
            <a:chOff x="1893377" y="4761783"/>
            <a:chExt cx="4735271" cy="843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/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/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0B5A2-7016-C646-83DD-ECD8E9F9D971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47176-3E10-1640-955F-0974439A45B5}"/>
              </a:ext>
            </a:extLst>
          </p:cNvPr>
          <p:cNvGrpSpPr/>
          <p:nvPr/>
        </p:nvGrpSpPr>
        <p:grpSpPr>
          <a:xfrm>
            <a:off x="525789" y="4907588"/>
            <a:ext cx="3847207" cy="1259608"/>
            <a:chOff x="525789" y="4332541"/>
            <a:chExt cx="3847207" cy="1259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/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Solve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dirty="0"/>
                    <a:t> using: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45" t="-6061" r="-65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/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/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  <a:blipFill>
                  <a:blip r:embed="rId1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DEEC1-C4DA-4D43-BCAC-300F31B69B56}"/>
              </a:ext>
            </a:extLst>
          </p:cNvPr>
          <p:cNvGrpSpPr/>
          <p:nvPr/>
        </p:nvGrpSpPr>
        <p:grpSpPr>
          <a:xfrm>
            <a:off x="-2382" y="1985220"/>
            <a:ext cx="8793214" cy="723974"/>
            <a:chOff x="139020" y="2013501"/>
            <a:chExt cx="8793214" cy="7239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EF1309-41B6-4943-8752-BC02A4E0B8FB}"/>
                </a:ext>
              </a:extLst>
            </p:cNvPr>
            <p:cNvSpPr/>
            <p:nvPr/>
          </p:nvSpPr>
          <p:spPr>
            <a:xfrm>
              <a:off x="457200" y="2013501"/>
              <a:ext cx="8475034" cy="723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/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blipFill>
                  <a:blip r:embed="rId16"/>
                  <a:stretch>
                    <a:fillRect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/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blipFill>
                  <a:blip r:embed="rId17"/>
                  <a:stretch>
                    <a:fillRect l="-473"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A2FD-E160-AF47-ADE8-82E105B431CE}"/>
                </a:ext>
              </a:extLst>
            </p:cNvPr>
            <p:cNvSpPr txBox="1"/>
            <p:nvPr/>
          </p:nvSpPr>
          <p:spPr>
            <a:xfrm>
              <a:off x="5854720" y="2035570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Characteristic polynomial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52B8-99D0-1647-A026-A29316815AB3}"/>
                </a:ext>
              </a:extLst>
            </p:cNvPr>
            <p:cNvSpPr txBox="1"/>
            <p:nvPr/>
          </p:nvSpPr>
          <p:spPr>
            <a:xfrm>
              <a:off x="5883001" y="2397996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Desired characteristic polynomial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821E79-C742-3A46-91D5-115CBB7B1AF5}"/>
              </a:ext>
            </a:extLst>
          </p:cNvPr>
          <p:cNvGrpSpPr/>
          <p:nvPr/>
        </p:nvGrpSpPr>
        <p:grpSpPr>
          <a:xfrm>
            <a:off x="4455865" y="1320611"/>
            <a:ext cx="1323439" cy="721172"/>
            <a:chOff x="4455865" y="1320611"/>
            <a:chExt cx="1323439" cy="7211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F782E-BFBD-3B41-99CE-EDF7FE23C342}"/>
                </a:ext>
              </a:extLst>
            </p:cNvPr>
            <p:cNvSpPr txBox="1"/>
            <p:nvPr/>
          </p:nvSpPr>
          <p:spPr>
            <a:xfrm rot="16200000">
              <a:off x="4853730" y="92274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/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2F5-E7C0-0940-9C82-81CC53C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245"/>
            <a:ext cx="8229600" cy="838200"/>
          </a:xfrm>
        </p:spPr>
        <p:txBody>
          <a:bodyPr/>
          <a:lstStyle/>
          <a:p>
            <a:r>
              <a:rPr lang="en-US" dirty="0"/>
              <a:t>How Well Does State Feedback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FC74-88C1-A648-AE8B-6EFFAEF8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2D8B25-9A9F-F945-838C-36A68BAF18F5}"/>
              </a:ext>
            </a:extLst>
          </p:cNvPr>
          <p:cNvGrpSpPr/>
          <p:nvPr/>
        </p:nvGrpSpPr>
        <p:grpSpPr>
          <a:xfrm>
            <a:off x="4458642" y="1475085"/>
            <a:ext cx="4228158" cy="1163800"/>
            <a:chOff x="1593744" y="4928040"/>
            <a:chExt cx="4228158" cy="116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992DF1-51E0-B645-A8D9-203229758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914231-CB77-CE45-8969-23F630473764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79A7F2-55D2-4C45-903D-F0192AD45A2F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4"/>
                  <a:stretch>
                    <a:fillRect l="-9091" t="-9375" r="-1818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05331AB7-6CAF-D541-B6EC-D7FC37F696F0}"/>
                </a:ext>
              </a:extLst>
            </p:cNvPr>
            <p:cNvCxnSpPr>
              <a:cxnSpLocks/>
              <a:stCxn id="11" idx="2"/>
              <a:endCxn id="1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E6861-3CAA-9B4F-A267-72AC796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C2508-EC4F-F347-870B-57D20A600509}"/>
              </a:ext>
            </a:extLst>
          </p:cNvPr>
          <p:cNvGrpSpPr/>
          <p:nvPr/>
        </p:nvGrpSpPr>
        <p:grpSpPr>
          <a:xfrm>
            <a:off x="587562" y="3839022"/>
            <a:ext cx="3475970" cy="2286000"/>
            <a:chOff x="587562" y="3676972"/>
            <a:chExt cx="3475970" cy="2286000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4AF82E26-FE12-F94A-8537-20D783A2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562" y="3676972"/>
              <a:ext cx="3475970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/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-1, -1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=[−8, 36]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546" t="-350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0BC5D-EE7E-5841-B74D-7DB852FCE21B}"/>
              </a:ext>
            </a:extLst>
          </p:cNvPr>
          <p:cNvGrpSpPr/>
          <p:nvPr/>
        </p:nvGrpSpPr>
        <p:grpSpPr>
          <a:xfrm>
            <a:off x="683196" y="1197445"/>
            <a:ext cx="3350172" cy="2286000"/>
            <a:chOff x="683196" y="1197445"/>
            <a:chExt cx="3350172" cy="2286000"/>
          </a:xfrm>
        </p:grpSpPr>
        <p:pic>
          <p:nvPicPr>
            <p:cNvPr id="22" name="Picture 2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CBCA0D-82DB-BE49-92CC-6A1507F3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196" y="1197445"/>
              <a:ext cx="3350172" cy="228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A37CC-1904-C54D-AA8A-D4E640A29500}"/>
                </a:ext>
              </a:extLst>
            </p:cNvPr>
            <p:cNvSpPr txBox="1"/>
            <p:nvPr/>
          </p:nvSpPr>
          <p:spPr>
            <a:xfrm>
              <a:off x="1487063" y="1981056"/>
              <a:ext cx="21339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Uncontrolled</a:t>
              </a:r>
            </a:p>
            <a:p>
              <a:r>
                <a:rPr lang="en-US" sz="2000" dirty="0"/>
                <a:t>Poles: </a:t>
              </a:r>
              <a:r>
                <a:rPr lang="en-US" sz="2000"/>
                <a:t>-0.54, -5.5</a:t>
              </a:r>
              <a:endParaRPr lang="en-US" sz="2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D7A6E7-12E2-5B43-B60B-B8633964086E}"/>
              </a:ext>
            </a:extLst>
          </p:cNvPr>
          <p:cNvGrpSpPr/>
          <p:nvPr/>
        </p:nvGrpSpPr>
        <p:grpSpPr>
          <a:xfrm>
            <a:off x="4751572" y="3888285"/>
            <a:ext cx="3421113" cy="2286000"/>
            <a:chOff x="4751572" y="3760960"/>
            <a:chExt cx="3421113" cy="2286000"/>
          </a:xfrm>
        </p:grpSpPr>
        <p:pic>
          <p:nvPicPr>
            <p:cNvPr id="27" name="Picture 2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F6483C5-2FF5-C44F-A2DE-A37FA2C7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/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3401" t="-5263" r="-2041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C84408-97BB-DB4E-B97D-CD31CE289EBE}"/>
              </a:ext>
            </a:extLst>
          </p:cNvPr>
          <p:cNvSpPr txBox="1"/>
          <p:nvPr/>
        </p:nvSpPr>
        <p:spPr>
          <a:xfrm>
            <a:off x="2055903" y="6180706"/>
            <a:ext cx="464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DC gain changes with the poles.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A34D8-B169-984A-B7F4-3E7BC278CA78}"/>
              </a:ext>
            </a:extLst>
          </p:cNvPr>
          <p:cNvSpPr txBox="1"/>
          <p:nvPr/>
        </p:nvSpPr>
        <p:spPr>
          <a:xfrm>
            <a:off x="1487063" y="351567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Response</a:t>
            </a:r>
          </a:p>
        </p:txBody>
      </p:sp>
    </p:spTree>
    <p:extLst>
      <p:ext uri="{BB962C8B-B14F-4D97-AF65-F5344CB8AC3E}">
        <p14:creationId xmlns:p14="http://schemas.microsoft.com/office/powerpoint/2010/main" val="43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61E-DC8E-4D46-9185-35C05B42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775"/>
            <a:ext cx="8229600" cy="838200"/>
          </a:xfrm>
        </p:spPr>
        <p:txBody>
          <a:bodyPr/>
          <a:lstStyle/>
          <a:p>
            <a:r>
              <a:rPr lang="en-US" dirty="0"/>
              <a:t>Adjusting for DC Gain of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02315-A4F8-9843-932F-F685F5BDC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3BAC90-A01E-A546-87E5-BF57142A960C}"/>
              </a:ext>
            </a:extLst>
          </p:cNvPr>
          <p:cNvGrpSpPr/>
          <p:nvPr/>
        </p:nvGrpSpPr>
        <p:grpSpPr>
          <a:xfrm>
            <a:off x="575170" y="1235711"/>
            <a:ext cx="4228158" cy="1163800"/>
            <a:chOff x="1593744" y="4928040"/>
            <a:chExt cx="4228158" cy="1163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882EEC-6C19-B746-AF79-3F92B2C7C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84808A5-FA06-E742-B8DC-C905A07328CC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73A1C1-E0D6-7945-A475-72AC58E98825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3959F1B-62EA-E343-891B-BF7D32B52BAD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94FBFA-02A9-9C45-AEF2-458FB54A0B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A57BD8B-8BBA-B64E-B108-94E31F7F9733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6A65BAB-E1B7-9948-8E16-0B00A3FC2E07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6F9C36-23A5-E046-8958-D217B70DD96A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CD66A2E1-5E4C-1449-95F5-42A7A73DBE93}"/>
                </a:ext>
              </a:extLst>
            </p:cNvPr>
            <p:cNvCxnSpPr>
              <a:cxnSpLocks/>
              <a:stCxn id="5" idx="2"/>
              <a:endCxn id="9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B07BB8-C471-744F-8010-BCBED480E9E3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DF95F9A-BBD1-A343-AF50-A1310D29B782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53F3D2-6FF2-CE4F-AA27-D47DA1225319}"/>
              </a:ext>
            </a:extLst>
          </p:cNvPr>
          <p:cNvGrpSpPr/>
          <p:nvPr/>
        </p:nvGrpSpPr>
        <p:grpSpPr>
          <a:xfrm>
            <a:off x="5341297" y="1325796"/>
            <a:ext cx="3556486" cy="828440"/>
            <a:chOff x="5341297" y="1325796"/>
            <a:chExt cx="3556486" cy="828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/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/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/>
              <p:nvPr/>
            </p:nvSpPr>
            <p:spPr>
              <a:xfrm>
                <a:off x="3940856" y="2211733"/>
                <a:ext cx="1847301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856" y="2211733"/>
                <a:ext cx="1847301" cy="733149"/>
              </a:xfrm>
              <a:prstGeom prst="rect">
                <a:avLst/>
              </a:prstGeom>
              <a:blipFill>
                <a:blip r:embed="rId18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/>
              <p:nvPr/>
            </p:nvSpPr>
            <p:spPr>
              <a:xfrm>
                <a:off x="317894" y="2963363"/>
                <a:ext cx="3845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4" y="2963363"/>
                <a:ext cx="3845733" cy="400110"/>
              </a:xfrm>
              <a:prstGeom prst="rect">
                <a:avLst/>
              </a:prstGeom>
              <a:blipFill>
                <a:blip r:embed="rId1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/>
              <p:nvPr/>
            </p:nvSpPr>
            <p:spPr>
              <a:xfrm>
                <a:off x="317894" y="3426905"/>
                <a:ext cx="3819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4" y="3426905"/>
                <a:ext cx="3819058" cy="400110"/>
              </a:xfrm>
              <a:prstGeom prst="rect">
                <a:avLst/>
              </a:prstGeom>
              <a:blipFill>
                <a:blip r:embed="rId2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/>
              <p:nvPr/>
            </p:nvSpPr>
            <p:spPr>
              <a:xfrm>
                <a:off x="370135" y="4171586"/>
                <a:ext cx="35707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35" y="4171586"/>
                <a:ext cx="3570721" cy="400110"/>
              </a:xfrm>
              <a:prstGeom prst="rect">
                <a:avLst/>
              </a:prstGeom>
              <a:blipFill>
                <a:blip r:embed="rId2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5163D8D-730A-CF44-9290-C739F340C25A}"/>
              </a:ext>
            </a:extLst>
          </p:cNvPr>
          <p:cNvSpPr txBox="1"/>
          <p:nvPr/>
        </p:nvSpPr>
        <p:spPr>
          <a:xfrm rot="5400000">
            <a:off x="2418354" y="3854294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/>
              <p:nvPr/>
            </p:nvSpPr>
            <p:spPr>
              <a:xfrm>
                <a:off x="2338633" y="4965836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33" y="4965836"/>
                <a:ext cx="57394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/>
              <p:nvPr/>
            </p:nvSpPr>
            <p:spPr>
              <a:xfrm>
                <a:off x="3400802" y="4463539"/>
                <a:ext cx="5676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02" y="4463539"/>
                <a:ext cx="56765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/>
              <p:nvPr/>
            </p:nvSpPr>
            <p:spPr>
              <a:xfrm>
                <a:off x="1363695" y="4463539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95" y="4463539"/>
                <a:ext cx="517962" cy="307777"/>
              </a:xfrm>
              <a:prstGeom prst="rect">
                <a:avLst/>
              </a:prstGeom>
              <a:blipFill>
                <a:blip r:embed="rId24"/>
                <a:stretch>
                  <a:fillRect l="-476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/>
              <p:nvPr/>
            </p:nvSpPr>
            <p:spPr>
              <a:xfrm>
                <a:off x="520223" y="4463539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23" y="4463539"/>
                <a:ext cx="511679" cy="307777"/>
              </a:xfrm>
              <a:prstGeom prst="rect">
                <a:avLst/>
              </a:prstGeom>
              <a:blipFill>
                <a:blip r:embed="rId2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/>
              <p:nvPr/>
            </p:nvSpPr>
            <p:spPr>
              <a:xfrm>
                <a:off x="4320696" y="3607082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696" y="3607082"/>
                <a:ext cx="3244670" cy="400110"/>
              </a:xfrm>
              <a:prstGeom prst="rect">
                <a:avLst/>
              </a:prstGeom>
              <a:blipFill>
                <a:blip r:embed="rId2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2E93F52-266B-3D4E-896F-4019BF86702B}"/>
              </a:ext>
            </a:extLst>
          </p:cNvPr>
          <p:cNvGrpSpPr/>
          <p:nvPr/>
        </p:nvGrpSpPr>
        <p:grpSpPr>
          <a:xfrm>
            <a:off x="3666791" y="5273613"/>
            <a:ext cx="3815213" cy="1620729"/>
            <a:chOff x="2189880" y="5333892"/>
            <a:chExt cx="3815213" cy="1620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2D304C3-99A0-6D44-9496-31D862D28673}"/>
                    </a:ext>
                  </a:extLst>
                </p:cNvPr>
                <p:cNvSpPr/>
                <p:nvPr/>
              </p:nvSpPr>
              <p:spPr>
                <a:xfrm>
                  <a:off x="2258362" y="5658417"/>
                  <a:ext cx="3746731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b="0" i="1" dirty="0"/>
                </a:p>
                <a:p>
                  <a:endParaRPr lang="en-US" sz="2000" i="1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2D304C3-99A0-6D44-9496-31D862D286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362" y="5658417"/>
                  <a:ext cx="3746731" cy="70788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98ADD6-F6CB-7A43-B5D4-51B736577EC6}"/>
                </a:ext>
              </a:extLst>
            </p:cNvPr>
            <p:cNvSpPr txBox="1"/>
            <p:nvPr/>
          </p:nvSpPr>
          <p:spPr>
            <a:xfrm>
              <a:off x="2337381" y="5333892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Adjusted State Equations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51C1F4-4801-774B-9B3F-B9DB04B9392F}"/>
                    </a:ext>
                  </a:extLst>
                </p:cNvPr>
                <p:cNvSpPr/>
                <p:nvPr/>
              </p:nvSpPr>
              <p:spPr>
                <a:xfrm>
                  <a:off x="2189880" y="5968389"/>
                  <a:ext cx="2617833" cy="9862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𝑅𝑌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000" b="0" i="1" dirty="0"/>
                </a:p>
                <a:p>
                  <a:endParaRPr lang="en-US" sz="2000" i="1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51C1F4-4801-774B-9B3F-B9DB04B93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9880" y="5968389"/>
                  <a:ext cx="2617833" cy="9862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18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052-5A8B-2145-98BB-8C49B3A4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" y="228600"/>
            <a:ext cx="5686148" cy="838200"/>
          </a:xfrm>
        </p:spPr>
        <p:txBody>
          <a:bodyPr/>
          <a:lstStyle/>
          <a:p>
            <a:r>
              <a:rPr lang="en-US" dirty="0"/>
              <a:t>DC Gain in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045290-1859-9B49-94E3-20F8EA27A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B0B482-3CA3-7444-ABAD-8DAD563A3C74}"/>
                  </a:ext>
                </a:extLst>
              </p:cNvPr>
              <p:cNvSpPr/>
              <p:nvPr/>
            </p:nvSpPr>
            <p:spPr>
              <a:xfrm>
                <a:off x="580780" y="995871"/>
                <a:ext cx="6295506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B0B482-3CA3-7444-ABAD-8DAD563A3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95871"/>
                <a:ext cx="6295506" cy="676083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E6CAD8-73A7-9842-9F77-63B0D61CD3F1}"/>
                  </a:ext>
                </a:extLst>
              </p:cNvPr>
              <p:cNvSpPr/>
              <p:nvPr/>
            </p:nvSpPr>
            <p:spPr>
              <a:xfrm>
                <a:off x="5760847" y="372230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E6CAD8-73A7-9842-9F77-63B0D61CD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847" y="372230"/>
                <a:ext cx="3244670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9DC4E-5241-134A-85F3-16902EBB620B}"/>
                  </a:ext>
                </a:extLst>
              </p:cNvPr>
              <p:cNvSpPr txBox="1"/>
              <p:nvPr/>
            </p:nvSpPr>
            <p:spPr>
              <a:xfrm>
                <a:off x="710213" y="1895485"/>
                <a:ext cx="10561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=[0 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9DC4E-5241-134A-85F3-16902EBB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1895485"/>
                <a:ext cx="1056187" cy="307777"/>
              </a:xfrm>
              <a:prstGeom prst="rect">
                <a:avLst/>
              </a:prstGeom>
              <a:blipFill>
                <a:blip r:embed="rId5"/>
                <a:stretch>
                  <a:fillRect l="-3571" t="-8000" r="-595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8DA9BE-DAE5-894A-AEE6-4E445781E4D6}"/>
                  </a:ext>
                </a:extLst>
              </p:cNvPr>
              <p:cNvSpPr/>
              <p:nvPr/>
            </p:nvSpPr>
            <p:spPr>
              <a:xfrm>
                <a:off x="580780" y="2815069"/>
                <a:ext cx="6221960" cy="771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8DA9BE-DAE5-894A-AEE6-4E445781E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2815069"/>
                <a:ext cx="6221960" cy="771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E6AC1D-E955-7343-B248-3A1D4C213066}"/>
                  </a:ext>
                </a:extLst>
              </p:cNvPr>
              <p:cNvSpPr/>
              <p:nvPr/>
            </p:nvSpPr>
            <p:spPr>
              <a:xfrm>
                <a:off x="643361" y="4394040"/>
                <a:ext cx="4260846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15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E6AC1D-E955-7343-B248-3A1D4C213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1" y="4394040"/>
                <a:ext cx="4260846" cy="671915"/>
              </a:xfrm>
              <a:prstGeom prst="rect">
                <a:avLst/>
              </a:prstGeom>
              <a:blipFill>
                <a:blip r:embed="rId7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70A1E5E-4F19-9A4A-AED1-C9DAD8176DDA}"/>
              </a:ext>
            </a:extLst>
          </p:cNvPr>
          <p:cNvGrpSpPr/>
          <p:nvPr/>
        </p:nvGrpSpPr>
        <p:grpSpPr>
          <a:xfrm>
            <a:off x="7048869" y="915969"/>
            <a:ext cx="1807397" cy="1184927"/>
            <a:chOff x="4751572" y="3760960"/>
            <a:chExt cx="3421113" cy="2286000"/>
          </a:xfrm>
        </p:grpSpPr>
        <p:pic>
          <p:nvPicPr>
            <p:cNvPr id="10" name="Picture 9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71A39F4A-CAFE-EA42-A45B-020F2356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A17F8-F00F-6A40-BD7F-DB66AAB34CE5}"/>
                    </a:ext>
                  </a:extLst>
                </p:cNvPr>
                <p:cNvSpPr txBox="1"/>
                <p:nvPr/>
              </p:nvSpPr>
              <p:spPr>
                <a:xfrm>
                  <a:off x="5707008" y="4339703"/>
                  <a:ext cx="2175844" cy="803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0A17F8-F00F-6A40-BD7F-DB66AAB3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8" y="4339703"/>
                  <a:ext cx="2175844" cy="803684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CDC2DF-B786-D94D-BE2B-1BEF4648BE0C}"/>
                  </a:ext>
                </a:extLst>
              </p:cNvPr>
              <p:cNvSpPr/>
              <p:nvPr/>
            </p:nvSpPr>
            <p:spPr>
              <a:xfrm>
                <a:off x="710213" y="4024708"/>
                <a:ext cx="2154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=[28 54]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CDC2DF-B786-D94D-BE2B-1BEF4648BE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3" y="4024708"/>
                <a:ext cx="2154051" cy="36933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Full State Control With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7400E2-7D06-2247-A484-4FA76BF6A7B2}"/>
              </a:ext>
            </a:extLst>
          </p:cNvPr>
          <p:cNvGrpSpPr/>
          <p:nvPr/>
        </p:nvGrpSpPr>
        <p:grpSpPr>
          <a:xfrm>
            <a:off x="2117527" y="1350339"/>
            <a:ext cx="4228158" cy="1163800"/>
            <a:chOff x="1593744" y="4928040"/>
            <a:chExt cx="4228158" cy="1163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44A7EE-2C3B-3241-B904-F81B6EDFAC4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73023-5B0E-FB44-A328-443A408F0C5A}"/>
              </a:ext>
            </a:extLst>
          </p:cNvPr>
          <p:cNvGrpSpPr/>
          <p:nvPr/>
        </p:nvGrpSpPr>
        <p:grpSpPr>
          <a:xfrm>
            <a:off x="683581" y="3116063"/>
            <a:ext cx="5468275" cy="3078915"/>
            <a:chOff x="683581" y="3116063"/>
            <a:chExt cx="5468275" cy="30789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EB3C62-8D20-EE42-9283-04541F2C0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0930" y="3680946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086A34-0D91-9D4F-82BB-9F02856F4A51}"/>
                </a:ext>
              </a:extLst>
            </p:cNvPr>
            <p:cNvCxnSpPr>
              <a:cxnSpLocks/>
              <a:stCxn id="40" idx="3"/>
              <a:endCxn id="36" idx="1"/>
            </p:cNvCxnSpPr>
            <p:nvPr/>
          </p:nvCxnSpPr>
          <p:spPr>
            <a:xfrm flipV="1">
              <a:off x="3656163" y="4015599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8BFB4C8-157F-DC48-8D42-7BD346ACF9F1}"/>
                </a:ext>
              </a:extLst>
            </p:cNvPr>
            <p:cNvCxnSpPr>
              <a:cxnSpLocks/>
            </p:cNvCxnSpPr>
            <p:nvPr/>
          </p:nvCxnSpPr>
          <p:spPr>
            <a:xfrm>
              <a:off x="5423822" y="4022499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9988417-63A2-AC49-BBDA-414C236C2B32}"/>
                    </a:ext>
                  </a:extLst>
                </p:cNvPr>
                <p:cNvSpPr/>
                <p:nvPr/>
              </p:nvSpPr>
              <p:spPr>
                <a:xfrm>
                  <a:off x="4694096" y="3786483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9988417-63A2-AC49-BBDA-414C236C2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096" y="3786483"/>
                  <a:ext cx="750577" cy="400112"/>
                </a:xfrm>
                <a:prstGeom prst="rect">
                  <a:avLst/>
                </a:prstGeom>
                <a:blipFill>
                  <a:blip r:embed="rId1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D7D16E-E055-8D45-B99F-08A26C58B4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75921" y="3682446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D7D16E-E055-8D45-B99F-08A26C58B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921" y="3682446"/>
                  <a:ext cx="980242" cy="6693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52219C5-8B59-674F-AD50-110F119B6C5A}"/>
                    </a:ext>
                  </a:extLst>
                </p:cNvPr>
                <p:cNvSpPr/>
                <p:nvPr/>
              </p:nvSpPr>
              <p:spPr>
                <a:xfrm>
                  <a:off x="5138630" y="4407344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52219C5-8B59-674F-AD50-110F119B6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630" y="4407344"/>
                  <a:ext cx="691664" cy="400112"/>
                </a:xfrm>
                <a:prstGeom prst="rect">
                  <a:avLst/>
                </a:prstGeom>
                <a:blipFill>
                  <a:blip r:embed="rId18"/>
                  <a:stretch>
                    <a:fillRect l="-9091" t="-9375" r="-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6C50E6D-5A1B-034D-A04B-959587C172B7}"/>
                    </a:ext>
                  </a:extLst>
                </p:cNvPr>
                <p:cNvSpPr/>
                <p:nvPr/>
              </p:nvSpPr>
              <p:spPr>
                <a:xfrm>
                  <a:off x="3710893" y="3573374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6C50E6D-5A1B-034D-A04B-959587C172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893" y="3573374"/>
                  <a:ext cx="755243" cy="400112"/>
                </a:xfrm>
                <a:prstGeom prst="rect">
                  <a:avLst/>
                </a:prstGeom>
                <a:blipFill>
                  <a:blip r:embed="rId19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DC43DA9-2CC8-7A43-B463-1F8F63981282}"/>
                    </a:ext>
                  </a:extLst>
                </p:cNvPr>
                <p:cNvSpPr/>
                <p:nvPr/>
              </p:nvSpPr>
              <p:spPr>
                <a:xfrm>
                  <a:off x="5396615" y="3525404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DC43DA9-2CC8-7A43-B463-1F8F639812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615" y="3525404"/>
                  <a:ext cx="755241" cy="400112"/>
                </a:xfrm>
                <a:prstGeom prst="rect">
                  <a:avLst/>
                </a:prstGeom>
                <a:blipFill>
                  <a:blip r:embed="rId2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2EF3C1FB-71D5-134B-A207-E19C2E618133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rot="5400000">
              <a:off x="4580568" y="4500613"/>
              <a:ext cx="639916" cy="339192"/>
            </a:xfrm>
            <a:prstGeom prst="bentConnector3">
              <a:avLst>
                <a:gd name="adj1" fmla="val 50000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8EF0651-FA86-F446-BD79-A5E65AF0A425}"/>
                </a:ext>
              </a:extLst>
            </p:cNvPr>
            <p:cNvCxnSpPr>
              <a:cxnSpLocks/>
            </p:cNvCxnSpPr>
            <p:nvPr/>
          </p:nvCxnSpPr>
          <p:spPr>
            <a:xfrm>
              <a:off x="2056435" y="4022499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85460CE-A970-A04A-9CC3-414EFA44001D}"/>
                    </a:ext>
                  </a:extLst>
                </p:cNvPr>
                <p:cNvSpPr/>
                <p:nvPr/>
              </p:nvSpPr>
              <p:spPr>
                <a:xfrm>
                  <a:off x="1923698" y="3588764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585460CE-A970-A04A-9CC3-414EFA440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698" y="3588764"/>
                  <a:ext cx="716863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E0992ED-D51B-2948-B57C-583C1E8F4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21433" y="5277318"/>
                  <a:ext cx="760910" cy="51954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E0992ED-D51B-2948-B57C-583C1E8F4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433" y="5277318"/>
                  <a:ext cx="760910" cy="51954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36EE3DC-0FC5-5A46-83C8-FE836F18BC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69384" y="5277318"/>
                  <a:ext cx="760910" cy="51954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36EE3DC-0FC5-5A46-83C8-FE836F18B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384" y="5277318"/>
                  <a:ext cx="760910" cy="51954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BA4B4FB-E812-014B-BDFA-A365FB03E0AB}"/>
                </a:ext>
              </a:extLst>
            </p:cNvPr>
            <p:cNvCxnSpPr/>
            <p:nvPr/>
          </p:nvCxnSpPr>
          <p:spPr>
            <a:xfrm>
              <a:off x="3901888" y="4990165"/>
              <a:ext cx="1542785" cy="0"/>
            </a:xfrm>
            <a:prstGeom prst="line">
              <a:avLst/>
            </a:prstGeom>
            <a:ln w="7620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41CAEFC-B6AF-0B42-92D2-3D261E0EBC05}"/>
                </a:ext>
              </a:extLst>
            </p:cNvPr>
            <p:cNvCxnSpPr/>
            <p:nvPr/>
          </p:nvCxnSpPr>
          <p:spPr>
            <a:xfrm>
              <a:off x="3896069" y="6160285"/>
              <a:ext cx="1542785" cy="0"/>
            </a:xfrm>
            <a:prstGeom prst="line">
              <a:avLst/>
            </a:prstGeom>
            <a:ln w="7620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E747EFF-C3FF-6049-AD97-3946557CF1CC}"/>
                </a:ext>
              </a:extLst>
            </p:cNvPr>
            <p:cNvCxnSpPr>
              <a:cxnSpLocks/>
            </p:cNvCxnSpPr>
            <p:nvPr/>
          </p:nvCxnSpPr>
          <p:spPr>
            <a:xfrm>
              <a:off x="3891782" y="5831558"/>
              <a:ext cx="0" cy="36342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D9986DA-DFA6-B84E-9753-F0CA97C309D8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901888" y="4990165"/>
              <a:ext cx="0" cy="28715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B8768E8-F30A-C745-AC69-850237B9F527}"/>
                </a:ext>
              </a:extLst>
            </p:cNvPr>
            <p:cNvCxnSpPr>
              <a:cxnSpLocks/>
            </p:cNvCxnSpPr>
            <p:nvPr/>
          </p:nvCxnSpPr>
          <p:spPr>
            <a:xfrm>
              <a:off x="5430330" y="4991643"/>
              <a:ext cx="0" cy="28715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E5732B2-1935-0E44-B629-FDCDD8247033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5449839" y="5796865"/>
              <a:ext cx="0" cy="36341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B001EA4-5872-2444-9DD1-2B431189FDF1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rot="16200000" flipV="1">
              <a:off x="3000800" y="4516994"/>
              <a:ext cx="1831904" cy="1501419"/>
            </a:xfrm>
            <a:prstGeom prst="bentConnector3">
              <a:avLst>
                <a:gd name="adj1" fmla="val -13000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How Coleen Rooney ... got people talking about the ellipsis again »  MobyLives">
              <a:extLst>
                <a:ext uri="{FF2B5EF4-FFF2-40B4-BE49-F238E27FC236}">
                  <a16:creationId xmlns:a16="http://schemas.microsoft.com/office/drawing/2014/main" id="{A943B094-F75A-C744-8923-6459FDB7C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5145" y="5179349"/>
              <a:ext cx="693069" cy="555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EF7D1E-23E7-784F-84FD-64671AEBC85A}"/>
                </a:ext>
              </a:extLst>
            </p:cNvPr>
            <p:cNvSpPr txBox="1"/>
            <p:nvPr/>
          </p:nvSpPr>
          <p:spPr>
            <a:xfrm>
              <a:off x="683581" y="3116063"/>
              <a:ext cx="3670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Full State Feedback With Filters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poles.</a:t>
            </a:r>
            <a:endParaRPr 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010C8-B013-4B47-A679-A666DA54AF5F}"/>
              </a:ext>
            </a:extLst>
          </p:cNvPr>
          <p:cNvSpPr txBox="1"/>
          <p:nvPr/>
        </p:nvSpPr>
        <p:spPr>
          <a:xfrm>
            <a:off x="578734" y="1011457"/>
            <a:ext cx="76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 poles of the System Under Control (SUC) are too close to 0, or even positive.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7400E2-7D06-2247-A484-4FA76BF6A7B2}"/>
              </a:ext>
            </a:extLst>
          </p:cNvPr>
          <p:cNvGrpSpPr/>
          <p:nvPr/>
        </p:nvGrpSpPr>
        <p:grpSpPr>
          <a:xfrm>
            <a:off x="1593744" y="4928040"/>
            <a:ext cx="4228158" cy="1163800"/>
            <a:chOff x="1593744" y="4928040"/>
            <a:chExt cx="4228158" cy="1163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44A7EE-2C3B-3241-B904-F81B6EDFAC4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981817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S0-&gt;S1; k0*S0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S1-&gt;S2;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S2-&gt;S1;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 ; k3*S2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k0=0.5; k1=1; k2=2; k3=3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7FEAA-0A9C-194B-BE8B-A6CAA386085A}"/>
              </a:ext>
            </a:extLst>
          </p:cNvPr>
          <p:cNvGrpSpPr/>
          <p:nvPr/>
        </p:nvGrpSpPr>
        <p:grpSpPr>
          <a:xfrm>
            <a:off x="665623" y="2566480"/>
            <a:ext cx="2657844" cy="765785"/>
            <a:chOff x="665623" y="2566480"/>
            <a:chExt cx="2657844" cy="765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/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1523" t="-8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blipFill>
                <a:blip r:embed="rId4"/>
                <a:stretch>
                  <a:fillRect t="-36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0F413C-8A8D-D847-B466-8BF93DF4398D}"/>
              </a:ext>
            </a:extLst>
          </p:cNvPr>
          <p:cNvSpPr txBox="1"/>
          <p:nvPr/>
        </p:nvSpPr>
        <p:spPr>
          <a:xfrm>
            <a:off x="542931" y="5396557"/>
            <a:ext cx="589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</a:t>
            </a:r>
            <a:r>
              <a:rPr lang="en-US" sz="2000" dirty="0" err="1"/>
              <a:t>Stablize</a:t>
            </a:r>
            <a:r>
              <a:rPr lang="en-US" sz="2000" dirty="0"/>
              <a:t> the closed loop system by 1 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/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A15E2E4-FF52-F14C-8DEE-BB92F7673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976" y="971421"/>
            <a:ext cx="2718307" cy="185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/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Change the poles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blipFill>
                <a:blip r:embed="rId7"/>
                <a:stretch>
                  <a:fillRect l="-5128" t="-28000" r="-855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Finding Eigenvalues (Poles)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  <a:blipFill>
                <a:blip r:embed="rId3"/>
                <a:stretch>
                  <a:fillRect t="-1194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37D4-599A-C349-B17E-7743CED83F72}"/>
              </a:ext>
            </a:extLst>
          </p:cNvPr>
          <p:cNvSpPr txBox="1"/>
          <p:nvPr/>
        </p:nvSpPr>
        <p:spPr>
          <a:xfrm>
            <a:off x="695227" y="3323320"/>
            <a:ext cx="31322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polynomial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blipFill>
                <a:blip r:embed="rId4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  <a:blipFill>
                <a:blip r:embed="rId5"/>
                <a:stretch>
                  <a:fillRect l="-8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6A36FB-609C-DE41-AE36-FCCBB3BE7FAB}"/>
              </a:ext>
            </a:extLst>
          </p:cNvPr>
          <p:cNvSpPr txBox="1"/>
          <p:nvPr/>
        </p:nvSpPr>
        <p:spPr>
          <a:xfrm>
            <a:off x="695227" y="4394991"/>
            <a:ext cx="2848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/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/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8" grpId="0"/>
      <p:bldP spid="4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in the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/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/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poles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blipFill>
                <a:blip r:embed="rId3"/>
                <a:stretch>
                  <a:fillRect l="-1479" t="-9375" r="-59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/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blipFill>
                <a:blip r:embed="rId4"/>
                <a:stretch>
                  <a:fillRect l="-47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FB8DA09-095F-E54D-9E7A-A66C76FE9402}"/>
              </a:ext>
            </a:extLst>
          </p:cNvPr>
          <p:cNvGrpSpPr/>
          <p:nvPr/>
        </p:nvGrpSpPr>
        <p:grpSpPr>
          <a:xfrm>
            <a:off x="829561" y="2396330"/>
            <a:ext cx="6238374" cy="679601"/>
            <a:chOff x="523189" y="3594457"/>
            <a:chExt cx="6238374" cy="679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/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10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/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/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∈{−0.54, −5.5}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15C86E2-5D82-F747-A395-4429A572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722" y="4720750"/>
            <a:ext cx="2718307" cy="18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3" y="307385"/>
            <a:ext cx="6387288" cy="838200"/>
          </a:xfrm>
        </p:spPr>
        <p:txBody>
          <a:bodyPr/>
          <a:lstStyle/>
          <a:p>
            <a:r>
              <a:rPr lang="en-US" dirty="0"/>
              <a:t>Formalizing 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7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4914999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4914999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4893764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8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9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D3A6-1033-AE45-91DF-98F6513A08CC}"/>
              </a:ext>
            </a:extLst>
          </p:cNvPr>
          <p:cNvGrpSpPr/>
          <p:nvPr/>
        </p:nvGrpSpPr>
        <p:grpSpPr>
          <a:xfrm>
            <a:off x="6603083" y="357084"/>
            <a:ext cx="2239447" cy="729947"/>
            <a:chOff x="6603083" y="357084"/>
            <a:chExt cx="2239447" cy="7299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4703" y="396936"/>
              <a:ext cx="361804" cy="356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7511494" y="570612"/>
              <a:ext cx="573209" cy="480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45" y="573492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7755449" y="243741"/>
              <a:ext cx="4805" cy="1015509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BDB90E-6039-BF42-9F88-36F7845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6645874" y="565638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/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0" dirty="0">
                      <a:solidFill>
                        <a:schemeClr val="tx1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961439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3D9E5-80E2-9241-97A7-EA2CD764D16A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F903BF-506F-3749-99FE-19D9092B7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D21599-37DB-244A-B8F0-36C66CA3074B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0C0E32-183B-6942-8453-BDB56A525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B06CAD0-12A0-A641-B7DA-B667994A8CD2}"/>
                </a:ext>
              </a:extLst>
            </p:cNvPr>
            <p:cNvCxnSpPr>
              <a:cxnSpLocks/>
              <a:stCxn id="58" idx="2"/>
              <a:endCxn id="62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8BD878-5662-094A-880D-954046B6D78A}"/>
              </a:ext>
            </a:extLst>
          </p:cNvPr>
          <p:cNvSpPr txBox="1"/>
          <p:nvPr/>
        </p:nvSpPr>
        <p:spPr>
          <a:xfrm>
            <a:off x="3755767" y="152103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(Suffices to consider the homogenous system)</a:t>
            </a:r>
          </a:p>
        </p:txBody>
      </p:sp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/>
      <p:bldP spid="20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204215</TotalTime>
  <Words>1564</Words>
  <Application>Microsoft Macintosh PowerPoint</Application>
  <PresentationFormat>On-screen Show (4:3)</PresentationFormat>
  <Paragraphs>264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 of Full State Feedback  </vt:lpstr>
      <vt:lpstr>Closed Loop System</vt:lpstr>
      <vt:lpstr>The Design Problem</vt:lpstr>
      <vt:lpstr>A Simple Example</vt:lpstr>
      <vt:lpstr>Finding Eigenvalues (Poles) for A </vt:lpstr>
      <vt:lpstr>Poles in the Running Example</vt:lpstr>
      <vt:lpstr>Formalizing The Design Problem</vt:lpstr>
      <vt:lpstr>Solving for Closed Loop Poles: Dimensions of Vector &amp; Matrices</vt:lpstr>
      <vt:lpstr>Solving for Closed Loop Poles: Solution Strategy</vt:lpstr>
      <vt:lpstr>Running Example</vt:lpstr>
      <vt:lpstr>Solve for k_P</vt:lpstr>
      <vt:lpstr>How Well Does State Feedback Work?</vt:lpstr>
      <vt:lpstr>Adjusting for DC Gain of Controller</vt:lpstr>
      <vt:lpstr>DC Gain in Running Example</vt:lpstr>
      <vt:lpstr>Full State Control With Filters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3441</cp:revision>
  <dcterms:created xsi:type="dcterms:W3CDTF">2008-11-04T22:35:39Z</dcterms:created>
  <dcterms:modified xsi:type="dcterms:W3CDTF">2022-05-31T00:23:36Z</dcterms:modified>
</cp:coreProperties>
</file>