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4" r:id="rId3"/>
    <p:sldId id="487" r:id="rId4"/>
    <p:sldId id="488" r:id="rId5"/>
    <p:sldId id="497" r:id="rId6"/>
    <p:sldId id="500" r:id="rId7"/>
    <p:sldId id="525" r:id="rId8"/>
    <p:sldId id="514" r:id="rId9"/>
    <p:sldId id="526" r:id="rId10"/>
    <p:sldId id="519" r:id="rId11"/>
    <p:sldId id="504" r:id="rId12"/>
    <p:sldId id="521" r:id="rId13"/>
    <p:sldId id="501" r:id="rId14"/>
    <p:sldId id="517" r:id="rId15"/>
    <p:sldId id="529" r:id="rId16"/>
    <p:sldId id="515" r:id="rId17"/>
    <p:sldId id="523" r:id="rId18"/>
    <p:sldId id="528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E(s)/R(s) + Y(s)/R(s) = 1</a:t>
            </a:r>
          </a:p>
          <a:p>
            <a:r>
              <a:rPr lang="en-US" dirty="0"/>
              <a:t>So, H(s) = 1 </a:t>
            </a:r>
            <a:r>
              <a:rPr lang="en-US" dirty="0" err="1"/>
              <a:t>iff</a:t>
            </a:r>
            <a:r>
              <a:rPr lang="en-US" dirty="0"/>
              <a:t> E(s)/R(s)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37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believe this result for H_NE since noise should be amplified by C(s).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517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believe this result for H_NE since noise should </a:t>
            </a:r>
            <a:r>
              <a:rPr lang="en-US"/>
              <a:t>be amplified by C(s).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378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to H_RY when F(s) becomes large?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375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0.png"/><Relationship Id="rId2" Type="http://schemas.openxmlformats.org/officeDocument/2006/relationships/image" Target="../media/image690.png"/><Relationship Id="rId16" Type="http://schemas.openxmlformats.org/officeDocument/2006/relationships/image" Target="../media/image3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1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91.png"/><Relationship Id="rId10" Type="http://schemas.openxmlformats.org/officeDocument/2006/relationships/image" Target="../media/image770.png"/><Relationship Id="rId9" Type="http://schemas.openxmlformats.org/officeDocument/2006/relationships/image" Target="../media/image760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42.png"/><Relationship Id="rId7" Type="http://schemas.openxmlformats.org/officeDocument/2006/relationships/image" Target="../media/image270.png"/><Relationship Id="rId12" Type="http://schemas.openxmlformats.org/officeDocument/2006/relationships/image" Target="../media/image3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60.png"/><Relationship Id="rId5" Type="http://schemas.openxmlformats.org/officeDocument/2006/relationships/image" Target="../media/image250.png"/><Relationship Id="rId1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7" Type="http://schemas.openxmlformats.org/officeDocument/2006/relationships/image" Target="../media/image1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2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911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1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63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8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118.png"/><Relationship Id="rId10" Type="http://schemas.openxmlformats.org/officeDocument/2006/relationships/image" Target="../media/image110.png"/><Relationship Id="rId19" Type="http://schemas.openxmlformats.org/officeDocument/2006/relationships/image" Target="../media/image123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blipFill>
                <a:blip r:embed="rId2"/>
                <a:stretch>
                  <a:fillRect l="-1705" r="-340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1778599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/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blipFill>
                <a:blip r:embed="rId10"/>
                <a:stretch>
                  <a:fillRect l="-1571" r="-31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2F9836-57D2-2B4B-9627-97B1E604E6DC}"/>
              </a:ext>
            </a:extLst>
          </p:cNvPr>
          <p:cNvSpPr txBox="1"/>
          <p:nvPr/>
        </p:nvSpPr>
        <p:spPr>
          <a:xfrm>
            <a:off x="724140" y="341431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C5C4A8-18B7-7C45-AC28-5334E615999B}"/>
              </a:ext>
            </a:extLst>
          </p:cNvPr>
          <p:cNvSpPr txBox="1"/>
          <p:nvPr/>
        </p:nvSpPr>
        <p:spPr>
          <a:xfrm>
            <a:off x="3749127" y="3449081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6585204" y="1845495"/>
                <a:ext cx="169706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4" y="1845495"/>
                <a:ext cx="1697067" cy="679032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/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blipFill>
                <a:blip r:embed="rId12"/>
                <a:stretch>
                  <a:fillRect l="-738" r="-147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/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blipFill>
                <a:blip r:embed="rId13"/>
                <a:stretch>
                  <a:fillRect l="-623" r="-155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3657052" y="4821477"/>
                <a:ext cx="331385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052" y="4821477"/>
                <a:ext cx="3313856" cy="679032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9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More Complicated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blipFill>
                <a:blip r:embed="rId6"/>
                <a:stretch>
                  <a:fillRect l="-1695" r="-282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/>
              <p:nvPr/>
            </p:nvSpPr>
            <p:spPr>
              <a:xfrm>
                <a:off x="1419760" y="4785278"/>
                <a:ext cx="25817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0" y="4785278"/>
                <a:ext cx="2581796" cy="733149"/>
              </a:xfrm>
              <a:prstGeom prst="rect">
                <a:avLst/>
              </a:prstGeom>
              <a:blipFill>
                <a:blip r:embed="rId1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/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blipFill>
                <a:blip r:embed="rId15"/>
                <a:stretch>
                  <a:fillRect l="-1714" r="-285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/>
              <p:nvPr/>
            </p:nvSpPr>
            <p:spPr>
              <a:xfrm>
                <a:off x="1409810" y="3141683"/>
                <a:ext cx="1697068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0" y="3141683"/>
                <a:ext cx="1697068" cy="679032"/>
              </a:xfrm>
              <a:prstGeom prst="rect">
                <a:avLst/>
              </a:prstGeom>
              <a:blipFill>
                <a:blip r:embed="rId1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0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83464"/>
            <a:ext cx="8695944" cy="838200"/>
          </a:xfrm>
        </p:spPr>
        <p:txBody>
          <a:bodyPr/>
          <a:lstStyle/>
          <a:p>
            <a:r>
              <a:rPr lang="en-US" dirty="0"/>
              <a:t>Error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528533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19846-5C87-B74C-B5C9-0EE053E725A0}"/>
              </a:ext>
            </a:extLst>
          </p:cNvPr>
          <p:cNvGrpSpPr/>
          <p:nvPr/>
        </p:nvGrpSpPr>
        <p:grpSpPr>
          <a:xfrm>
            <a:off x="928735" y="3900448"/>
            <a:ext cx="2446094" cy="1213124"/>
            <a:chOff x="928735" y="3900448"/>
            <a:chExt cx="2446094" cy="1213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89801E-D288-C648-87A0-2D2AF8B79BB5}"/>
                    </a:ext>
                  </a:extLst>
                </p:cNvPr>
                <p:cNvSpPr txBox="1"/>
                <p:nvPr/>
              </p:nvSpPr>
              <p:spPr>
                <a:xfrm>
                  <a:off x="956475" y="4369827"/>
                  <a:ext cx="22222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89801E-D288-C648-87A0-2D2AF8B79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75" y="4369827"/>
                  <a:ext cx="222221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705" r="-2841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A34667-96E2-9F42-A08F-1534F3FA793C}"/>
                    </a:ext>
                  </a:extLst>
                </p:cNvPr>
                <p:cNvSpPr txBox="1"/>
                <p:nvPr/>
              </p:nvSpPr>
              <p:spPr>
                <a:xfrm>
                  <a:off x="956475" y="4805795"/>
                  <a:ext cx="2418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A34667-96E2-9F42-A08F-1534F3FA7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75" y="4805795"/>
                  <a:ext cx="2418354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571" r="-3141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2F9836-57D2-2B4B-9627-97B1E604E6DC}"/>
                </a:ext>
              </a:extLst>
            </p:cNvPr>
            <p:cNvSpPr txBox="1"/>
            <p:nvPr/>
          </p:nvSpPr>
          <p:spPr>
            <a:xfrm>
              <a:off x="928735" y="3900448"/>
              <a:ext cx="2348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From the diagram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4868162" y="2599172"/>
                <a:ext cx="1397755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62" y="2599172"/>
                <a:ext cx="1397755" cy="679032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8FBADAC-CAFD-C545-BC4A-CBDEBA0F3B0F}"/>
              </a:ext>
            </a:extLst>
          </p:cNvPr>
          <p:cNvGrpSpPr/>
          <p:nvPr/>
        </p:nvGrpSpPr>
        <p:grpSpPr>
          <a:xfrm>
            <a:off x="3710665" y="3935219"/>
            <a:ext cx="3800040" cy="1264007"/>
            <a:chOff x="3710665" y="3935219"/>
            <a:chExt cx="3800040" cy="12640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C5C4A8-18B7-7C45-AC28-5334E615999B}"/>
                </a:ext>
              </a:extLst>
            </p:cNvPr>
            <p:cNvSpPr txBox="1"/>
            <p:nvPr/>
          </p:nvSpPr>
          <p:spPr>
            <a:xfrm>
              <a:off x="3727297" y="3935219"/>
              <a:ext cx="3783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Solve for </a:t>
              </a:r>
              <a:r>
                <a:rPr lang="en-US" sz="2000" b="1" i="1" dirty="0"/>
                <a:t>Y(s)</a:t>
              </a:r>
              <a:r>
                <a:rPr lang="en-US" sz="2000" b="1" dirty="0"/>
                <a:t> in terms of </a:t>
              </a:r>
              <a:r>
                <a:rPr lang="en-US" sz="2000" b="1" i="1" dirty="0"/>
                <a:t>R(s)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DAC7A1-C13A-364B-8652-BEC120E1B443}"/>
                    </a:ext>
                  </a:extLst>
                </p:cNvPr>
                <p:cNvSpPr txBox="1"/>
                <p:nvPr/>
              </p:nvSpPr>
              <p:spPr>
                <a:xfrm>
                  <a:off x="3729727" y="4410867"/>
                  <a:ext cx="32426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DAC7A1-C13A-364B-8652-BEC120E1B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727" y="4410867"/>
                  <a:ext cx="324261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67" r="-1946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D0D093-443B-B440-A825-C5C80305849E}"/>
                    </a:ext>
                  </a:extLst>
                </p:cNvPr>
                <p:cNvSpPr txBox="1"/>
                <p:nvPr/>
              </p:nvSpPr>
              <p:spPr>
                <a:xfrm>
                  <a:off x="3710665" y="4891449"/>
                  <a:ext cx="30590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D0D093-443B-B440-A825-C5C803058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665" y="4891449"/>
                  <a:ext cx="3059043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24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2648520" y="5697211"/>
                <a:ext cx="471257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20" y="5697211"/>
                <a:ext cx="4712572" cy="679032"/>
              </a:xfrm>
              <a:prstGeom prst="rect">
                <a:avLst/>
              </a:prstGeom>
              <a:blipFill>
                <a:blip r:embed="rId1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14E63F-B043-CD4B-BE91-DFA5B6B5091B}"/>
                  </a:ext>
                </a:extLst>
              </p:cNvPr>
              <p:cNvSpPr/>
              <p:nvPr/>
            </p:nvSpPr>
            <p:spPr>
              <a:xfrm>
                <a:off x="4838843" y="1860418"/>
                <a:ext cx="331520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14E63F-B043-CD4B-BE91-DFA5B6B50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43" y="1860418"/>
                <a:ext cx="3315202" cy="679032"/>
              </a:xfrm>
              <a:prstGeom prst="rect">
                <a:avLst/>
              </a:prstGeom>
              <a:blipFill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2585834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435601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077712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1228633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379553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5505758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349249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1571278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1317628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blipFill>
                <a:blip r:embed="rId8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blipFill>
                <a:blip r:embed="rId9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blipFill>
                <a:blip r:embed="rId10"/>
                <a:stretch>
                  <a:fillRect l="-361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145005" y="4768113"/>
                <a:ext cx="429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05" y="4768113"/>
                <a:ext cx="4297908" cy="369332"/>
              </a:xfrm>
              <a:prstGeom prst="rect">
                <a:avLst/>
              </a:prstGeom>
              <a:blipFill>
                <a:blip r:embed="rId11"/>
                <a:stretch>
                  <a:fillRect l="-147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135072" y="5378167"/>
                <a:ext cx="4135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)?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72" y="5378167"/>
                <a:ext cx="4135876" cy="369332"/>
              </a:xfrm>
              <a:prstGeom prst="rect">
                <a:avLst/>
              </a:prstGeom>
              <a:blipFill>
                <a:blip r:embed="rId12"/>
                <a:stretch>
                  <a:fillRect l="-122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303055" y="3162179"/>
                <a:ext cx="18975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5" y="3162179"/>
                <a:ext cx="1897571" cy="586699"/>
              </a:xfrm>
              <a:prstGeom prst="rect">
                <a:avLst/>
              </a:prstGeom>
              <a:blipFill>
                <a:blip r:embed="rId13"/>
                <a:stretch>
                  <a:fillRect l="-2667" t="-2128" r="-66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118796" y="5992204"/>
                <a:ext cx="439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96" y="5992204"/>
                <a:ext cx="4392228" cy="369332"/>
              </a:xfrm>
              <a:prstGeom prst="rect">
                <a:avLst/>
              </a:prstGeom>
              <a:blipFill>
                <a:blip r:embed="rId14"/>
                <a:stretch>
                  <a:fillRect l="-11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/>
              <p:nvPr/>
            </p:nvSpPr>
            <p:spPr>
              <a:xfrm>
                <a:off x="6303917" y="1166384"/>
                <a:ext cx="2615203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17" y="1166384"/>
                <a:ext cx="2615203" cy="548676"/>
              </a:xfrm>
              <a:prstGeom prst="rect">
                <a:avLst/>
              </a:prstGeom>
              <a:blipFill>
                <a:blip r:embed="rId1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/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807BE2BA-5785-D24F-A4E2-3609E6C911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1866" y="2011783"/>
            <a:ext cx="2274274" cy="1538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/>
              <p:nvPr/>
            </p:nvSpPr>
            <p:spPr>
              <a:xfrm>
                <a:off x="314525" y="3907453"/>
                <a:ext cx="3581365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5" y="3907453"/>
                <a:ext cx="3581365" cy="604974"/>
              </a:xfrm>
              <a:prstGeom prst="rect">
                <a:avLst/>
              </a:prstGeom>
              <a:blipFill>
                <a:blip r:embed="rId18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11CC-9674-EE41-8184-81456BA19DF8}"/>
                  </a:ext>
                </a:extLst>
              </p:cNvPr>
              <p:cNvSpPr txBox="1"/>
              <p:nvPr/>
            </p:nvSpPr>
            <p:spPr>
              <a:xfrm>
                <a:off x="5502946" y="5378167"/>
                <a:ext cx="3087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 is DC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11CC-9674-EE41-8184-81456BA1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46" y="5378167"/>
                <a:ext cx="3087961" cy="369332"/>
              </a:xfrm>
              <a:prstGeom prst="rect">
                <a:avLst/>
              </a:prstGeom>
              <a:blipFill>
                <a:blip r:embed="rId19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3669523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842472" y="2212366"/>
            <a:ext cx="8270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4326855" y="2169709"/>
            <a:ext cx="493530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338185" y="222838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1002295" y="205526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3047579" y="433378"/>
            <a:ext cx="29364" cy="3818090"/>
          </a:xfrm>
          <a:prstGeom prst="bentConnector3">
            <a:avLst>
              <a:gd name="adj1" fmla="val 1706280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304136" y="2206185"/>
            <a:ext cx="608405" cy="618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4820385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>
            <a:off x="5137147" y="2171187"/>
            <a:ext cx="337678" cy="56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4971306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5989206" y="2446461"/>
                <a:ext cx="166882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06" y="2446461"/>
                <a:ext cx="1668827" cy="576761"/>
              </a:xfrm>
              <a:prstGeom prst="rect">
                <a:avLst/>
              </a:prstGeom>
              <a:blipFill>
                <a:blip r:embed="rId11"/>
                <a:stretch>
                  <a:fillRect t="-4255" r="-75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4962727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/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blipFill>
                <a:blip r:embed="rId12"/>
                <a:stretch>
                  <a:fillRect l="-1240" r="-20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/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blipFill>
                <a:blip r:embed="rId13"/>
                <a:stretch>
                  <a:fillRect l="-1563" r="-260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253A0-8DD3-DF4C-ACE2-B06B23F6D886}"/>
              </a:ext>
            </a:extLst>
          </p:cNvPr>
          <p:cNvSpPr txBox="1"/>
          <p:nvPr/>
        </p:nvSpPr>
        <p:spPr>
          <a:xfrm>
            <a:off x="349236" y="33010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CB4C6C-C24D-D648-BFC6-349ED4C60D9C}"/>
              </a:ext>
            </a:extLst>
          </p:cNvPr>
          <p:cNvSpPr txBox="1"/>
          <p:nvPr/>
        </p:nvSpPr>
        <p:spPr>
          <a:xfrm>
            <a:off x="3749127" y="3335868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/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blipFill>
                <a:blip r:embed="rId14"/>
                <a:stretch>
                  <a:fillRect l="-932" r="-15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/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blipFill>
                <a:blip r:embed="rId15"/>
                <a:stretch>
                  <a:fillRect l="-612" r="-152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/>
              <p:nvPr/>
            </p:nvSpPr>
            <p:spPr>
              <a:xfrm>
                <a:off x="2280213" y="5145471"/>
                <a:ext cx="5282798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13" y="5145471"/>
                <a:ext cx="5282798" cy="651910"/>
              </a:xfrm>
              <a:prstGeom prst="rect">
                <a:avLst/>
              </a:prstGeom>
              <a:blipFill>
                <a:blip r:embed="rId1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35B98F-F14F-8A40-9E4F-9ED0FE554A87}"/>
              </a:ext>
            </a:extLst>
          </p:cNvPr>
          <p:cNvSpPr txBox="1"/>
          <p:nvPr/>
        </p:nvSpPr>
        <p:spPr>
          <a:xfrm>
            <a:off x="1580989" y="5896123"/>
            <a:ext cx="569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When a system has multiple inputs, only one is non-zero in the transfer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/>
              <p:nvPr/>
            </p:nvSpPr>
            <p:spPr>
              <a:xfrm>
                <a:off x="5882814" y="1824019"/>
                <a:ext cx="296497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14" y="1824019"/>
                <a:ext cx="2964979" cy="613886"/>
              </a:xfrm>
              <a:prstGeom prst="rect">
                <a:avLst/>
              </a:prstGeom>
              <a:blipFill>
                <a:blip r:embed="rId1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122419-62FD-5844-BEA0-8C5B06253672}"/>
                  </a:ext>
                </a:extLst>
              </p:cNvPr>
              <p:cNvSpPr/>
              <p:nvPr/>
            </p:nvSpPr>
            <p:spPr>
              <a:xfrm>
                <a:off x="5957668" y="1224165"/>
                <a:ext cx="296125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122419-62FD-5844-BEA0-8C5B06253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68" y="1224165"/>
                <a:ext cx="2961259" cy="613886"/>
              </a:xfrm>
              <a:prstGeom prst="rect">
                <a:avLst/>
              </a:prstGeom>
              <a:blipFill>
                <a:blip r:embed="rId1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4" grpId="0"/>
      <p:bldP spid="35" grpId="0"/>
      <p:bldP spid="36" grpId="0"/>
      <p:bldP spid="42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Interpreting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𝑵𝑬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3669523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842472" y="2212366"/>
            <a:ext cx="8270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4326855" y="2169709"/>
            <a:ext cx="493530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338185" y="222838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1002295" y="205526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3047579" y="433378"/>
            <a:ext cx="29364" cy="3818090"/>
          </a:xfrm>
          <a:prstGeom prst="bentConnector3">
            <a:avLst>
              <a:gd name="adj1" fmla="val 1706280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304136" y="2206185"/>
            <a:ext cx="608405" cy="618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4820385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>
            <a:off x="5137147" y="2171187"/>
            <a:ext cx="337678" cy="56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4971306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4962727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/>
              <p:nvPr/>
            </p:nvSpPr>
            <p:spPr>
              <a:xfrm>
                <a:off x="424699" y="3729352"/>
                <a:ext cx="3657989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9" y="3729352"/>
                <a:ext cx="3657989" cy="744243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5D756-4F64-964C-A607-05038378A78F}"/>
                  </a:ext>
                </a:extLst>
              </p:cNvPr>
              <p:cNvSpPr txBox="1"/>
              <p:nvPr/>
            </p:nvSpPr>
            <p:spPr>
              <a:xfrm>
                <a:off x="355001" y="3065711"/>
                <a:ext cx="816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Does a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simultaneously reduce bias and reduce the effect of noise?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5D756-4F64-964C-A607-05038378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1" y="3065711"/>
                <a:ext cx="8160696" cy="369332"/>
              </a:xfrm>
              <a:prstGeom prst="rect">
                <a:avLst/>
              </a:prstGeom>
              <a:blipFill>
                <a:blip r:embed="rId14"/>
                <a:stretch>
                  <a:fillRect l="-46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ACB4B5-F240-D94E-9AC6-2779D5CF6499}"/>
                  </a:ext>
                </a:extLst>
              </p:cNvPr>
              <p:cNvSpPr txBox="1"/>
              <p:nvPr/>
            </p:nvSpPr>
            <p:spPr>
              <a:xfrm>
                <a:off x="278570" y="4743141"/>
                <a:ext cx="7190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tells us the error in </a:t>
                </a:r>
                <a:r>
                  <a:rPr lang="en-US" b="1" dirty="0"/>
                  <a:t>tracking noise</a:t>
                </a:r>
                <a:r>
                  <a:rPr lang="en-US" dirty="0"/>
                  <a:t>. A small value is bad!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ACB4B5-F240-D94E-9AC6-2779D5CF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70" y="4743141"/>
                <a:ext cx="7190815" cy="369332"/>
              </a:xfrm>
              <a:prstGeom prst="rect">
                <a:avLst/>
              </a:prstGeom>
              <a:blipFill>
                <a:blip r:embed="rId15"/>
                <a:stretch>
                  <a:fillRect l="-88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3362B1-594F-A54E-85E3-E729984A8228}"/>
                  </a:ext>
                </a:extLst>
              </p:cNvPr>
              <p:cNvSpPr txBox="1"/>
              <p:nvPr/>
            </p:nvSpPr>
            <p:spPr>
              <a:xfrm>
                <a:off x="625908" y="5226431"/>
                <a:ext cx="5282798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3362B1-594F-A54E-85E3-E729984A8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08" y="5226431"/>
                <a:ext cx="5282798" cy="659348"/>
              </a:xfrm>
              <a:prstGeom prst="rect">
                <a:avLst/>
              </a:prstGeom>
              <a:blipFill>
                <a:blip r:embed="rId16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D9EE7BC-2932-AE4B-917D-53A2CD3CB704}"/>
              </a:ext>
            </a:extLst>
          </p:cNvPr>
          <p:cNvSpPr txBox="1"/>
          <p:nvPr/>
        </p:nvSpPr>
        <p:spPr>
          <a:xfrm>
            <a:off x="1407474" y="5959691"/>
            <a:ext cx="666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effect of noise on the output. So more ”aggressive” control (e.g., </a:t>
            </a:r>
            <a:r>
              <a:rPr lang="en-US" i="1" dirty="0"/>
              <a:t>k</a:t>
            </a:r>
            <a:r>
              <a:rPr lang="en-US" dirty="0"/>
              <a:t>) makes matters worse.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695EC7-A1AF-B54C-84B2-2D9FBFA9DD76}"/>
                  </a:ext>
                </a:extLst>
              </p:cNvPr>
              <p:cNvSpPr txBox="1"/>
              <p:nvPr/>
            </p:nvSpPr>
            <p:spPr>
              <a:xfrm>
                <a:off x="3844786" y="3847058"/>
                <a:ext cx="5282798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695EC7-A1AF-B54C-84B2-2D9FBFA9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86" y="3847058"/>
                <a:ext cx="5282798" cy="651910"/>
              </a:xfrm>
              <a:prstGeom prst="rect">
                <a:avLst/>
              </a:prstGeom>
              <a:blipFill>
                <a:blip r:embed="rId17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69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4" grpId="0"/>
      <p:bldP spid="45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725142" y="4220314"/>
                <a:ext cx="3314818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2" y="4220314"/>
                <a:ext cx="3314818" cy="74424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/>
              <p:nvPr/>
            </p:nvSpPr>
            <p:spPr>
              <a:xfrm>
                <a:off x="-141004" y="3312574"/>
                <a:ext cx="5055116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004" y="3312574"/>
                <a:ext cx="5055116" cy="640816"/>
              </a:xfrm>
              <a:prstGeom prst="rect">
                <a:avLst/>
              </a:prstGeom>
              <a:blipFill>
                <a:blip r:embed="rId4"/>
                <a:stretch>
                  <a:fillRect t="-192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470877" y="1493440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04926" y="1810914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6128209" y="1768257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5416155" y="1583591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55" y="1583591"/>
                <a:ext cx="71205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4995" y="1493439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95" y="1493439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792294" y="1815362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2456404" y="16422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2607326" y="1944078"/>
            <a:ext cx="1985005" cy="6665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758245" y="1793158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2339815" y="211582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815" y="2115821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1685981" y="1349490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81" y="1349490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2735029" y="135984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29" y="1359847"/>
                <a:ext cx="71686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4592330" y="1389967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30" y="1389967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6062824" y="1324676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24" y="1324676"/>
                <a:ext cx="7164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6725908" y="162444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</p:cNvCxnSpPr>
          <p:nvPr/>
        </p:nvCxnSpPr>
        <p:spPr>
          <a:xfrm flipV="1">
            <a:off x="7042670" y="1759299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6519562" y="697681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62" y="697681"/>
                <a:ext cx="727250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876829" y="1067013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868250" y="459464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2330" y="2293181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30" y="2293181"/>
                <a:ext cx="643565" cy="6349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5714179" y="1448005"/>
            <a:ext cx="684367" cy="1640934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4EBFF9-0F3D-6644-AD61-15BC9FD0E0F8}"/>
              </a:ext>
            </a:extLst>
          </p:cNvPr>
          <p:cNvSpPr txBox="1"/>
          <p:nvPr/>
        </p:nvSpPr>
        <p:spPr>
          <a:xfrm>
            <a:off x="4479440" y="3358704"/>
            <a:ext cx="388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filter with large dc gain can reduce the effect of noise.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1FE57-D1CC-8542-8AFB-9B6BD0E93602}"/>
              </a:ext>
            </a:extLst>
          </p:cNvPr>
          <p:cNvSpPr txBox="1"/>
          <p:nvPr/>
        </p:nvSpPr>
        <p:spPr>
          <a:xfrm>
            <a:off x="4531325" y="4397386"/>
            <a:ext cx="27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can increase bias.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75F102-C64C-1E46-8F09-A99DAC1D75E6}"/>
              </a:ext>
            </a:extLst>
          </p:cNvPr>
          <p:cNvSpPr txBox="1"/>
          <p:nvPr/>
        </p:nvSpPr>
        <p:spPr>
          <a:xfrm>
            <a:off x="1042170" y="509603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eliminate the bias caused by a filter?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B04623-F247-914C-AC6E-1A2DBDA2B6E2}"/>
                  </a:ext>
                </a:extLst>
              </p:cNvPr>
              <p:cNvSpPr txBox="1"/>
              <p:nvPr/>
            </p:nvSpPr>
            <p:spPr>
              <a:xfrm>
                <a:off x="1274477" y="5503521"/>
                <a:ext cx="349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have a DC gain of 1.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B04623-F247-914C-AC6E-1A2DBDA2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77" y="5503521"/>
                <a:ext cx="3499035" cy="369332"/>
              </a:xfrm>
              <a:prstGeom prst="rect">
                <a:avLst/>
              </a:prstGeom>
              <a:blipFill>
                <a:blip r:embed="rId14"/>
                <a:stretch>
                  <a:fillRect l="-1449" t="-6667" r="-7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64F2A35-DBD3-7B45-92E4-B22B44999CAE}"/>
              </a:ext>
            </a:extLst>
          </p:cNvPr>
          <p:cNvSpPr txBox="1"/>
          <p:nvPr/>
        </p:nvSpPr>
        <p:spPr>
          <a:xfrm>
            <a:off x="1274476" y="5886647"/>
            <a:ext cx="47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affects the benefit to noise reduction.</a:t>
            </a:r>
          </a:p>
        </p:txBody>
      </p:sp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30" grpId="0"/>
      <p:bldP spid="31" grpId="0"/>
      <p:bldP spid="32" grpId="0"/>
      <p:bldP spid="3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Disturbances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424343" y="3552470"/>
            <a:ext cx="425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disturbance perturbs how the controller actuates the system and so diminishes the effectiveness of control.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644131" y="5667410"/>
                <a:ext cx="4189989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31" y="5667410"/>
                <a:ext cx="4189989" cy="651910"/>
              </a:xfrm>
              <a:prstGeom prst="rect">
                <a:avLst/>
              </a:prstGeom>
              <a:blipFill>
                <a:blip r:embed="rId3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4729868" y="4614360"/>
                <a:ext cx="38334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68" y="4614360"/>
                <a:ext cx="3833471" cy="586699"/>
              </a:xfrm>
              <a:prstGeom prst="rect">
                <a:avLst/>
              </a:prstGeom>
              <a:blipFill>
                <a:blip r:embed="rId14"/>
                <a:stretch>
                  <a:fillRect l="-660" t="-2128" r="-1320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5213499" y="3933657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99" y="3933657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5215598" y="3319771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98" y="3319771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Eliminating Bias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312270" y="5372002"/>
                <a:ext cx="3690567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0" y="5372002"/>
                <a:ext cx="3690567" cy="521553"/>
              </a:xfrm>
              <a:prstGeom prst="rect">
                <a:avLst/>
              </a:prstGeom>
              <a:blipFill>
                <a:blip r:embed="rId14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98250" y="4679724"/>
                <a:ext cx="3367524" cy="619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0" y="4679724"/>
                <a:ext cx="3367524" cy="619850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400349" y="4065838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49" y="4065838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0FBEE6-07E7-1643-AD72-42A2693DF6C8}"/>
              </a:ext>
            </a:extLst>
          </p:cNvPr>
          <p:cNvSpPr txBox="1"/>
          <p:nvPr/>
        </p:nvSpPr>
        <p:spPr>
          <a:xfrm>
            <a:off x="2282344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7632-4161-BA45-ACE5-41A9B8249234}"/>
              </a:ext>
            </a:extLst>
          </p:cNvPr>
          <p:cNvSpPr txBox="1"/>
          <p:nvPr/>
        </p:nvSpPr>
        <p:spPr>
          <a:xfrm>
            <a:off x="747224" y="3554483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9C092-95D6-7C49-AB44-120F2B2F22ED}"/>
              </a:ext>
            </a:extLst>
          </p:cNvPr>
          <p:cNvSpPr/>
          <p:nvPr/>
        </p:nvSpPr>
        <p:spPr>
          <a:xfrm>
            <a:off x="281377" y="5884707"/>
            <a:ext cx="1064308" cy="9067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-45015" y="6063823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15" y="6063823"/>
                <a:ext cx="4189989" cy="521553"/>
              </a:xfrm>
              <a:prstGeom prst="rect">
                <a:avLst/>
              </a:prstGeom>
              <a:blipFill>
                <a:blip r:embed="rId17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E8DEB2-EAFC-5641-8C90-F74F0929ACF9}"/>
              </a:ext>
            </a:extLst>
          </p:cNvPr>
          <p:cNvSpPr txBox="1"/>
          <p:nvPr/>
        </p:nvSpPr>
        <p:spPr>
          <a:xfrm>
            <a:off x="4093258" y="3395677"/>
            <a:ext cx="12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Desired DC 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4F04E-5F03-FF4D-9EF2-BAA9172CBB3B}"/>
              </a:ext>
            </a:extLst>
          </p:cNvPr>
          <p:cNvSpPr txBox="1"/>
          <p:nvPr/>
        </p:nvSpPr>
        <p:spPr>
          <a:xfrm>
            <a:off x="4256100" y="41762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4B0E17-8147-2D41-A753-CF399AB13763}"/>
              </a:ext>
            </a:extLst>
          </p:cNvPr>
          <p:cNvSpPr txBox="1"/>
          <p:nvPr/>
        </p:nvSpPr>
        <p:spPr>
          <a:xfrm>
            <a:off x="4256100" y="4804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CF85DB-43B0-EB41-B2E5-7652A6C8E6CD}"/>
              </a:ext>
            </a:extLst>
          </p:cNvPr>
          <p:cNvSpPr txBox="1"/>
          <p:nvPr/>
        </p:nvSpPr>
        <p:spPr>
          <a:xfrm>
            <a:off x="4256100" y="5372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7E3BE4-B192-E841-80E9-C5A8A1E0EABB}"/>
              </a:ext>
            </a:extLst>
          </p:cNvPr>
          <p:cNvSpPr txBox="1"/>
          <p:nvPr/>
        </p:nvSpPr>
        <p:spPr>
          <a:xfrm>
            <a:off x="4256100" y="6153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08EC410-7191-D840-9419-AE7D3C6C595A}"/>
                  </a:ext>
                </a:extLst>
              </p:cNvPr>
              <p:cNvSpPr txBox="1"/>
              <p:nvPr/>
            </p:nvSpPr>
            <p:spPr>
              <a:xfrm>
                <a:off x="5337345" y="3429000"/>
                <a:ext cx="1850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Preferred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b="1" dirty="0"/>
                  <a:t>DC gain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08EC410-7191-D840-9419-AE7D3C6C5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45" y="3429000"/>
                <a:ext cx="1850533" cy="646331"/>
              </a:xfrm>
              <a:prstGeom prst="rect">
                <a:avLst/>
              </a:prstGeom>
              <a:blipFill>
                <a:blip r:embed="rId18"/>
                <a:stretch>
                  <a:fillRect l="-2740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DB04D71-C647-C542-91E2-8DD914B8231D}"/>
              </a:ext>
            </a:extLst>
          </p:cNvPr>
          <p:cNvSpPr txBox="1"/>
          <p:nvPr/>
        </p:nvSpPr>
        <p:spPr>
          <a:xfrm>
            <a:off x="5638676" y="41762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0F5992-FE55-5A4A-B630-608C91DA92C4}"/>
              </a:ext>
            </a:extLst>
          </p:cNvPr>
          <p:cNvSpPr txBox="1"/>
          <p:nvPr/>
        </p:nvSpPr>
        <p:spPr>
          <a:xfrm>
            <a:off x="5638676" y="4843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942F77-F925-4249-874A-298FC3746CB8}"/>
              </a:ext>
            </a:extLst>
          </p:cNvPr>
          <p:cNvSpPr txBox="1"/>
          <p:nvPr/>
        </p:nvSpPr>
        <p:spPr>
          <a:xfrm>
            <a:off x="5638676" y="54018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FCECF6-5FC1-B744-A3BE-14CC9FA8DBAC}"/>
              </a:ext>
            </a:extLst>
          </p:cNvPr>
          <p:cNvSpPr txBox="1"/>
          <p:nvPr/>
        </p:nvSpPr>
        <p:spPr>
          <a:xfrm>
            <a:off x="5638676" y="61668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740BCA-4CED-1142-9BA4-12B879D3586D}"/>
                  </a:ext>
                </a:extLst>
              </p:cNvPr>
              <p:cNvSpPr txBox="1"/>
              <p:nvPr/>
            </p:nvSpPr>
            <p:spPr>
              <a:xfrm>
                <a:off x="7075475" y="3430929"/>
                <a:ext cx="1850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Preferred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b="1" dirty="0"/>
                  <a:t>DC gain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740BCA-4CED-1142-9BA4-12B879D3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75" y="3430929"/>
                <a:ext cx="1850533" cy="646331"/>
              </a:xfrm>
              <a:prstGeom prst="rect">
                <a:avLst/>
              </a:prstGeom>
              <a:blipFill>
                <a:blip r:embed="rId19"/>
                <a:stretch>
                  <a:fillRect l="-3425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3EA29598-3748-0944-BB1B-E34055959E6A}"/>
              </a:ext>
            </a:extLst>
          </p:cNvPr>
          <p:cNvSpPr txBox="1"/>
          <p:nvPr/>
        </p:nvSpPr>
        <p:spPr>
          <a:xfrm>
            <a:off x="7376806" y="4178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76AAF9-1552-BD44-B760-E5A14DA0B170}"/>
              </a:ext>
            </a:extLst>
          </p:cNvPr>
          <p:cNvSpPr txBox="1"/>
          <p:nvPr/>
        </p:nvSpPr>
        <p:spPr>
          <a:xfrm>
            <a:off x="7376806" y="54037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986140-54E8-0E42-8DF6-0E55627B7275}"/>
              </a:ext>
            </a:extLst>
          </p:cNvPr>
          <p:cNvSpPr txBox="1"/>
          <p:nvPr/>
        </p:nvSpPr>
        <p:spPr>
          <a:xfrm>
            <a:off x="7376806" y="61687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52421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1097971" y="145918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57406-EAD1-6849-B036-C906AC6BE485}"/>
              </a:ext>
            </a:extLst>
          </p:cNvPr>
          <p:cNvSpPr/>
          <p:nvPr/>
        </p:nvSpPr>
        <p:spPr>
          <a:xfrm>
            <a:off x="1097971" y="1924507"/>
            <a:ext cx="26492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$S1 -&gt; S2; k1*$S1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S2 -&gt; S3; k2*S2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S3 -&gt; S2; k3*S3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J3: S2 -&gt; ; k4*S2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k1=1; k2=2; k3=3; k4=4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C556FB-A883-7F4A-B29E-287908E0BDD0}"/>
              </a:ext>
            </a:extLst>
          </p:cNvPr>
          <p:cNvGrpSpPr/>
          <p:nvPr/>
        </p:nvGrpSpPr>
        <p:grpSpPr>
          <a:xfrm>
            <a:off x="1291702" y="3905440"/>
            <a:ext cx="2570049" cy="1049617"/>
            <a:chOff x="1291702" y="3905440"/>
            <a:chExt cx="2570049" cy="10496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702" y="3911789"/>
              <a:ext cx="509223" cy="471158"/>
            </a:xfrm>
            <a:prstGeom prst="ellipse">
              <a:avLst/>
            </a:prstGeom>
            <a:ln w="762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328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8243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800925" y="4147368"/>
              <a:ext cx="476403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8A304ABC-82A6-1B43-BDD5-C2500AA74466}"/>
                </a:ext>
              </a:extLst>
            </p:cNvPr>
            <p:cNvCxnSpPr>
              <a:cxnSpLocks/>
              <a:stCxn id="7" idx="0"/>
              <a:endCxn id="10" idx="0"/>
            </p:cNvCxnSpPr>
            <p:nvPr/>
          </p:nvCxnSpPr>
          <p:spPr>
            <a:xfrm rot="5400000" flipH="1" flipV="1">
              <a:off x="3027397" y="3416332"/>
              <a:ext cx="12700" cy="990915"/>
            </a:xfrm>
            <a:prstGeom prst="bentConnector3">
              <a:avLst>
                <a:gd name="adj1" fmla="val 180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CA1E0-C990-2543-944C-76A1E84E6FCE}"/>
                </a:ext>
              </a:extLst>
            </p:cNvPr>
            <p:cNvCxnSpPr>
              <a:stCxn id="10" idx="2"/>
              <a:endCxn id="7" idx="6"/>
            </p:cNvCxnSpPr>
            <p:nvPr/>
          </p:nvCxnSpPr>
          <p:spPr>
            <a:xfrm flipH="1">
              <a:off x="2786551" y="4147368"/>
              <a:ext cx="48169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6CECEC08-C1B0-D043-9F4D-CAC987D9ACE8}"/>
                </a:ext>
              </a:extLst>
            </p:cNvPr>
            <p:cNvSpPr/>
            <p:nvPr/>
          </p:nvSpPr>
          <p:spPr>
            <a:xfrm>
              <a:off x="3453414" y="4382947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B84B2A8B-2FA3-B946-819D-AF410986A55E}"/>
                </a:ext>
              </a:extLst>
            </p:cNvPr>
            <p:cNvSpPr/>
            <p:nvPr/>
          </p:nvSpPr>
          <p:spPr>
            <a:xfrm rot="10800000">
              <a:off x="2462971" y="4382945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3578B0-B7BC-FB41-8FCE-62010483775C}"/>
                </a:ext>
              </a:extLst>
            </p:cNvPr>
            <p:cNvSpPr txBox="1"/>
            <p:nvPr/>
          </p:nvSpPr>
          <p:spPr>
            <a:xfrm>
              <a:off x="2277328" y="4678058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CF40B1-B989-A141-87E1-E7A8E6AAECF6}"/>
                </a:ext>
              </a:extLst>
            </p:cNvPr>
            <p:cNvSpPr txBox="1"/>
            <p:nvPr/>
          </p:nvSpPr>
          <p:spPr>
            <a:xfrm>
              <a:off x="3196184" y="467805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/>
              <p:nvPr/>
            </p:nvSpPr>
            <p:spPr>
              <a:xfrm>
                <a:off x="5691277" y="2093656"/>
                <a:ext cx="227196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277" y="2093656"/>
                <a:ext cx="2271969" cy="586699"/>
              </a:xfrm>
              <a:prstGeom prst="rect">
                <a:avLst/>
              </a:prstGeom>
              <a:blipFill>
                <a:blip r:embed="rId3"/>
                <a:stretch>
                  <a:fillRect l="-1676" r="-5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C469547F-9EA5-6B45-B4C3-BCF23BC01DDE}"/>
              </a:ext>
            </a:extLst>
          </p:cNvPr>
          <p:cNvSpPr/>
          <p:nvPr/>
        </p:nvSpPr>
        <p:spPr>
          <a:xfrm rot="16200000">
            <a:off x="6742580" y="3125603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79524C08-6C0E-E04F-BAF0-9C98E2543DC4}"/>
              </a:ext>
            </a:extLst>
          </p:cNvPr>
          <p:cNvSpPr/>
          <p:nvPr/>
        </p:nvSpPr>
        <p:spPr>
          <a:xfrm rot="16200000">
            <a:off x="7658455" y="3127079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/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/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C9FBED8-0CBD-E64E-9A49-79A07B4EA162}"/>
              </a:ext>
            </a:extLst>
          </p:cNvPr>
          <p:cNvSpPr txBox="1"/>
          <p:nvPr/>
        </p:nvSpPr>
        <p:spPr>
          <a:xfrm>
            <a:off x="5518120" y="150509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 Closed Loop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5579" y="1836341"/>
            <a:ext cx="900761" cy="969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53" idx="2"/>
            <a:endCxn id="16" idx="4"/>
          </p:cNvCxnSpPr>
          <p:nvPr/>
        </p:nvCxnSpPr>
        <p:spPr>
          <a:xfrm rot="5400000">
            <a:off x="3725952" y="164056"/>
            <a:ext cx="229226" cy="3455358"/>
          </a:xfrm>
          <a:prstGeom prst="bentConnector3">
            <a:avLst>
              <a:gd name="adj1" fmla="val 28493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5058359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/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blipFill>
                <a:blip r:embed="rId8"/>
                <a:stretch>
                  <a:fillRect l="-2222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/>
              <a:t>Closed Loop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6083026" y="4433482"/>
                <a:ext cx="1859420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4433482"/>
                <a:ext cx="1859420" cy="73314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/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/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blipFill>
                <a:blip r:embed="rId1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67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 dirty="0"/>
              <a:t>Controller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/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  <a:blipFill>
                <a:blip r:embed="rId10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/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blipFill>
                <a:blip r:embed="rId11"/>
                <a:stretch>
                  <a:fillRect l="-1563" t="-10345" r="-104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/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C96B8-D6F3-7049-8FAC-61C479BCE7A1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78372B-DF72-BD43-A4CA-F3DB5BF1D4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3B958B-BEA6-A541-9E1F-239FD68F2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9AD70B6-3F2C-C14C-AD1E-5953B8153B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BA3C77D-38F5-6F40-BE0D-8D94CF1FFF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CFA2D62-FE90-9140-BC26-2C1B25C147CB}"/>
                  </a:ext>
                </a:extLst>
              </p:cNvPr>
              <p:cNvCxnSpPr>
                <a:cxnSpLocks/>
                <a:stCxn id="35" idx="6"/>
                <a:endCxn id="37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BED4D2F6-1B5C-1149-865A-70D02EB69BDA}"/>
                  </a:ext>
                </a:extLst>
              </p:cNvPr>
              <p:cNvCxnSpPr>
                <a:cxnSpLocks/>
                <a:stCxn id="37" idx="0"/>
                <a:endCxn id="38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4F69919-5343-FB49-9F66-29A805A76C22}"/>
                  </a:ext>
                </a:extLst>
              </p:cNvPr>
              <p:cNvCxnSpPr>
                <a:stCxn id="38" idx="2"/>
                <a:endCxn id="37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own Arrow 41">
                <a:extLst>
                  <a:ext uri="{FF2B5EF4-FFF2-40B4-BE49-F238E27FC236}">
                    <a16:creationId xmlns:a16="http://schemas.microsoft.com/office/drawing/2014/main" id="{7EF2E70A-5A55-F041-8F81-BC501E22E56F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43" name="Down Arrow 42">
                <a:extLst>
                  <a:ext uri="{FF2B5EF4-FFF2-40B4-BE49-F238E27FC236}">
                    <a16:creationId xmlns:a16="http://schemas.microsoft.com/office/drawing/2014/main" id="{EAC279F7-C125-6A48-81B3-8F941B4FC003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1C138F-0108-9F46-9B84-BA9856C73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228600"/>
            <a:ext cx="5930284" cy="838200"/>
          </a:xfrm>
        </p:spPr>
        <p:txBody>
          <a:bodyPr/>
          <a:lstStyle/>
          <a:p>
            <a:r>
              <a:rPr lang="en-US" dirty="0"/>
              <a:t>Closed Loop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1414805" y="4588118"/>
                <a:ext cx="3653821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05" y="4588118"/>
                <a:ext cx="3653821" cy="744243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4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199676</TotalTime>
  <Words>1746</Words>
  <Application>Microsoft Macintosh PowerPoint</Application>
  <PresentationFormat>On-screen Show (4:3)</PresentationFormat>
  <Paragraphs>427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Closed Loop Systems  </vt:lpstr>
      <vt:lpstr>Agenda</vt:lpstr>
      <vt:lpstr>Running Example</vt:lpstr>
      <vt:lpstr>Block Diagram of a Closed Loop System</vt:lpstr>
      <vt:lpstr>Properties of Laplace Transforms</vt:lpstr>
      <vt:lpstr>Systems in Series</vt:lpstr>
      <vt:lpstr>Closed Loop System</vt:lpstr>
      <vt:lpstr>Controller Transfer Function</vt:lpstr>
      <vt:lpstr>Closed Loop Transfer Function</vt:lpstr>
      <vt:lpstr>Calculating Transfer Functions In Diagrams</vt:lpstr>
      <vt:lpstr>Analysis of a More Complicated System</vt:lpstr>
      <vt:lpstr>Error Transfer Function</vt:lpstr>
      <vt:lpstr>Application of Analysis</vt:lpstr>
      <vt:lpstr>Measurement Noise</vt:lpstr>
      <vt:lpstr>Interpreting H_NE (s)</vt:lpstr>
      <vt:lpstr>Adding a Filter</vt:lpstr>
      <vt:lpstr>Disturbances</vt:lpstr>
      <vt:lpstr>Tradeoffs for Eliminating Bias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3236</cp:revision>
  <dcterms:created xsi:type="dcterms:W3CDTF">2008-11-04T22:35:39Z</dcterms:created>
  <dcterms:modified xsi:type="dcterms:W3CDTF">2022-04-27T21:27:40Z</dcterms:modified>
</cp:coreProperties>
</file>