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  <p:sldId id="534" r:id="rId14"/>
    <p:sldId id="535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12" Type="http://schemas.openxmlformats.org/officeDocument/2006/relationships/image" Target="../media/image19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137.png"/><Relationship Id="rId15" Type="http://schemas.openxmlformats.org/officeDocument/2006/relationships/image" Target="../media/image22.png"/><Relationship Id="rId23" Type="http://schemas.openxmlformats.org/officeDocument/2006/relationships/image" Target="../media/image136.png"/><Relationship Id="rId10" Type="http://schemas.openxmlformats.org/officeDocument/2006/relationships/image" Target="../media/image17.png"/><Relationship Id="rId19" Type="http://schemas.openxmlformats.org/officeDocument/2006/relationships/image" Target="../media/image132.png"/><Relationship Id="rId14" Type="http://schemas.openxmlformats.org/officeDocument/2006/relationships/image" Target="../media/image21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2.png"/><Relationship Id="rId7" Type="http://schemas.openxmlformats.org/officeDocument/2006/relationships/image" Target="../media/image12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8.png"/><Relationship Id="rId4" Type="http://schemas.openxmlformats.org/officeDocument/2006/relationships/image" Target="../media/image143.png"/><Relationship Id="rId9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50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48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4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0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97494" y="2688425"/>
            <a:ext cx="8992654" cy="1215428"/>
            <a:chOff x="97494" y="2608525"/>
            <a:chExt cx="8992654" cy="12154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ADFF7E2-ED6E-D643-B77C-167C31CD7953}"/>
              </a:ext>
            </a:extLst>
          </p:cNvPr>
          <p:cNvGrpSpPr/>
          <p:nvPr/>
        </p:nvGrpSpPr>
        <p:grpSpPr>
          <a:xfrm>
            <a:off x="448805" y="1563159"/>
            <a:ext cx="8397123" cy="1022848"/>
            <a:chOff x="448805" y="1518769"/>
            <a:chExt cx="8397123" cy="10228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/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  <a:blipFill>
                  <a:blip r:embed="rId7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/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E33EB4-D9C5-6541-B27B-E9FECB8E2458}"/>
                </a:ext>
              </a:extLst>
            </p:cNvPr>
            <p:cNvGrpSpPr/>
            <p:nvPr/>
          </p:nvGrpSpPr>
          <p:grpSpPr>
            <a:xfrm>
              <a:off x="4323890" y="1934714"/>
              <a:ext cx="1323439" cy="606903"/>
              <a:chOff x="4323890" y="2014616"/>
              <a:chExt cx="1323439" cy="6069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00F8AB-6ACD-5E48-A8CB-FEBB250EF6C8}"/>
                  </a:ext>
                </a:extLst>
              </p:cNvPr>
              <p:cNvSpPr txBox="1"/>
              <p:nvPr/>
            </p:nvSpPr>
            <p:spPr>
              <a:xfrm rot="16200000">
                <a:off x="4721755" y="1616751"/>
                <a:ext cx="5277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/>
                  <a:t>{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/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631310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4890967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755633" cy="748140"/>
            <a:chOff x="457200" y="2333949"/>
            <a:chExt cx="7755633" cy="748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35271" cy="843318"/>
            <a:chOff x="1893377" y="4761783"/>
            <a:chExt cx="4735271" cy="84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245"/>
            <a:ext cx="8229600" cy="838200"/>
          </a:xfrm>
        </p:spPr>
        <p:txBody>
          <a:bodyPr/>
          <a:lstStyle/>
          <a:p>
            <a:r>
              <a:rPr lang="en-US" dirty="0"/>
              <a:t>How Well Does State Feedback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D8B25-9A9F-F945-838C-36A68BAF18F5}"/>
              </a:ext>
            </a:extLst>
          </p:cNvPr>
          <p:cNvGrpSpPr/>
          <p:nvPr/>
        </p:nvGrpSpPr>
        <p:grpSpPr>
          <a:xfrm>
            <a:off x="4458642" y="1475085"/>
            <a:ext cx="4228158" cy="1163800"/>
            <a:chOff x="1593744" y="4928040"/>
            <a:chExt cx="4228158" cy="116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992DF1-51E0-B645-A8D9-203229758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914231-CB77-CE45-8969-23F630473764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79A7F2-55D2-4C45-903D-F0192AD45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4"/>
                  <a:stretch>
                    <a:fillRect l="-9091" t="-9375" r="-1818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5331AB7-6CAF-D541-B6EC-D7FC37F696F0}"/>
                </a:ext>
              </a:extLst>
            </p:cNvPr>
            <p:cNvCxnSpPr>
              <a:cxnSpLocks/>
              <a:stCxn id="11" idx="2"/>
              <a:endCxn id="1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6861-3CAA-9B4F-A267-72AC796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C2508-EC4F-F347-870B-57D20A600509}"/>
              </a:ext>
            </a:extLst>
          </p:cNvPr>
          <p:cNvGrpSpPr/>
          <p:nvPr/>
        </p:nvGrpSpPr>
        <p:grpSpPr>
          <a:xfrm>
            <a:off x="587562" y="3839022"/>
            <a:ext cx="3475970" cy="2286000"/>
            <a:chOff x="587562" y="3676972"/>
            <a:chExt cx="3475970" cy="2286000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4AF82E26-FE12-F94A-8537-20D783A2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562" y="3676972"/>
              <a:ext cx="3475970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/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-1, -1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=[−8, 36]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546" t="-350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0BC5D-EE7E-5841-B74D-7DB852FCE21B}"/>
              </a:ext>
            </a:extLst>
          </p:cNvPr>
          <p:cNvGrpSpPr/>
          <p:nvPr/>
        </p:nvGrpSpPr>
        <p:grpSpPr>
          <a:xfrm>
            <a:off x="683196" y="1197445"/>
            <a:ext cx="3350172" cy="2286000"/>
            <a:chOff x="683196" y="1197445"/>
            <a:chExt cx="3350172" cy="2286000"/>
          </a:xfrm>
        </p:grpSpPr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CBCA0D-82DB-BE49-92CC-6A1507F3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196" y="1197445"/>
              <a:ext cx="3350172" cy="228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A37CC-1904-C54D-AA8A-D4E640A29500}"/>
                </a:ext>
              </a:extLst>
            </p:cNvPr>
            <p:cNvSpPr txBox="1"/>
            <p:nvPr/>
          </p:nvSpPr>
          <p:spPr>
            <a:xfrm>
              <a:off x="1487063" y="1981056"/>
              <a:ext cx="21339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Uncontrolled</a:t>
              </a:r>
            </a:p>
            <a:p>
              <a:r>
                <a:rPr lang="en-US" sz="2000" dirty="0"/>
                <a:t>Poles: </a:t>
              </a:r>
              <a:r>
                <a:rPr lang="en-US" sz="2000"/>
                <a:t>-0.54, -5.5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D7A6E7-12E2-5B43-B60B-B8633964086E}"/>
              </a:ext>
            </a:extLst>
          </p:cNvPr>
          <p:cNvGrpSpPr/>
          <p:nvPr/>
        </p:nvGrpSpPr>
        <p:grpSpPr>
          <a:xfrm>
            <a:off x="4751572" y="3888285"/>
            <a:ext cx="3421113" cy="2286000"/>
            <a:chOff x="4751572" y="3760960"/>
            <a:chExt cx="3421113" cy="2286000"/>
          </a:xfrm>
        </p:grpSpPr>
        <p:pic>
          <p:nvPicPr>
            <p:cNvPr id="27" name="Picture 2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6483C5-2FF5-C44F-A2DE-A37FA2C7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/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401" t="-5263" r="-2041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C84408-97BB-DB4E-B97D-CD31CE289EBE}"/>
              </a:ext>
            </a:extLst>
          </p:cNvPr>
          <p:cNvSpPr txBox="1"/>
          <p:nvPr/>
        </p:nvSpPr>
        <p:spPr>
          <a:xfrm>
            <a:off x="2055903" y="6180706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DC gain changes with the poles.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A34D8-B169-984A-B7F4-3E7BC278CA78}"/>
              </a:ext>
            </a:extLst>
          </p:cNvPr>
          <p:cNvSpPr txBox="1"/>
          <p:nvPr/>
        </p:nvSpPr>
        <p:spPr>
          <a:xfrm>
            <a:off x="1487063" y="35156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Response</a:t>
            </a:r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61E-DC8E-4D46-9185-35C05B42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775"/>
            <a:ext cx="8229600" cy="838200"/>
          </a:xfrm>
        </p:spPr>
        <p:txBody>
          <a:bodyPr/>
          <a:lstStyle/>
          <a:p>
            <a:r>
              <a:rPr lang="en-US" dirty="0"/>
              <a:t>Adjusting for DC Gain of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02315-A4F8-9843-932F-F685F5BDC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BAC90-A01E-A546-87E5-BF57142A960C}"/>
              </a:ext>
            </a:extLst>
          </p:cNvPr>
          <p:cNvGrpSpPr/>
          <p:nvPr/>
        </p:nvGrpSpPr>
        <p:grpSpPr>
          <a:xfrm>
            <a:off x="575170" y="1235711"/>
            <a:ext cx="4228158" cy="1163800"/>
            <a:chOff x="1593744" y="4928040"/>
            <a:chExt cx="4228158" cy="1163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82EEC-6C19-B746-AF79-3F92B2C7C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4808A5-FA06-E742-B8DC-C905A07328CC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73A1C1-E0D6-7945-A475-72AC58E98825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3959F1B-62EA-E343-891B-BF7D32B52BAD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94FBFA-02A9-9C45-AEF2-458FB54A0B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A57BD8B-8BBA-B64E-B108-94E31F7F9733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6A65BAB-E1B7-9948-8E16-0B00A3FC2E07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6F9C36-23A5-E046-8958-D217B70DD96A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CD66A2E1-5E4C-1449-95F5-42A7A73DBE93}"/>
                </a:ext>
              </a:extLst>
            </p:cNvPr>
            <p:cNvCxnSpPr>
              <a:cxnSpLocks/>
              <a:stCxn id="5" idx="2"/>
              <a:endCxn id="9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B07BB8-C471-744F-8010-BCBED480E9E3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DF95F9A-BBD1-A343-AF50-A1310D29B782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53F3D2-6FF2-CE4F-AA27-D47DA1225319}"/>
              </a:ext>
            </a:extLst>
          </p:cNvPr>
          <p:cNvGrpSpPr/>
          <p:nvPr/>
        </p:nvGrpSpPr>
        <p:grpSpPr>
          <a:xfrm>
            <a:off x="5341297" y="1325796"/>
            <a:ext cx="3556486" cy="828440"/>
            <a:chOff x="5341297" y="1325796"/>
            <a:chExt cx="3556486" cy="828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/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/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/>
              <p:nvPr/>
            </p:nvSpPr>
            <p:spPr>
              <a:xfrm>
                <a:off x="1798021" y="2613335"/>
                <a:ext cx="1847301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21" y="2613335"/>
                <a:ext cx="1847301" cy="733149"/>
              </a:xfrm>
              <a:prstGeom prst="rect">
                <a:avLst/>
              </a:prstGeom>
              <a:blipFill>
                <a:blip r:embed="rId1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/>
              <p:nvPr/>
            </p:nvSpPr>
            <p:spPr>
              <a:xfrm>
                <a:off x="726267" y="3469392"/>
                <a:ext cx="3845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7" y="3469392"/>
                <a:ext cx="3845733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/>
              <p:nvPr/>
            </p:nvSpPr>
            <p:spPr>
              <a:xfrm>
                <a:off x="726267" y="3932934"/>
                <a:ext cx="3819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7" y="3932934"/>
                <a:ext cx="3819058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/>
              <p:nvPr/>
            </p:nvSpPr>
            <p:spPr>
              <a:xfrm>
                <a:off x="778508" y="4677615"/>
                <a:ext cx="35707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8" y="4677615"/>
                <a:ext cx="3570721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5163D8D-730A-CF44-9290-C739F340C25A}"/>
              </a:ext>
            </a:extLst>
          </p:cNvPr>
          <p:cNvSpPr txBox="1"/>
          <p:nvPr/>
        </p:nvSpPr>
        <p:spPr>
          <a:xfrm rot="5400000">
            <a:off x="2826727" y="4360323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/>
              <p:nvPr/>
            </p:nvSpPr>
            <p:spPr>
              <a:xfrm>
                <a:off x="2747006" y="5471865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06" y="5471865"/>
                <a:ext cx="57394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/>
              <p:nvPr/>
            </p:nvSpPr>
            <p:spPr>
              <a:xfrm>
                <a:off x="3809175" y="4969568"/>
                <a:ext cx="5676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75" y="4969568"/>
                <a:ext cx="56765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/>
              <p:nvPr/>
            </p:nvSpPr>
            <p:spPr>
              <a:xfrm>
                <a:off x="1772068" y="496956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68" y="4969568"/>
                <a:ext cx="517962" cy="307777"/>
              </a:xfrm>
              <a:prstGeom prst="rect">
                <a:avLst/>
              </a:prstGeom>
              <a:blipFill>
                <a:blip r:embed="rId24"/>
                <a:stretch>
                  <a:fillRect l="-476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/>
              <p:nvPr/>
            </p:nvSpPr>
            <p:spPr>
              <a:xfrm>
                <a:off x="928596" y="4969568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6" y="4969568"/>
                <a:ext cx="511679" cy="307777"/>
              </a:xfrm>
              <a:prstGeom prst="rect">
                <a:avLst/>
              </a:prstGeom>
              <a:blipFill>
                <a:blip r:embed="rId2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/>
              <p:nvPr/>
            </p:nvSpPr>
            <p:spPr>
              <a:xfrm>
                <a:off x="4970734" y="4677615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34" y="4677615"/>
                <a:ext cx="3244670" cy="400110"/>
              </a:xfrm>
              <a:prstGeom prst="rect">
                <a:avLst/>
              </a:prstGeom>
              <a:blipFill>
                <a:blip r:embed="rId2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D304C3-99A0-6D44-9496-31D862D28673}"/>
                  </a:ext>
                </a:extLst>
              </p:cNvPr>
              <p:cNvSpPr/>
              <p:nvPr/>
            </p:nvSpPr>
            <p:spPr>
              <a:xfrm>
                <a:off x="4821976" y="5137539"/>
                <a:ext cx="3810530" cy="105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𝑅𝑌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sz="2000" b="0" i="1" dirty="0"/>
              </a:p>
              <a:p>
                <a:endParaRPr lang="en-US" sz="2000" i="1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D304C3-99A0-6D44-9496-31D862D28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976" y="5137539"/>
                <a:ext cx="3810530" cy="105201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052-5A8B-2145-98BB-8C49B3A4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" y="228600"/>
            <a:ext cx="5686148" cy="838200"/>
          </a:xfrm>
        </p:spPr>
        <p:txBody>
          <a:bodyPr/>
          <a:lstStyle/>
          <a:p>
            <a:r>
              <a:rPr lang="en-US" dirty="0"/>
              <a:t>DC Gain in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45290-1859-9B49-94E3-20F8EA27A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/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/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/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=[0 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blipFill>
                <a:blip r:embed="rId4"/>
                <a:stretch>
                  <a:fillRect l="-3571" t="-8000" r="-595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/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/>
              <p:nvPr/>
            </p:nvSpPr>
            <p:spPr>
              <a:xfrm>
                <a:off x="643361" y="4394040"/>
                <a:ext cx="6437723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8∗0.5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2+54∗0.5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" y="4394040"/>
                <a:ext cx="6437723" cy="671915"/>
              </a:xfrm>
              <a:prstGeom prst="rect">
                <a:avLst/>
              </a:prstGeom>
              <a:blipFill>
                <a:blip r:embed="rId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70A1E5E-4F19-9A4A-AED1-C9DAD8176DDA}"/>
              </a:ext>
            </a:extLst>
          </p:cNvPr>
          <p:cNvGrpSpPr/>
          <p:nvPr/>
        </p:nvGrpSpPr>
        <p:grpSpPr>
          <a:xfrm>
            <a:off x="7048869" y="915969"/>
            <a:ext cx="1807397" cy="1184927"/>
            <a:chOff x="4751572" y="3760960"/>
            <a:chExt cx="3421113" cy="2286000"/>
          </a:xfrm>
        </p:grpSpPr>
        <p:pic>
          <p:nvPicPr>
            <p:cNvPr id="10" name="Picture 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71A39F4A-CAFE-EA42-A45B-020F2356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/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/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=[28 54]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CA06E4-5D23-874C-9FF1-B5C570435761}"/>
                  </a:ext>
                </a:extLst>
              </p:cNvPr>
              <p:cNvSpPr/>
              <p:nvPr/>
            </p:nvSpPr>
            <p:spPr>
              <a:xfrm>
                <a:off x="580780" y="5020449"/>
                <a:ext cx="4260846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CA06E4-5D23-874C-9FF1-B5C570435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5020449"/>
                <a:ext cx="4260846" cy="671915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1593744" y="4928040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9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  <a:r>
              <a:rPr lang="en-US" sz="2000" dirty="0" err="1"/>
              <a:t>Stablize</a:t>
            </a:r>
            <a:r>
              <a:rPr lang="en-US" sz="2000" dirty="0"/>
              <a:t> the closed loop system by 1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the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blipFill>
                <a:blip r:embed="rId7"/>
                <a:stretch>
                  <a:fillRect l="-5128" t="-28000" r="-855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in the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blipFill>
                <a:blip r:embed="rId4"/>
                <a:stretch>
                  <a:fillRect l="-4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1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∈{−0.54, −5.5}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7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4914999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4914999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4893764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8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9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D3A6-1033-AE45-91DF-98F6513A08CC}"/>
              </a:ext>
            </a:extLst>
          </p:cNvPr>
          <p:cNvGrpSpPr/>
          <p:nvPr/>
        </p:nvGrpSpPr>
        <p:grpSpPr>
          <a:xfrm>
            <a:off x="6603083" y="357084"/>
            <a:ext cx="2239447" cy="729947"/>
            <a:chOff x="6603083" y="357084"/>
            <a:chExt cx="2239447" cy="7299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703" y="396936"/>
              <a:ext cx="361804" cy="356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7511494" y="570612"/>
              <a:ext cx="573209" cy="480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45" y="573492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7755449" y="243741"/>
              <a:ext cx="4805" cy="1015509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BDB90E-6039-BF42-9F88-36F7845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74" y="565638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/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0" dirty="0">
                      <a:solidFill>
                        <a:schemeClr val="tx1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8BD878-5662-094A-880D-954046B6D78A}"/>
              </a:ext>
            </a:extLst>
          </p:cNvPr>
          <p:cNvSpPr txBox="1"/>
          <p:nvPr/>
        </p:nvSpPr>
        <p:spPr>
          <a:xfrm>
            <a:off x="3755767" y="152103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(Suffices to consider the homogenous system)</a:t>
            </a:r>
          </a:p>
        </p:txBody>
      </p:sp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0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204108</TotalTime>
  <Words>1481</Words>
  <Application>Microsoft Macintosh PowerPoint</Application>
  <PresentationFormat>On-screen Show (4:3)</PresentationFormat>
  <Paragraphs>243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Poles in the Running Example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State Feedback Work?</vt:lpstr>
      <vt:lpstr>Adjusting for DC Gain of Controller</vt:lpstr>
      <vt:lpstr>DC Gain in Running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3432</cp:revision>
  <dcterms:created xsi:type="dcterms:W3CDTF">2008-11-04T22:35:39Z</dcterms:created>
  <dcterms:modified xsi:type="dcterms:W3CDTF">2022-05-18T18:40:25Z</dcterms:modified>
</cp:coreProperties>
</file>