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484" r:id="rId3"/>
    <p:sldId id="485" r:id="rId4"/>
    <p:sldId id="487" r:id="rId5"/>
    <p:sldId id="488" r:id="rId6"/>
    <p:sldId id="497" r:id="rId7"/>
    <p:sldId id="511" r:id="rId8"/>
    <p:sldId id="500" r:id="rId9"/>
    <p:sldId id="498" r:id="rId10"/>
    <p:sldId id="501" r:id="rId11"/>
    <p:sldId id="502" r:id="rId12"/>
    <p:sldId id="503" r:id="rId13"/>
    <p:sldId id="504" r:id="rId14"/>
    <p:sldId id="505" r:id="rId15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38"/>
    <p:restoredTop sz="86407"/>
  </p:normalViewPr>
  <p:slideViewPr>
    <p:cSldViewPr snapToGrid="0" snapToObjects="1">
      <p:cViewPr>
        <p:scale>
          <a:sx n="140" d="100"/>
          <a:sy n="140" d="100"/>
        </p:scale>
        <p:origin x="984" y="2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4/19/22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4/19/22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7" Type="http://schemas.openxmlformats.org/officeDocument/2006/relationships/image" Target="../media/image44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59.png"/><Relationship Id="rId5" Type="http://schemas.openxmlformats.org/officeDocument/2006/relationships/image" Target="../media/image42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9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7" Type="http://schemas.openxmlformats.org/officeDocument/2006/relationships/image" Target="../media/image4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68.png"/><Relationship Id="rId4" Type="http://schemas.openxmlformats.org/officeDocument/2006/relationships/image" Target="../media/image9.png"/><Relationship Id="rId9" Type="http://schemas.openxmlformats.org/officeDocument/2006/relationships/image" Target="../media/image6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94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93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2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91.png"/><Relationship Id="rId9" Type="http://schemas.openxmlformats.org/officeDocument/2006/relationships/image" Target="../media/image76.png"/><Relationship Id="rId14" Type="http://schemas.openxmlformats.org/officeDocument/2006/relationships/image" Target="../media/image9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26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5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24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NULL"/><Relationship Id="rId28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NULL"/><Relationship Id="rId27" Type="http://schemas.openxmlformats.org/officeDocument/2006/relationships/image" Target="NUL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4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4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39.png"/><Relationship Id="rId5" Type="http://schemas.openxmlformats.org/officeDocument/2006/relationships/image" Target="../media/image88.png"/><Relationship Id="rId10" Type="http://schemas.openxmlformats.org/officeDocument/2006/relationships/image" Target="../media/image38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9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13: </a:t>
            </a:r>
            <a:r>
              <a:rPr lang="en-US" sz="3200" b="1" u="sng" dirty="0"/>
              <a:t>Building Systems from Other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the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46" y="2416160"/>
                <a:ext cx="3703065" cy="586699"/>
              </a:xfrm>
              <a:prstGeom prst="rect">
                <a:avLst/>
              </a:prstGeom>
              <a:blipFill>
                <a:blip r:embed="rId8"/>
                <a:stretch>
                  <a:fillRect l="-102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3569" y="2430152"/>
                <a:ext cx="1532214" cy="571247"/>
              </a:xfrm>
              <a:prstGeom prst="rect">
                <a:avLst/>
              </a:prstGeom>
              <a:blipFill>
                <a:blip r:embed="rId9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80" y="2416160"/>
                <a:ext cx="1043939" cy="520463"/>
              </a:xfrm>
              <a:prstGeom prst="rect">
                <a:avLst/>
              </a:prstGeom>
              <a:blipFill>
                <a:blip r:embed="rId10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356" y="2537891"/>
                <a:ext cx="1043683" cy="276999"/>
              </a:xfrm>
              <a:prstGeom prst="rect">
                <a:avLst/>
              </a:prstGeom>
              <a:blipFill>
                <a:blip r:embed="rId11"/>
                <a:stretch>
                  <a:fillRect l="-361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/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BFEE45-A73B-ED4A-A6CE-55E0E549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320" y="3994214"/>
                <a:ext cx="3084371" cy="369332"/>
              </a:xfrm>
              <a:prstGeom prst="rect">
                <a:avLst/>
              </a:prstGeom>
              <a:blipFill>
                <a:blip r:embed="rId12"/>
                <a:stretch>
                  <a:fillRect l="-163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/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0BCEF3E-B687-5E4E-AF04-EAA35A55C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878" y="4489480"/>
                <a:ext cx="3154133" cy="369332"/>
              </a:xfrm>
              <a:prstGeom prst="rect">
                <a:avLst/>
              </a:prstGeom>
              <a:blipFill>
                <a:blip r:embed="rId13"/>
                <a:stretch>
                  <a:fillRect l="-160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798" y="5007735"/>
                <a:ext cx="3624518" cy="369332"/>
              </a:xfrm>
              <a:prstGeom prst="rect">
                <a:avLst/>
              </a:prstGeom>
              <a:blipFill>
                <a:blip r:embed="rId14"/>
                <a:stretch>
                  <a:fillRect l="-104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865" y="5617789"/>
                <a:ext cx="3018262" cy="369332"/>
              </a:xfrm>
              <a:prstGeom prst="rect">
                <a:avLst/>
              </a:prstGeom>
              <a:blipFill>
                <a:blip r:embed="rId15"/>
                <a:stretch>
                  <a:fillRect l="-168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087" y="3162179"/>
                <a:ext cx="5583260" cy="586699"/>
              </a:xfrm>
              <a:prstGeom prst="rect">
                <a:avLst/>
              </a:prstGeom>
              <a:blipFill>
                <a:blip r:embed="rId16"/>
                <a:stretch>
                  <a:fillRect l="-455" t="-212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Why is this important?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589" y="6231826"/>
                <a:ext cx="5467651" cy="369332"/>
              </a:xfrm>
              <a:prstGeom prst="rect">
                <a:avLst/>
              </a:prstGeom>
              <a:blipFill>
                <a:blip r:embed="rId17"/>
                <a:stretch>
                  <a:fillRect l="-694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2112886" y="1686750"/>
            <a:ext cx="1729408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47473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3032164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3032164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42294" y="207725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94" y="2077257"/>
                <a:ext cx="929931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7" idx="3"/>
            <a:endCxn id="36" idx="3"/>
          </p:cNvCxnSpPr>
          <p:nvPr/>
        </p:nvCxnSpPr>
        <p:spPr>
          <a:xfrm flipH="1">
            <a:off x="4772225" y="1474483"/>
            <a:ext cx="1599331" cy="920249"/>
          </a:xfrm>
          <a:prstGeom prst="bentConnector3">
            <a:avLst>
              <a:gd name="adj1" fmla="val -14293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055798" y="4057622"/>
                <a:ext cx="4157677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5798" y="4057622"/>
                <a:ext cx="4157677" cy="586699"/>
              </a:xfrm>
              <a:prstGeom prst="rect">
                <a:avLst/>
              </a:prstGeom>
              <a:blipFill>
                <a:blip r:embed="rId10"/>
                <a:stretch>
                  <a:fillRect l="-608" r="-1216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0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2112887" y="1899820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2263806" y="174889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530469" y="3309064"/>
                <a:ext cx="1604285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469" y="3309064"/>
                <a:ext cx="1604285" cy="582660"/>
              </a:xfrm>
              <a:prstGeom prst="rect">
                <a:avLst/>
              </a:prstGeom>
              <a:blipFill>
                <a:blip r:embed="rId4"/>
                <a:stretch>
                  <a:fillRect r="-3150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578141" y="4174313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141" y="4174313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496" t="-2128" r="-993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20"/>
            <a:ext cx="198660" cy="271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1107804" y="131574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804" y="1315743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65BA03F-5AF1-9A40-A44D-865A78F17C9C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2EF914-0BA0-5C41-9828-F832AD034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8F834-0354-2046-8D3C-41AC2B943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AEB420-7249-7144-AFC5-2DE84B98D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80D776-46C3-6D4C-A08F-F02BFC26BB03}"/>
              </a:ext>
            </a:extLst>
          </p:cNvPr>
          <p:cNvGrpSpPr/>
          <p:nvPr/>
        </p:nvGrpSpPr>
        <p:grpSpPr>
          <a:xfrm>
            <a:off x="4757027" y="2556400"/>
            <a:ext cx="396240" cy="91440"/>
            <a:chOff x="4874079" y="5263243"/>
            <a:chExt cx="396240" cy="914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A53630-C254-8C4C-BB35-50AC702E7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8BB2B9-F62E-EB4F-9932-6C6D585F1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479146-03B7-3846-A02E-99B5F1C4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494770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Error Signal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is the Laplace Transform of the error signal. </a:t>
                </a:r>
              </a:p>
              <a:p>
                <a:r>
                  <a:rPr lang="en-US" sz="2000" dirty="0"/>
                  <a:t>What it converges to indicates the on-going energy of control.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57" y="3307481"/>
                <a:ext cx="7146508" cy="707886"/>
              </a:xfrm>
              <a:prstGeom prst="rect">
                <a:avLst/>
              </a:prstGeom>
              <a:blipFill>
                <a:blip r:embed="rId4"/>
                <a:stretch>
                  <a:fillRect l="-887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503284" y="4267238"/>
                <a:ext cx="4355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284" y="4267238"/>
                <a:ext cx="4355038" cy="276999"/>
              </a:xfrm>
              <a:prstGeom prst="rect">
                <a:avLst/>
              </a:prstGeom>
              <a:blipFill>
                <a:blip r:embed="rId6"/>
                <a:stretch>
                  <a:fillRect l="-581" r="-1453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16478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5502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1586954" y="4818562"/>
                <a:ext cx="3653436" cy="433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,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954" y="4818562"/>
                <a:ext cx="3653436" cy="433196"/>
              </a:xfrm>
              <a:prstGeom prst="rect">
                <a:avLst/>
              </a:prstGeom>
              <a:blipFill>
                <a:blip r:embed="rId14"/>
                <a:stretch>
                  <a:fillRect l="-3806" t="-5714" r="-2768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298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E5A38-9E34-9043-B247-9F98F3C5C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C8070-9502-2D4B-8ED9-2D2B9AAC0A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Building more complex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59A8A7D-54C0-C44F-B7A8-43D29AC2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”System” Abstraction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3BFF3-C5CF-2145-A1A4-4488C0C6E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pic>
        <p:nvPicPr>
          <p:cNvPr id="1026" name="Picture 2" descr="Power Supply block Diagram (AC - DC conversion process) - Electronics Area">
            <a:extLst>
              <a:ext uri="{FF2B5EF4-FFF2-40B4-BE49-F238E27FC236}">
                <a16:creationId xmlns:a16="http://schemas.microsoft.com/office/drawing/2014/main" id="{4A9C45B3-F6CF-1A43-8BA4-6912A09B4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33" y="1489684"/>
            <a:ext cx="5387377" cy="441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3A79FE-FE0A-214C-A3A0-5AEBB0727F14}"/>
              </a:ext>
            </a:extLst>
          </p:cNvPr>
          <p:cNvSpPr txBox="1"/>
          <p:nvPr/>
        </p:nvSpPr>
        <p:spPr>
          <a:xfrm>
            <a:off x="2050742" y="978021"/>
            <a:ext cx="5237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does a DC power supply convert AC power?</a:t>
            </a:r>
          </a:p>
        </p:txBody>
      </p:sp>
    </p:spTree>
    <p:extLst>
      <p:ext uri="{BB962C8B-B14F-4D97-AF65-F5344CB8AC3E}">
        <p14:creationId xmlns:p14="http://schemas.microsoft.com/office/powerpoint/2010/main" val="282145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Box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3470087" y="1411933"/>
            <a:ext cx="3462995" cy="751576"/>
            <a:chOff x="5163950" y="1948269"/>
            <a:chExt cx="3462995" cy="7515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45" idx="3"/>
            <a:endCxn id="16" idx="4"/>
          </p:cNvCxnSpPr>
          <p:nvPr/>
        </p:nvCxnSpPr>
        <p:spPr>
          <a:xfrm flipH="1">
            <a:off x="2112886" y="1794082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6390011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B6426B0B-D738-7446-B45A-A83D2D3F4615}"/>
              </a:ext>
            </a:extLst>
          </p:cNvPr>
          <p:cNvSpPr txBox="1"/>
          <p:nvPr/>
        </p:nvSpPr>
        <p:spPr>
          <a:xfrm>
            <a:off x="297164" y="1411933"/>
            <a:ext cx="1507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Reference: R3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9802-73A1-C846-BBD1-950D8208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Convolution of a Signal With a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AC96B-E1E4-6E4B-A4BA-131E89E2A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D377EC-7E32-4D4A-B10E-DD8DC03E1A85}"/>
              </a:ext>
            </a:extLst>
          </p:cNvPr>
          <p:cNvSpPr/>
          <p:nvPr/>
        </p:nvSpPr>
        <p:spPr>
          <a:xfrm>
            <a:off x="1704510" y="1056438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Table 19">
                <a:extLst>
                  <a:ext uri="{FF2B5EF4-FFF2-40B4-BE49-F238E27FC236}">
                    <a16:creationId xmlns:a16="http://schemas.microsoft.com/office/drawing/2014/main" id="{29D2F304-DCDE-0B4E-BD75-7248241D6D3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8494323"/>
                  </p:ext>
                </p:extLst>
              </p:nvPr>
            </p:nvGraphicFramePr>
            <p:xfrm>
              <a:off x="2858604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98D0347-7DFC-3C4F-AF0A-CA1E762FF0A1}"/>
              </a:ext>
            </a:extLst>
          </p:cNvPr>
          <p:cNvSpPr txBox="1"/>
          <p:nvPr/>
        </p:nvSpPr>
        <p:spPr>
          <a:xfrm>
            <a:off x="2814214" y="1061454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1" name="Table 19">
                <a:extLst>
                  <a:ext uri="{FF2B5EF4-FFF2-40B4-BE49-F238E27FC236}">
                    <a16:creationId xmlns:a16="http://schemas.microsoft.com/office/drawing/2014/main" id="{94387559-ED60-8E4E-9CFE-1526C966E40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3944219"/>
                  </p:ext>
                </p:extLst>
              </p:nvPr>
            </p:nvGraphicFramePr>
            <p:xfrm>
              <a:off x="1830276" y="1369231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7E804A0-6FF3-EB43-8B65-F9118F818389}"/>
              </a:ext>
            </a:extLst>
          </p:cNvPr>
          <p:cNvSpPr txBox="1"/>
          <p:nvPr/>
        </p:nvSpPr>
        <p:spPr>
          <a:xfrm>
            <a:off x="1661594" y="1061454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/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Operation (</a:t>
                </a:r>
                <a:r>
                  <a:rPr lang="en-US" b="1" u="sng" dirty="0"/>
                  <a:t>Convolution</a:t>
                </a:r>
                <a:r>
                  <a:rPr lang="en-US" b="1" dirty="0"/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b="0" dirty="0">
                    <a:latin typeface="Cambria Math" panose="02040503050406030204" pitchFamily="18" charset="0"/>
                  </a:rPr>
                  <a:t>Put input in history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latin typeface="Cambria Math" panose="02040503050406030204" pitchFamily="18" charset="0"/>
                  </a:rPr>
                  <a:t>Calculate output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1A0F34A-DE85-B74D-AE42-A0D813547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015" y="934135"/>
                <a:ext cx="2885213" cy="1542730"/>
              </a:xfrm>
              <a:prstGeom prst="rect">
                <a:avLst/>
              </a:prstGeom>
              <a:blipFill>
                <a:blip r:embed="rId4"/>
                <a:stretch>
                  <a:fillRect l="-2632" t="-18033" b="-107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A498D0-B45A-CD40-9649-D019EF315247}"/>
              </a:ext>
            </a:extLst>
          </p:cNvPr>
          <p:cNvCxnSpPr>
            <a:cxnSpLocks/>
          </p:cNvCxnSpPr>
          <p:nvPr/>
        </p:nvCxnSpPr>
        <p:spPr>
          <a:xfrm flipV="1">
            <a:off x="1189608" y="168203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/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5DF4D0A-D9FD-894D-BB7D-F9FC0FD38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914" y="1463377"/>
                <a:ext cx="3978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/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51635DC-4F11-424D-9026-C4D5B6CF7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2111" y="1397319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55F523E-2D4D-0E40-AD3A-D46176D34929}"/>
              </a:ext>
            </a:extLst>
          </p:cNvPr>
          <p:cNvCxnSpPr>
            <a:cxnSpLocks/>
          </p:cNvCxnSpPr>
          <p:nvPr/>
        </p:nvCxnSpPr>
        <p:spPr>
          <a:xfrm flipV="1">
            <a:off x="3723810" y="164804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/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0561916-6BC7-0C4D-AF4F-27BACFC6F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534" y="2786389"/>
                <a:ext cx="77540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73C4157-50E2-9C48-8717-2EFD314247C6}"/>
              </a:ext>
            </a:extLst>
          </p:cNvPr>
          <p:cNvSpPr/>
          <p:nvPr/>
        </p:nvSpPr>
        <p:spPr>
          <a:xfrm>
            <a:off x="1186779" y="2855644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4" name="Table 19">
                <a:extLst>
                  <a:ext uri="{FF2B5EF4-FFF2-40B4-BE49-F238E27FC236}">
                    <a16:creationId xmlns:a16="http://schemas.microsoft.com/office/drawing/2014/main" id="{F25C1E3C-A2AA-C147-B1D0-BD296AD2DF8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3639618"/>
                  </p:ext>
                </p:extLst>
              </p:nvPr>
            </p:nvGraphicFramePr>
            <p:xfrm>
              <a:off x="2340873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8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2676F80-E605-3547-8908-77D90D633325}"/>
              </a:ext>
            </a:extLst>
          </p:cNvPr>
          <p:cNvSpPr txBox="1"/>
          <p:nvPr/>
        </p:nvSpPr>
        <p:spPr>
          <a:xfrm>
            <a:off x="2296483" y="2860660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6" name="Table 19">
                <a:extLst>
                  <a:ext uri="{FF2B5EF4-FFF2-40B4-BE49-F238E27FC236}">
                    <a16:creationId xmlns:a16="http://schemas.microsoft.com/office/drawing/2014/main" id="{0D83CFD0-65A6-6241-8A1F-B89E3507DF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3655186"/>
                  </p:ext>
                </p:extLst>
              </p:nvPr>
            </p:nvGraphicFramePr>
            <p:xfrm>
              <a:off x="1250399" y="3168437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9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CE6AF83-DDF1-D94B-BBA2-A6A5A2EAE895}"/>
              </a:ext>
            </a:extLst>
          </p:cNvPr>
          <p:cNvSpPr txBox="1"/>
          <p:nvPr/>
        </p:nvSpPr>
        <p:spPr>
          <a:xfrm>
            <a:off x="1143863" y="2860660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1CD4C52-CDDE-A74B-8453-7093EB0B5D97}"/>
              </a:ext>
            </a:extLst>
          </p:cNvPr>
          <p:cNvCxnSpPr>
            <a:cxnSpLocks/>
          </p:cNvCxnSpPr>
          <p:nvPr/>
        </p:nvCxnSpPr>
        <p:spPr>
          <a:xfrm flipV="1">
            <a:off x="671877" y="3481245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/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B9CFF022-416D-D54B-A3E6-89E3DE31A6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3262583"/>
                <a:ext cx="3978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/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=10∗1=10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10C94E64-F823-AF47-A99F-DBD41E3F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867" y="4298600"/>
                <a:ext cx="372762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AA4D22F-3838-0F4B-938C-C80E553B063B}"/>
              </a:ext>
            </a:extLst>
          </p:cNvPr>
          <p:cNvCxnSpPr>
            <a:cxnSpLocks/>
          </p:cNvCxnSpPr>
          <p:nvPr/>
        </p:nvCxnSpPr>
        <p:spPr>
          <a:xfrm flipV="1">
            <a:off x="3206079" y="3447249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/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0430A3CD-AA0A-8442-9449-2037E2D06A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066" y="3077917"/>
                <a:ext cx="6815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/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65CBE9-CE33-D745-9F13-3C1003EE1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83" y="4956700"/>
                <a:ext cx="7754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7" name="Table 19">
                <a:extLst>
                  <a:ext uri="{FF2B5EF4-FFF2-40B4-BE49-F238E27FC236}">
                    <a16:creationId xmlns:a16="http://schemas.microsoft.com/office/drawing/2014/main" id="{A4B6BD24-027B-B041-BD62-C76BBDFADD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0044077"/>
                  </p:ext>
                </p:extLst>
              </p:nvPr>
            </p:nvGraphicFramePr>
            <p:xfrm>
              <a:off x="2341666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3125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4"/>
                          <a:stretch>
                            <a:fillRect l="-10645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D97935E0-EA12-164D-BC90-B1159FB1FE96}"/>
              </a:ext>
            </a:extLst>
          </p:cNvPr>
          <p:cNvSpPr txBox="1"/>
          <p:nvPr/>
        </p:nvSpPr>
        <p:spPr>
          <a:xfrm>
            <a:off x="2297276" y="5011448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F4BC817-254B-C54B-8AC1-017F31A7B08A}"/>
              </a:ext>
            </a:extLst>
          </p:cNvPr>
          <p:cNvSpPr txBox="1"/>
          <p:nvPr/>
        </p:nvSpPr>
        <p:spPr>
          <a:xfrm>
            <a:off x="1144656" y="5011448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BDB128-41B2-A84E-894D-2FF2719E13D5}"/>
              </a:ext>
            </a:extLst>
          </p:cNvPr>
          <p:cNvCxnSpPr>
            <a:cxnSpLocks/>
          </p:cNvCxnSpPr>
          <p:nvPr/>
        </p:nvCxnSpPr>
        <p:spPr>
          <a:xfrm flipV="1">
            <a:off x="672670" y="5632033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/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E4E2593-9D9A-DC43-BFC5-43304709E5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76" y="5413371"/>
                <a:ext cx="39786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/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05C0345-8B7B-FE45-8D5B-2F64CD173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003" y="5809358"/>
                <a:ext cx="3840923" cy="369332"/>
              </a:xfrm>
              <a:prstGeom prst="rect">
                <a:avLst/>
              </a:prstGeom>
              <a:blipFill>
                <a:blip r:embed="rId1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CDFA1B-1C2F-7A43-BBA1-0225D4ABE8A5}"/>
              </a:ext>
            </a:extLst>
          </p:cNvPr>
          <p:cNvCxnSpPr>
            <a:cxnSpLocks/>
          </p:cNvCxnSpPr>
          <p:nvPr/>
        </p:nvCxnSpPr>
        <p:spPr>
          <a:xfrm flipV="1">
            <a:off x="3206872" y="5598037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/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E132009-5A6D-2E44-B332-60597AF61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29" y="5228705"/>
                <a:ext cx="377026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/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=10∗0.8+6∗10=14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B7A8C755-9452-4842-96C0-90DFBC489E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1604" y="6177212"/>
                <a:ext cx="319189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33E794C2-7DE6-B94D-B508-6BF4C690B5D9}"/>
              </a:ext>
            </a:extLst>
          </p:cNvPr>
          <p:cNvSpPr/>
          <p:nvPr/>
        </p:nvSpPr>
        <p:spPr>
          <a:xfrm>
            <a:off x="271183" y="5729437"/>
            <a:ext cx="1140366" cy="7638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822D56-2303-584C-8884-8C7CB196C411}"/>
              </a:ext>
            </a:extLst>
          </p:cNvPr>
          <p:cNvSpPr/>
          <p:nvPr/>
        </p:nvSpPr>
        <p:spPr>
          <a:xfrm>
            <a:off x="1187572" y="5006432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9" name="Table 19">
                <a:extLst>
                  <a:ext uri="{FF2B5EF4-FFF2-40B4-BE49-F238E27FC236}">
                    <a16:creationId xmlns:a16="http://schemas.microsoft.com/office/drawing/2014/main" id="{C7CEFC74-33AC-5341-B9DE-EA4EEBBD77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22981199"/>
                  </p:ext>
                </p:extLst>
              </p:nvPr>
            </p:nvGraphicFramePr>
            <p:xfrm>
              <a:off x="1268948" y="5319225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r="-106250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9"/>
                          <a:stretch>
                            <a:fillRect l="-100000" r="-6250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3975F83-BECF-A14B-BECA-A21667D2FE85}"/>
              </a:ext>
            </a:extLst>
          </p:cNvPr>
          <p:cNvCxnSpPr/>
          <p:nvPr/>
        </p:nvCxnSpPr>
        <p:spPr>
          <a:xfrm>
            <a:off x="2039525" y="3565857"/>
            <a:ext cx="256958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2099DA1-93D7-8B47-BBFB-D7ED8BAED13C}"/>
              </a:ext>
            </a:extLst>
          </p:cNvPr>
          <p:cNvCxnSpPr>
            <a:cxnSpLocks/>
          </p:cNvCxnSpPr>
          <p:nvPr/>
        </p:nvCxnSpPr>
        <p:spPr>
          <a:xfrm flipV="1">
            <a:off x="2058074" y="5719073"/>
            <a:ext cx="295244" cy="282231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22E11-2FAF-0540-9320-539846DC86ED}"/>
              </a:ext>
            </a:extLst>
          </p:cNvPr>
          <p:cNvCxnSpPr>
            <a:cxnSpLocks/>
          </p:cNvCxnSpPr>
          <p:nvPr/>
        </p:nvCxnSpPr>
        <p:spPr>
          <a:xfrm>
            <a:off x="2052248" y="5715167"/>
            <a:ext cx="301070" cy="26782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/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C73FFE-995C-CD4A-855A-B1F654D9D6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910" y="2646252"/>
                <a:ext cx="775405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057E4203-A3C4-6447-AC33-98E7C26D0ED9}"/>
              </a:ext>
            </a:extLst>
          </p:cNvPr>
          <p:cNvSpPr/>
          <p:nvPr/>
        </p:nvSpPr>
        <p:spPr>
          <a:xfrm>
            <a:off x="5703155" y="2901939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8" name="Table 19">
                <a:extLst>
                  <a:ext uri="{FF2B5EF4-FFF2-40B4-BE49-F238E27FC236}">
                    <a16:creationId xmlns:a16="http://schemas.microsoft.com/office/drawing/2014/main" id="{8D79767E-F861-7049-BD7A-5C28F4EB49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6377966"/>
                  </p:ext>
                </p:extLst>
              </p:nvPr>
            </p:nvGraphicFramePr>
            <p:xfrm>
              <a:off x="6857249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t="-4762" r="-106250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1"/>
                          <a:stretch>
                            <a:fillRect l="-100000" t="-4762" r="-6250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AB12EDE-84B4-D949-8257-45820FA01027}"/>
              </a:ext>
            </a:extLst>
          </p:cNvPr>
          <p:cNvSpPr txBox="1"/>
          <p:nvPr/>
        </p:nvSpPr>
        <p:spPr>
          <a:xfrm>
            <a:off x="6812859" y="2906955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" name="Table 19">
                <a:extLst>
                  <a:ext uri="{FF2B5EF4-FFF2-40B4-BE49-F238E27FC236}">
                    <a16:creationId xmlns:a16="http://schemas.microsoft.com/office/drawing/2014/main" id="{3E3A19F8-0734-EE47-A850-FACBA65BFB7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8652022"/>
                  </p:ext>
                </p:extLst>
              </p:nvPr>
            </p:nvGraphicFramePr>
            <p:xfrm>
              <a:off x="5766775" y="3214732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3125" t="-4762" r="-103125" b="-3047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2"/>
                          <a:stretch>
                            <a:fillRect l="-106452" t="-4762" r="-6452" b="-3047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1" name="TextBox 70">
            <a:extLst>
              <a:ext uri="{FF2B5EF4-FFF2-40B4-BE49-F238E27FC236}">
                <a16:creationId xmlns:a16="http://schemas.microsoft.com/office/drawing/2014/main" id="{A1326590-57ED-4F4E-9058-1B302BC66677}"/>
              </a:ext>
            </a:extLst>
          </p:cNvPr>
          <p:cNvSpPr txBox="1"/>
          <p:nvPr/>
        </p:nvSpPr>
        <p:spPr>
          <a:xfrm>
            <a:off x="5660239" y="2906955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9A49AA8-14C4-9440-AF91-16BC79D2CAC5}"/>
              </a:ext>
            </a:extLst>
          </p:cNvPr>
          <p:cNvCxnSpPr>
            <a:cxnSpLocks/>
          </p:cNvCxnSpPr>
          <p:nvPr/>
        </p:nvCxnSpPr>
        <p:spPr>
          <a:xfrm flipV="1">
            <a:off x="5188253" y="3527540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/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3BE4029B-B69F-2847-B045-584F2ABDF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7559" y="3308878"/>
                <a:ext cx="397865" cy="3693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29FC5B-71A8-4549-991A-1276FB137220}"/>
              </a:ext>
            </a:extLst>
          </p:cNvPr>
          <p:cNvCxnSpPr>
            <a:cxnSpLocks/>
          </p:cNvCxnSpPr>
          <p:nvPr/>
        </p:nvCxnSpPr>
        <p:spPr>
          <a:xfrm flipV="1">
            <a:off x="7722455" y="3493544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/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EAF0628-4302-444F-B9AA-EC8AB83A66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612" y="3124212"/>
                <a:ext cx="377026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DB51CB1-D0BD-D044-866A-BBE5B84207CB}"/>
              </a:ext>
            </a:extLst>
          </p:cNvPr>
          <p:cNvCxnSpPr>
            <a:cxnSpLocks/>
          </p:cNvCxnSpPr>
          <p:nvPr/>
        </p:nvCxnSpPr>
        <p:spPr>
          <a:xfrm>
            <a:off x="6555901" y="3612152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/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B1C49917-A94B-924E-882D-99836096AB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4681" y="3019051"/>
                <a:ext cx="38260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/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BEC48BE9-F29E-D849-97EF-C0BA63F10F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125" y="5159523"/>
                <a:ext cx="382605" cy="369332"/>
              </a:xfrm>
              <a:prstGeom prst="rect">
                <a:avLst/>
              </a:prstGeom>
              <a:blipFill>
                <a:blip r:embed="rId2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/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F7C0527D-6B88-8149-AB16-E1AD636FB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347" y="3059668"/>
                <a:ext cx="382605" cy="369332"/>
              </a:xfrm>
              <a:prstGeom prst="rect">
                <a:avLst/>
              </a:prstGeom>
              <a:blipFill>
                <a:blip r:embed="rId26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5814F96-8AD9-CA45-97A0-59717FBE2593}"/>
              </a:ext>
            </a:extLst>
          </p:cNvPr>
          <p:cNvCxnSpPr>
            <a:cxnSpLocks/>
          </p:cNvCxnSpPr>
          <p:nvPr/>
        </p:nvCxnSpPr>
        <p:spPr>
          <a:xfrm>
            <a:off x="6534721" y="3854144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1B6F9A7-B2EF-2F49-B1B6-D1B7A1827EE9}"/>
              </a:ext>
            </a:extLst>
          </p:cNvPr>
          <p:cNvCxnSpPr>
            <a:cxnSpLocks/>
          </p:cNvCxnSpPr>
          <p:nvPr/>
        </p:nvCxnSpPr>
        <p:spPr>
          <a:xfrm flipV="1">
            <a:off x="6519171" y="3565937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/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0A6C3746-9D4A-9444-953A-949D04866A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293" y="4450716"/>
                <a:ext cx="3906647" cy="369332"/>
              </a:xfrm>
              <a:prstGeom prst="rect">
                <a:avLst/>
              </a:prstGeom>
              <a:blipFill>
                <a:blip r:embed="rId2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/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0" dirty="0"/>
                  <a:t>          +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=12.8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CF41713-02EF-FB47-BD8E-4D8CF34D1B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020" y="4718755"/>
                <a:ext cx="3055132" cy="369332"/>
              </a:xfrm>
              <a:prstGeom prst="rect">
                <a:avLst/>
              </a:prstGeom>
              <a:blipFill>
                <a:blip r:embed="rId28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245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/>
      <p:bldP spid="37" grpId="0"/>
      <p:bldP spid="39" grpId="0"/>
      <p:bldP spid="40" grpId="0"/>
      <p:bldP spid="42" grpId="0"/>
      <p:bldP spid="45" grpId="0" animBg="1"/>
      <p:bldP spid="48" grpId="0"/>
      <p:bldP spid="50" grpId="0"/>
      <p:bldP spid="52" grpId="0"/>
      <p:bldP spid="53" grpId="0"/>
      <p:bldP spid="55" grpId="0"/>
      <p:bldP spid="56" grpId="0"/>
      <p:bldP spid="57" grpId="0" animBg="1"/>
      <p:bldP spid="46" grpId="0" animBg="1"/>
      <p:bldP spid="66" grpId="0" animBg="1"/>
      <p:bldP spid="67" grpId="0" animBg="1"/>
      <p:bldP spid="69" grpId="0"/>
      <p:bldP spid="71" grpId="0"/>
      <p:bldP spid="73" grpId="0"/>
      <p:bldP spid="76" grpId="0"/>
      <p:bldP spid="78" grpId="0"/>
      <p:bldP spid="79" grpId="0"/>
      <p:bldP spid="80" grpId="0"/>
      <p:bldP spid="86" grpId="0"/>
      <p:bldP spid="8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Systems in Series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517638" y="4275745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blipFill>
                <a:blip r:embed="rId10"/>
                <a:stretch>
                  <a:fillRect l="-2041" r="-408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blipFill>
                <a:blip r:embed="rId11"/>
                <a:stretch>
                  <a:fillRect l="-613" t="-4255" r="-153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339577" y="3640045"/>
            <a:ext cx="556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are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/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470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Calcuating</a:t>
            </a:r>
            <a:r>
              <a:rPr lang="en-US" dirty="0"/>
              <a:t>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790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193392</TotalTime>
  <Words>1097</Words>
  <Application>Microsoft Macintosh PowerPoint</Application>
  <PresentationFormat>On-screen Show (4:3)</PresentationFormat>
  <Paragraphs>302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Lecture 13: Building Systems from Other Systems  </vt:lpstr>
      <vt:lpstr>Agenda</vt:lpstr>
      <vt:lpstr>The ”System” Abstraction</vt:lpstr>
      <vt:lpstr>System Abstraction for Reaction Networks</vt:lpstr>
      <vt:lpstr>Box Diagrams</vt:lpstr>
      <vt:lpstr>Properties of Laplace Transforms</vt:lpstr>
      <vt:lpstr>Convolution of a Signal With a System</vt:lpstr>
      <vt:lpstr>Systems in Series</vt:lpstr>
      <vt:lpstr>Calcuating Transfer Functions In Diagrams</vt:lpstr>
      <vt:lpstr>Interpreting the Transfer Function</vt:lpstr>
      <vt:lpstr>Adding a Filter</vt:lpstr>
      <vt:lpstr>General Solution</vt:lpstr>
      <vt:lpstr>The Error Signal</vt:lpstr>
      <vt:lpstr>Noise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3036</cp:revision>
  <dcterms:created xsi:type="dcterms:W3CDTF">2008-11-04T22:35:39Z</dcterms:created>
  <dcterms:modified xsi:type="dcterms:W3CDTF">2022-04-20T15:38:11Z</dcterms:modified>
</cp:coreProperties>
</file>