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84" r:id="rId3"/>
    <p:sldId id="485" r:id="rId4"/>
    <p:sldId id="486" r:id="rId5"/>
    <p:sldId id="487" r:id="rId6"/>
    <p:sldId id="488" r:id="rId7"/>
    <p:sldId id="494" r:id="rId8"/>
    <p:sldId id="507" r:id="rId9"/>
    <p:sldId id="498" r:id="rId10"/>
    <p:sldId id="506" r:id="rId11"/>
    <p:sldId id="497" r:id="rId12"/>
    <p:sldId id="499" r:id="rId13"/>
    <p:sldId id="500" r:id="rId14"/>
    <p:sldId id="489" r:id="rId15"/>
    <p:sldId id="501" r:id="rId16"/>
    <p:sldId id="490" r:id="rId17"/>
    <p:sldId id="502" r:id="rId18"/>
    <p:sldId id="480" r:id="rId19"/>
    <p:sldId id="481" r:id="rId20"/>
    <p:sldId id="482" r:id="rId21"/>
    <p:sldId id="492" r:id="rId22"/>
    <p:sldId id="503" r:id="rId23"/>
    <p:sldId id="504" r:id="rId24"/>
    <p:sldId id="505" r:id="rId25"/>
    <p:sldId id="496" r:id="rId26"/>
    <p:sldId id="491" r:id="rId27"/>
    <p:sldId id="495" r:id="rId28"/>
    <p:sldId id="493" r:id="rId29"/>
    <p:sldId id="479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9"/>
    <p:restoredTop sz="86407"/>
  </p:normalViewPr>
  <p:slideViewPr>
    <p:cSldViewPr snapToGrid="0" snapToObjects="1">
      <p:cViewPr>
        <p:scale>
          <a:sx n="143" d="100"/>
          <a:sy n="143" d="100"/>
        </p:scale>
        <p:origin x="116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4370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083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14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25.png"/><Relationship Id="rId10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4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6.gif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5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59.png"/><Relationship Id="rId5" Type="http://schemas.openxmlformats.org/officeDocument/2006/relationships/image" Target="../media/image92.png"/><Relationship Id="rId10" Type="http://schemas.openxmlformats.org/officeDocument/2006/relationships/image" Target="../media/image58.png"/><Relationship Id="rId4" Type="http://schemas.openxmlformats.org/officeDocument/2006/relationships/image" Target="../media/image91.png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Analysis Using Block Diagrams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2BC066-2FE9-8940-AFF1-740F7FE614DC}"/>
              </a:ext>
            </a:extLst>
          </p:cNvPr>
          <p:cNvSpPr txBox="1"/>
          <p:nvPr/>
        </p:nvSpPr>
        <p:spPr>
          <a:xfrm>
            <a:off x="457200" y="5181601"/>
            <a:ext cx="447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Poles indicate stability, oscillations</a:t>
            </a:r>
          </a:p>
        </p:txBody>
      </p:sp>
    </p:spTree>
    <p:extLst>
      <p:ext uri="{BB962C8B-B14F-4D97-AF65-F5344CB8AC3E}">
        <p14:creationId xmlns:p14="http://schemas.microsoft.com/office/powerpoint/2010/main" val="14181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490447" cy="838200"/>
          </a:xfrm>
        </p:spPr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078940" y="2689237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0" y="2689237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2290" r="-381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615266" y="2562729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266" y="2562729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815787" y="2689237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7" y="2689237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779927" y="22979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078940" y="22979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615266" y="22979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pic>
        <p:nvPicPr>
          <p:cNvPr id="31" name="Picture 6" descr="The impulse response of an example simple delay">
            <a:extLst>
              <a:ext uri="{FF2B5EF4-FFF2-40B4-BE49-F238E27FC236}">
                <a16:creationId xmlns:a16="http://schemas.microsoft.com/office/drawing/2014/main" id="{4D73AF1E-AFB0-0442-B243-47B74B45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7" y="3635572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/>
              <p:nvPr/>
            </p:nvSpPr>
            <p:spPr>
              <a:xfrm>
                <a:off x="846716" y="5329984"/>
                <a:ext cx="467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6" y="5329984"/>
                <a:ext cx="46750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/>
              <p:nvPr/>
            </p:nvSpPr>
            <p:spPr>
              <a:xfrm>
                <a:off x="1414625" y="3761584"/>
                <a:ext cx="969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25" y="3761584"/>
                <a:ext cx="96975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4722706" y="3662969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29" grpId="0"/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/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blipFill>
                <a:blip r:embed="rId2"/>
                <a:stretch>
                  <a:fillRect l="-2778" r="-555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45A5AF-33C8-9F40-A3BB-990C7245A77F}"/>
              </a:ext>
            </a:extLst>
          </p:cNvPr>
          <p:cNvSpPr/>
          <p:nvPr/>
        </p:nvSpPr>
        <p:spPr>
          <a:xfrm>
            <a:off x="3418273" y="2578767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819740-2C43-CD47-8C47-63F9311AE6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23247" y="3003884"/>
            <a:ext cx="1195026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/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AB12D-C277-1943-9E84-7BECF5D5DAC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80408" y="3003884"/>
            <a:ext cx="124942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Step response plot of dynamic system; step response data - MATLAB step">
            <a:extLst>
              <a:ext uri="{FF2B5EF4-FFF2-40B4-BE49-F238E27FC236}">
                <a16:creationId xmlns:a16="http://schemas.microsoft.com/office/drawing/2014/main" id="{619CF88C-14EE-5046-BF1A-32D3CC08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6" y="1509434"/>
            <a:ext cx="2765238" cy="207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Unit Step Response">
            <a:extLst>
              <a:ext uri="{FF2B5EF4-FFF2-40B4-BE49-F238E27FC236}">
                <a16:creationId xmlns:a16="http://schemas.microsoft.com/office/drawing/2014/main" id="{36F85390-8C64-4543-AE20-79AA982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8" y="1959143"/>
            <a:ext cx="2527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/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B4CAE09-7303-E145-B0A8-1B29860C6291}"/>
              </a:ext>
            </a:extLst>
          </p:cNvPr>
          <p:cNvSpPr txBox="1"/>
          <p:nvPr/>
        </p:nvSpPr>
        <p:spPr>
          <a:xfrm>
            <a:off x="1117221" y="1020766"/>
            <a:ext cx="58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</a:t>
            </a:r>
            <a:r>
              <a:rPr lang="en-US" dirty="0"/>
              <a:t>: The Laplace transform of a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/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a system has a unit step input (with 0 initial conditions), then its final value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also called the </a:t>
                </a:r>
                <a:r>
                  <a:rPr lang="en-US" sz="2000" b="1" dirty="0"/>
                  <a:t>DC gain </a:t>
                </a:r>
                <a:r>
                  <a:rPr lang="en-US" sz="2000" dirty="0"/>
                  <a:t>of the system.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blipFill>
                <a:blip r:embed="rId7"/>
                <a:stretch>
                  <a:fillRect l="-1002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of Transfer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587" t="-182000" r="-1190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1429" r="-238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742752" y="455259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Transfer Functions From Block Diagrams</a:t>
            </a:r>
            <a:br>
              <a:rPr lang="en-US" dirty="0"/>
            </a:br>
            <a:r>
              <a:rPr lang="en-US" sz="3200" i="1" dirty="0"/>
              <a:t>S1 is outside the system (fixed species)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FC6FA3-FE81-2B40-B6FA-BAAD5DF4A351}"/>
              </a:ext>
            </a:extLst>
          </p:cNvPr>
          <p:cNvGrpSpPr/>
          <p:nvPr/>
        </p:nvGrpSpPr>
        <p:grpSpPr>
          <a:xfrm>
            <a:off x="3798884" y="5211108"/>
            <a:ext cx="3157637" cy="1296054"/>
            <a:chOff x="85441" y="1873625"/>
            <a:chExt cx="5271101" cy="1586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8E1B1B0-FE0B-1F49-ACD8-3FB990FB73BA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9879BD7-9D4D-6C43-B4CD-EEE0C8318DD1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CB820D-192A-9445-814C-E2FF83E06105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FBFA1A2-54A7-3844-9D71-B6C62852410E}"/>
                </a:ext>
              </a:extLst>
            </p:cNvPr>
            <p:cNvCxnSpPr>
              <a:cxnSpLocks/>
              <a:stCxn id="81" idx="3"/>
              <a:endCxn id="8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118B1E-0A2B-C24A-BA15-372088AD8954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3CED8DF-D6E4-1D4A-8086-A779CF31B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B313E9-B4FA-FF48-9617-E23AFF7E6835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0F4C71A-815B-5743-89DE-37169B19B33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3200" i="1" dirty="0"/>
              <a:t>S1 is outside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975503" y="1695615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895" y="3497000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/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blipFill>
                <a:blip r:embed="rId7"/>
                <a:stretch>
                  <a:fillRect l="-94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/>
              <p:nvPr/>
            </p:nvSpPr>
            <p:spPr>
              <a:xfrm>
                <a:off x="457200" y="4375959"/>
                <a:ext cx="3138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(10)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75959"/>
                <a:ext cx="313855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/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/>
              <p:nvPr/>
            </p:nvSpPr>
            <p:spPr>
              <a:xfrm>
                <a:off x="232579" y="4949287"/>
                <a:ext cx="5415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9" y="4949287"/>
                <a:ext cx="5415970" cy="369332"/>
              </a:xfrm>
              <a:prstGeom prst="rect">
                <a:avLst/>
              </a:prstGeom>
              <a:blipFill>
                <a:blip r:embed="rId10"/>
                <a:stretch>
                  <a:fillRect l="-93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/>
              <p:nvPr/>
            </p:nvSpPr>
            <p:spPr>
              <a:xfrm>
                <a:off x="511139" y="5345846"/>
                <a:ext cx="320299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9" y="5345846"/>
                <a:ext cx="3202992" cy="629852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/>
              <p:nvPr/>
            </p:nvSpPr>
            <p:spPr>
              <a:xfrm>
                <a:off x="518942" y="3783225"/>
                <a:ext cx="511197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, then calculate final value</a:t>
                </a:r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" y="3783225"/>
                <a:ext cx="5111977" cy="56021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43" grpId="0"/>
      <p:bldP spid="4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2: S1 is part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all reactions are mass action,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blipFill>
                <a:blip r:embed="rId2"/>
                <a:stretch>
                  <a:fillRect l="-1408" t="-36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blipFill>
                <a:blip r:embed="rId3"/>
                <a:stretch>
                  <a:fillRect t="-461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566197" y="1936993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699518" y="2292556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/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/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blipFill>
                <a:blip r:embed="rId8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/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</a:rPr>
                  <a:t>since exponential decay.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8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System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4572000" y="1066800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4705321" y="1422363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725" y="3525792"/>
            <a:ext cx="2653178" cy="1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D3E6-0C61-F24A-806B-D5236E7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Linear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86AC-F131-B742-8256-0E17789B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Systems: TF, input, output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/>
              <a:t>Line from system to system: Signal</a:t>
            </a:r>
          </a:p>
          <a:p>
            <a:pPr lvl="1"/>
            <a:r>
              <a:rPr lang="en-US" dirty="0"/>
              <a:t>Line from system to add-connector: Signal addition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E22EF-F22B-2E4F-9F4F-6C6636B01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86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Block Diagram to System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Strategy of block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99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block diagrams</a:t>
            </a:r>
          </a:p>
          <a:p>
            <a:r>
              <a:rPr lang="en-US" dirty="0"/>
              <a:t>Laplace Transforms and Transfer Functions</a:t>
            </a:r>
          </a:p>
          <a:p>
            <a:r>
              <a:rPr lang="en-US" dirty="0"/>
              <a:t>From block diagram to transfer functions</a:t>
            </a:r>
          </a:p>
          <a:p>
            <a:r>
              <a:rPr lang="en-US" dirty="0"/>
              <a:t>From transfer functions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System TF to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95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6E59-867B-9744-8209-6362B06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5563-6E84-9143-AD8E-1240F3A9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3718-BFF7-F54B-AFC9-235984201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896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42-8616-6042-9EA9-29B3C72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</p:spPr>
            <p:txBody>
              <a:bodyPr/>
              <a:lstStyle/>
              <a:p>
                <a:r>
                  <a:rPr lang="en-US" sz="2000" dirty="0"/>
                  <a:t>A signal is a function of time.</a:t>
                </a:r>
              </a:p>
              <a:p>
                <a:r>
                  <a:rPr lang="en-US" sz="2000" dirty="0"/>
                  <a:t>A system transforms the input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into the output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transfer function describes the system in terms of the relationship between input and output: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(with 0 initial conditions).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is the DC gain of a system; it’s response to a step input.</a:t>
                </a:r>
              </a:p>
              <a:p>
                <a:r>
                  <a:rPr lang="en-US" sz="2000" dirty="0"/>
                  <a:t>Systems can be combined in series (convolutions) or parallel (summation) to construct more complex systems.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  <a:blipFill>
                <a:blip r:embed="rId2"/>
                <a:stretch>
                  <a:fillRect l="-591" t="-2083" b="-7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F833F-8685-B840-91A0-C9D771D7C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8AFD0-B613-1A4A-B85E-BC5BAD897306}"/>
              </a:ext>
            </a:extLst>
          </p:cNvPr>
          <p:cNvSpPr/>
          <p:nvPr/>
        </p:nvSpPr>
        <p:spPr>
          <a:xfrm>
            <a:off x="3515557" y="1655686"/>
            <a:ext cx="914400" cy="66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EEB455-B4A7-CE4B-9A0E-35FE2C537FB3}"/>
              </a:ext>
            </a:extLst>
          </p:cNvPr>
          <p:cNvSpPr/>
          <p:nvPr/>
        </p:nvSpPr>
        <p:spPr>
          <a:xfrm>
            <a:off x="2938509" y="1935332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6AB6CE6-25BE-E64D-84D9-1791C594DCD0}"/>
              </a:ext>
            </a:extLst>
          </p:cNvPr>
          <p:cNvSpPr/>
          <p:nvPr/>
        </p:nvSpPr>
        <p:spPr>
          <a:xfrm>
            <a:off x="4576439" y="1908699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/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blipFill>
                <a:blip r:embed="rId3"/>
                <a:stretch>
                  <a:fillRect l="-5000" r="-175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/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6977" r="-139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/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blipFill>
                <a:blip r:embed="rId5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/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blipFill>
                <a:blip r:embed="rId6"/>
                <a:stretch>
                  <a:fillRect l="-9756" r="-170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/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blipFill>
                <a:blip r:embed="rId7"/>
                <a:stretch>
                  <a:fillRect l="-6977" r="-139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6336E9-769B-744E-B493-0F51CD391FD4}"/>
              </a:ext>
            </a:extLst>
          </p:cNvPr>
          <p:cNvSpPr txBox="1"/>
          <p:nvPr/>
        </p:nvSpPr>
        <p:spPr>
          <a:xfrm>
            <a:off x="1482571" y="5779363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Laplace Transform can represent a signal or a system.</a:t>
            </a:r>
          </a:p>
        </p:txBody>
      </p:sp>
    </p:spTree>
    <p:extLst>
      <p:ext uri="{BB962C8B-B14F-4D97-AF65-F5344CB8AC3E}">
        <p14:creationId xmlns:p14="http://schemas.microsoft.com/office/powerpoint/2010/main" val="231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C53BC-CF67-F04C-BC67-1270F98F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Interconnected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708E-0D85-DF4F-AECB-6F13875BB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p:pic>
        <p:nvPicPr>
          <p:cNvPr id="1026" name="Picture 2" descr="A block diagram configuration of disturbance observer based control... |  Download Scientific Diagram">
            <a:extLst>
              <a:ext uri="{FF2B5EF4-FFF2-40B4-BE49-F238E27FC236}">
                <a16:creationId xmlns:a16="http://schemas.microsoft.com/office/drawing/2014/main" id="{1DE6E2DD-2184-A140-832D-404D690B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4" y="1630840"/>
            <a:ext cx="8128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1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945711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945711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4762" r="-55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5021277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LaPlace</a:t>
            </a:r>
            <a:r>
              <a:rPr lang="en-US" b="1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51962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51962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2451524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51962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51962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2464042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534167" y="2082192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67" y="2082192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87014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87014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76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945712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LaPlace</a:t>
            </a:r>
            <a:r>
              <a:rPr lang="en-US" b="1" dirty="0"/>
              <a:t> Transform</a:t>
            </a:r>
          </a:p>
        </p:txBody>
      </p:sp>
    </p:spTree>
    <p:extLst>
      <p:ext uri="{BB962C8B-B14F-4D97-AF65-F5344CB8AC3E}">
        <p14:creationId xmlns:p14="http://schemas.microsoft.com/office/powerpoint/2010/main" val="123748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4309855" y="5036274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AFEEB-D671-2C49-B3F9-506CB84FE2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4759" y="5036274"/>
            <a:ext cx="2533409" cy="17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LaPlace</a:t>
            </a:r>
            <a:r>
              <a:rPr lang="en-US" dirty="0"/>
              <a:t>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1039906" y="1313328"/>
                <a:ext cx="1891800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6" y="1313328"/>
                <a:ext cx="1891800" cy="599331"/>
              </a:xfrm>
              <a:prstGeom prst="rect">
                <a:avLst/>
              </a:prstGeom>
              <a:blipFill>
                <a:blip r:embed="rId2"/>
                <a:stretch>
                  <a:fillRect l="-11409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AB6D2-71E2-D043-8E54-340EF012130E}"/>
                  </a:ext>
                </a:extLst>
              </p:cNvPr>
              <p:cNvSpPr txBox="1"/>
              <p:nvPr/>
            </p:nvSpPr>
            <p:spPr>
              <a:xfrm>
                <a:off x="4518211" y="2119454"/>
                <a:ext cx="1375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AB6D2-71E2-D043-8E54-340EF012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211" y="2119454"/>
                <a:ext cx="1375056" cy="276999"/>
              </a:xfrm>
              <a:prstGeom prst="rect">
                <a:avLst/>
              </a:prstGeom>
              <a:blipFill>
                <a:blip r:embed="rId3"/>
                <a:stretch>
                  <a:fillRect l="-2727" r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4616823" y="1474493"/>
                <a:ext cx="877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1474493"/>
                <a:ext cx="877997" cy="276999"/>
              </a:xfrm>
              <a:prstGeom prst="rect">
                <a:avLst/>
              </a:prstGeom>
              <a:blipFill>
                <a:blip r:embed="rId4"/>
                <a:stretch>
                  <a:fillRect l="-8571" t="-27273" r="-15714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B62D6-0626-E049-BF18-6E353FE15F6A}"/>
                  </a:ext>
                </a:extLst>
              </p:cNvPr>
              <p:cNvSpPr txBox="1"/>
              <p:nvPr/>
            </p:nvSpPr>
            <p:spPr>
              <a:xfrm>
                <a:off x="920142" y="3136875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B62D6-0626-E049-BF18-6E353FE1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2" y="3136875"/>
                <a:ext cx="1655518" cy="276999"/>
              </a:xfrm>
              <a:prstGeom prst="rect">
                <a:avLst/>
              </a:prstGeom>
              <a:blipFill>
                <a:blip r:embed="rId5"/>
                <a:stretch>
                  <a:fillRect l="-2273" r="-378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19117-327B-E34D-B348-FFAADA9049F1}"/>
                  </a:ext>
                </a:extLst>
              </p:cNvPr>
              <p:cNvSpPr txBox="1"/>
              <p:nvPr/>
            </p:nvSpPr>
            <p:spPr>
              <a:xfrm>
                <a:off x="905669" y="3647334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19117-327B-E34D-B348-FFAADA90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69" y="3647334"/>
                <a:ext cx="1900200" cy="520463"/>
              </a:xfrm>
              <a:prstGeom prst="rect">
                <a:avLst/>
              </a:prstGeom>
              <a:blipFill>
                <a:blip r:embed="rId6"/>
                <a:stretch>
                  <a:fillRect l="-2000" t="-4762" r="-4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4634507" y="4607920"/>
                <a:ext cx="191097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07" y="4607920"/>
                <a:ext cx="1910971" cy="520463"/>
              </a:xfrm>
              <a:prstGeom prst="rect">
                <a:avLst/>
              </a:prstGeom>
              <a:blipFill>
                <a:blip r:embed="rId7"/>
                <a:stretch>
                  <a:fillRect l="-1974" t="-4762" r="-197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B126C-95A9-AC48-99B7-947B7DC05957}"/>
                  </a:ext>
                </a:extLst>
              </p:cNvPr>
              <p:cNvSpPr txBox="1"/>
              <p:nvPr/>
            </p:nvSpPr>
            <p:spPr>
              <a:xfrm>
                <a:off x="4616823" y="5219784"/>
                <a:ext cx="185018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B126C-95A9-AC48-99B7-947B7DC05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5219784"/>
                <a:ext cx="1850186" cy="520463"/>
              </a:xfrm>
              <a:prstGeom prst="rect">
                <a:avLst/>
              </a:prstGeom>
              <a:blipFill>
                <a:blip r:embed="rId8"/>
                <a:stretch>
                  <a:fillRect l="-2041" t="-465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0D46A1-9015-A04A-A0BA-BD2E74104830}"/>
                  </a:ext>
                </a:extLst>
              </p:cNvPr>
              <p:cNvSpPr txBox="1"/>
              <p:nvPr/>
            </p:nvSpPr>
            <p:spPr>
              <a:xfrm>
                <a:off x="4616823" y="5817821"/>
                <a:ext cx="149675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0D46A1-9015-A04A-A0BA-BD2E7410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5817821"/>
                <a:ext cx="1496756" cy="525016"/>
              </a:xfrm>
              <a:prstGeom prst="rect">
                <a:avLst/>
              </a:prstGeom>
              <a:blipFill>
                <a:blip r:embed="rId9"/>
                <a:stretch>
                  <a:fillRect l="-2521" t="-2326" r="-840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A0F37-2925-2C48-98EE-17F7834AB814}"/>
                  </a:ext>
                </a:extLst>
              </p:cNvPr>
              <p:cNvSpPr txBox="1"/>
              <p:nvPr/>
            </p:nvSpPr>
            <p:spPr>
              <a:xfrm>
                <a:off x="899670" y="2475989"/>
                <a:ext cx="200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A0F37-2925-2C48-98EE-17F7834A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70" y="2475989"/>
                <a:ext cx="2002600" cy="276999"/>
              </a:xfrm>
              <a:prstGeom prst="rect">
                <a:avLst/>
              </a:prstGeom>
              <a:blipFill>
                <a:blip r:embed="rId10"/>
                <a:stretch>
                  <a:fillRect l="-2532" r="-316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1039906" y="9439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8908B-88B5-7448-A298-87CD5F6EEA8B}"/>
              </a:ext>
            </a:extLst>
          </p:cNvPr>
          <p:cNvSpPr txBox="1"/>
          <p:nvPr/>
        </p:nvSpPr>
        <p:spPr>
          <a:xfrm>
            <a:off x="899670" y="19920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9B876-623C-EF43-A88B-DCC6CBAEC6EE}"/>
              </a:ext>
            </a:extLst>
          </p:cNvPr>
          <p:cNvSpPr txBox="1"/>
          <p:nvPr/>
        </p:nvSpPr>
        <p:spPr>
          <a:xfrm>
            <a:off x="792093" y="28017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04726-8569-FC49-9685-3FCB97EF0428}"/>
              </a:ext>
            </a:extLst>
          </p:cNvPr>
          <p:cNvSpPr txBox="1"/>
          <p:nvPr/>
        </p:nvSpPr>
        <p:spPr>
          <a:xfrm>
            <a:off x="821343" y="347683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4440145" y="1114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 at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FACCAA-5A7D-9B40-9508-38935A6B9CDE}"/>
              </a:ext>
            </a:extLst>
          </p:cNvPr>
          <p:cNvSpPr txBox="1"/>
          <p:nvPr/>
        </p:nvSpPr>
        <p:spPr>
          <a:xfrm>
            <a:off x="4440145" y="179562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response</a:t>
            </a:r>
          </a:p>
        </p:txBody>
      </p:sp>
      <p:pic>
        <p:nvPicPr>
          <p:cNvPr id="3074" name="Picture 2" descr="Step Signals and Step Responses (System Identification Toolkit) - LabVIEW  2013 System Identification Toolkit Help - National Instruments">
            <a:extLst>
              <a:ext uri="{FF2B5EF4-FFF2-40B4-BE49-F238E27FC236}">
                <a16:creationId xmlns:a16="http://schemas.microsoft.com/office/drawing/2014/main" id="{CB83CF83-2177-334E-9EE8-B88D93F46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8" y="1580477"/>
            <a:ext cx="2048381" cy="10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96F44D-45F4-6440-AFE1-402764913C75}"/>
              </a:ext>
            </a:extLst>
          </p:cNvPr>
          <p:cNvSpPr txBox="1"/>
          <p:nvPr/>
        </p:nvSpPr>
        <p:spPr>
          <a:xfrm>
            <a:off x="4493781" y="425032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Specific Functions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4D7406F-730F-1A49-85D5-7CA73A85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15" y="3121776"/>
            <a:ext cx="1832885" cy="12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9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Transfer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3143023" y="5131518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42" y="5036274"/>
            <a:ext cx="2235180" cy="152299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3516448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Objective</a:t>
            </a:r>
          </a:p>
          <a:p>
            <a:pPr lvl="1"/>
            <a:r>
              <a:rPr lang="en-US" sz="1200" dirty="0"/>
              <a:t>Know elements of a block diagram, rules for MIMO and SISO</a:t>
            </a:r>
          </a:p>
          <a:p>
            <a:pPr lvl="1"/>
            <a:r>
              <a:rPr lang="en-US" sz="1200" dirty="0"/>
              <a:t>Construct TF from block diagram</a:t>
            </a:r>
          </a:p>
          <a:p>
            <a:pPr lvl="1"/>
            <a:r>
              <a:rPr lang="en-US" sz="1200" dirty="0"/>
              <a:t>Construct block diagram from TF</a:t>
            </a:r>
          </a:p>
          <a:p>
            <a:r>
              <a:rPr lang="en-US" sz="1600" dirty="0"/>
              <a:t>State space vs. TF representation of systems</a:t>
            </a:r>
          </a:p>
          <a:p>
            <a:r>
              <a:rPr lang="en-US" sz="1600" dirty="0"/>
              <a:t>Construct TF from block diagram</a:t>
            </a:r>
          </a:p>
          <a:p>
            <a:r>
              <a:rPr lang="en-US" sz="1600" dirty="0"/>
              <a:t>Construct block diagram from TF</a:t>
            </a:r>
          </a:p>
          <a:p>
            <a:r>
              <a:rPr lang="en-US" sz="1600" dirty="0" err="1"/>
              <a:t>Applyication</a:t>
            </a:r>
            <a:r>
              <a:rPr lang="en-US" sz="1600"/>
              <a:t> Reaction </a:t>
            </a:r>
            <a:r>
              <a:rPr lang="en-US" sz="1600" dirty="0"/>
              <a:t>networks</a:t>
            </a:r>
          </a:p>
          <a:p>
            <a:pPr lvl="1"/>
            <a:r>
              <a:rPr lang="en-US" sz="1200" dirty="0"/>
              <a:t>Reactions are systems with 0 state: input is reactants; output is products</a:t>
            </a:r>
          </a:p>
          <a:p>
            <a:pPr lvl="1"/>
            <a:r>
              <a:rPr lang="en-US" sz="1200" dirty="0"/>
              <a:t>Apply to a sequential network with TF for each reaction</a:t>
            </a:r>
          </a:p>
          <a:p>
            <a:pPr lvl="1"/>
            <a:r>
              <a:rPr lang="en-US" sz="1200" dirty="0"/>
              <a:t>Construct merged network</a:t>
            </a:r>
          </a:p>
          <a:p>
            <a:pPr lvl="1"/>
            <a:r>
              <a:rPr lang="en-US" sz="1200" dirty="0"/>
              <a:t>See how merged network compares with Tellurium simulation</a:t>
            </a:r>
          </a:p>
          <a:p>
            <a:pPr lvl="1"/>
            <a:r>
              <a:rPr lang="en-US" sz="1200" dirty="0"/>
              <a:t>Add sequestered products</a:t>
            </a:r>
          </a:p>
          <a:p>
            <a:pPr lvl="1"/>
            <a:r>
              <a:rPr lang="en-US" sz="1200" dirty="0"/>
              <a:t>Add feedback (non-linear)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03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5262E-A469-9540-A6C1-A1FAAB79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Diagrams?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5F678-DCF2-1344-84C2-58F3FC20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that allows for seeing relationships without excessive details</a:t>
            </a:r>
          </a:p>
          <a:p>
            <a:r>
              <a:rPr lang="en-US" dirty="0"/>
              <a:t>A way to do incremental refinement</a:t>
            </a:r>
          </a:p>
          <a:p>
            <a:r>
              <a:rPr lang="en-US" dirty="0"/>
              <a:t>A means of communication</a:t>
            </a:r>
          </a:p>
          <a:p>
            <a:pPr lvl="1"/>
            <a:r>
              <a:rPr lang="en-US" dirty="0"/>
              <a:t>Requires consistent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92E34-CD62-B546-A40C-E021D1855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F9FF9DF2-48B2-724F-AC88-998AC461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381000"/>
            <a:ext cx="1155329" cy="9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Reactions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0E89A8-28C3-DC49-9EC7-0B8F8560445D}"/>
              </a:ext>
            </a:extLst>
          </p:cNvPr>
          <p:cNvSpPr>
            <a:spLocks noChangeAspect="1"/>
          </p:cNvSpPr>
          <p:nvPr/>
        </p:nvSpPr>
        <p:spPr>
          <a:xfrm>
            <a:off x="493864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F42974-66E3-5244-B694-3564A5050ACE}"/>
              </a:ext>
            </a:extLst>
          </p:cNvPr>
          <p:cNvSpPr>
            <a:spLocks noChangeAspect="1"/>
          </p:cNvSpPr>
          <p:nvPr/>
        </p:nvSpPr>
        <p:spPr>
          <a:xfrm>
            <a:off x="2714766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DF921-B2E8-7A40-AC52-6F1E9BBCB550}"/>
              </a:ext>
            </a:extLst>
          </p:cNvPr>
          <p:cNvSpPr>
            <a:spLocks noChangeAspect="1"/>
          </p:cNvSpPr>
          <p:nvPr/>
        </p:nvSpPr>
        <p:spPr>
          <a:xfrm>
            <a:off x="1622068" y="1459950"/>
            <a:ext cx="64008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lang="en-US" b="1" dirty="0">
                <a:solidFill>
                  <a:schemeClr val="bg1"/>
                </a:solidFill>
              </a:rPr>
              <a:t>  J1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𝐉𝟐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AEDB70F-6E38-E64D-AC2A-7268349D171D}"/>
              </a:ext>
            </a:extLst>
          </p:cNvPr>
          <p:cNvSpPr>
            <a:spLocks noChangeAspect="1"/>
          </p:cNvSpPr>
          <p:nvPr/>
        </p:nvSpPr>
        <p:spPr>
          <a:xfrm>
            <a:off x="5187811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22A51-8C3C-9646-92BD-4F4CFEE20D4E}"/>
              </a:ext>
            </a:extLst>
          </p:cNvPr>
          <p:cNvCxnSpPr>
            <a:cxnSpLocks/>
          </p:cNvCxnSpPr>
          <p:nvPr/>
        </p:nvCxnSpPr>
        <p:spPr>
          <a:xfrm>
            <a:off x="1133944" y="1779990"/>
            <a:ext cx="488124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69311-D357-EB45-903A-B37150B1209C}"/>
              </a:ext>
            </a:extLst>
          </p:cNvPr>
          <p:cNvCxnSpPr>
            <a:cxnSpLocks/>
          </p:cNvCxnSpPr>
          <p:nvPr/>
        </p:nvCxnSpPr>
        <p:spPr>
          <a:xfrm>
            <a:off x="2262148" y="1775418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BC6C42-DA9A-9C42-BF80-930573CA924B}"/>
              </a:ext>
            </a:extLst>
          </p:cNvPr>
          <p:cNvCxnSpPr>
            <a:cxnSpLocks/>
          </p:cNvCxnSpPr>
          <p:nvPr/>
        </p:nvCxnSpPr>
        <p:spPr>
          <a:xfrm>
            <a:off x="3354846" y="1779990"/>
            <a:ext cx="582965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571002-D6B9-244D-A84B-9D5835DC448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77891" y="1779990"/>
            <a:ext cx="60992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12064" y="9979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>
            <a:spLocks noChangeAspect="1"/>
          </p:cNvSpPr>
          <p:nvPr/>
        </p:nvSpPr>
        <p:spPr>
          <a:xfrm>
            <a:off x="1099747" y="3001194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</p:cNvCxnSpPr>
          <p:nvPr/>
        </p:nvCxnSpPr>
        <p:spPr>
          <a:xfrm>
            <a:off x="600995" y="3320424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476004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>
            <a:spLocks noChangeAspect="1"/>
          </p:cNvSpPr>
          <p:nvPr/>
        </p:nvSpPr>
        <p:spPr>
          <a:xfrm>
            <a:off x="2525132" y="3010161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1824070" y="3321234"/>
            <a:ext cx="701062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1958069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49455" y="3330201"/>
            <a:ext cx="701062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3446710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450504" y="250296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99998" y="4277121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(S1, S2, S3) are signals (values over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(J1, J2) are systems that transform signals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C5CD56-A993-404E-A8C9-C13FFE510AAA}"/>
              </a:ext>
            </a:extLst>
          </p:cNvPr>
          <p:cNvSpPr>
            <a:spLocks noChangeAspect="1"/>
          </p:cNvSpPr>
          <p:nvPr/>
        </p:nvSpPr>
        <p:spPr>
          <a:xfrm>
            <a:off x="6218603" y="2965095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293961-694F-1446-9C3F-B2D38ED07A1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683625" y="3285135"/>
            <a:ext cx="53497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B4A073-CD4E-774A-B2DF-6267B7F421D5}"/>
              </a:ext>
            </a:extLst>
          </p:cNvPr>
          <p:cNvSpPr txBox="1"/>
          <p:nvPr/>
        </p:nvSpPr>
        <p:spPr>
          <a:xfrm>
            <a:off x="5659886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2D183B-A5B7-534E-AB46-510D8B121252}"/>
              </a:ext>
            </a:extLst>
          </p:cNvPr>
          <p:cNvSpPr>
            <a:spLocks noChangeAspect="1"/>
          </p:cNvSpPr>
          <p:nvPr/>
        </p:nvSpPr>
        <p:spPr>
          <a:xfrm>
            <a:off x="7536410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2F9FC6-9EFF-5A4F-A585-9040B06F3F55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6942926" y="3285135"/>
            <a:ext cx="593484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3D0A50-C60C-ED40-973F-0F401D62F988}"/>
              </a:ext>
            </a:extLst>
          </p:cNvPr>
          <p:cNvSpPr txBox="1"/>
          <p:nvPr/>
        </p:nvSpPr>
        <p:spPr>
          <a:xfrm>
            <a:off x="6897632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4C78A5-1F19-EC43-8315-AB3DF1B174F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260733" y="3294102"/>
            <a:ext cx="452964" cy="654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57B0611-DEDF-414F-AA8A-C39A8064F098}"/>
              </a:ext>
            </a:extLst>
          </p:cNvPr>
          <p:cNvSpPr txBox="1"/>
          <p:nvPr/>
        </p:nvSpPr>
        <p:spPr>
          <a:xfrm>
            <a:off x="8305587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FF106-563C-6849-A758-27CBFD175D99}"/>
              </a:ext>
            </a:extLst>
          </p:cNvPr>
          <p:cNvSpPr>
            <a:spLocks noChangeAspect="1"/>
          </p:cNvSpPr>
          <p:nvPr/>
        </p:nvSpPr>
        <p:spPr>
          <a:xfrm>
            <a:off x="4931777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D4842F-DD75-5B4E-9EB3-781C36B21053}"/>
              </a:ext>
            </a:extLst>
          </p:cNvPr>
          <p:cNvSpPr txBox="1"/>
          <p:nvPr/>
        </p:nvSpPr>
        <p:spPr>
          <a:xfrm>
            <a:off x="397992" y="3721057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outside by the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77FF77-9A44-FC4E-A77E-ED2E90BFC870}"/>
              </a:ext>
            </a:extLst>
          </p:cNvPr>
          <p:cNvSpPr txBox="1"/>
          <p:nvPr/>
        </p:nvSpPr>
        <p:spPr>
          <a:xfrm>
            <a:off x="4988277" y="3759771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part of the system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F1D95D-8F9E-3243-B7BC-47B9989B19EE}"/>
              </a:ext>
            </a:extLst>
          </p:cNvPr>
          <p:cNvSpPr txBox="1"/>
          <p:nvPr/>
        </p:nvSpPr>
        <p:spPr>
          <a:xfrm>
            <a:off x="272679" y="5372003"/>
            <a:ext cx="84997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relationship between reactions and systems is complex since reactants are not traditional inputs since reactants can be transformed by reactions.</a:t>
            </a:r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41" grpId="0" animBg="1"/>
      <p:bldP spid="43" grpId="0"/>
      <p:bldP spid="53" grpId="0"/>
      <p:bldP spid="55" grpId="0"/>
      <p:bldP spid="56" grpId="0"/>
      <p:bldP spid="58" grpId="0" animBg="1"/>
      <p:bldP spid="60" grpId="0"/>
      <p:bldP spid="62" grpId="0" animBg="1"/>
      <p:bldP spid="64" grpId="0"/>
      <p:bldP spid="67" grpId="0"/>
      <p:bldP spid="77" grpId="0" animBg="1"/>
      <p:bldP spid="81" grpId="0"/>
      <p:bldP spid="8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/>
          <p:nvPr/>
        </p:nvSpPr>
        <p:spPr>
          <a:xfrm>
            <a:off x="2827220" y="1420329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783977" y="1828492"/>
            <a:ext cx="1043243" cy="1695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1844890" y="14292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/>
              <p:nvPr/>
            </p:nvSpPr>
            <p:spPr>
              <a:xfrm>
                <a:off x="2894240" y="1643825"/>
                <a:ext cx="79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40" y="1643825"/>
                <a:ext cx="79444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/>
          <p:nvPr/>
        </p:nvSpPr>
        <p:spPr>
          <a:xfrm>
            <a:off x="4566372" y="1429296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3789355" y="1845446"/>
            <a:ext cx="777017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3918628" y="1459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/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  <a:blipFill>
                <a:blip r:embed="rId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504881" y="1810563"/>
            <a:ext cx="122619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6267887" y="13865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1048802" y="3141113"/>
            <a:ext cx="6673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 for block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Arrows are drawn between systems and/or connectors to indicate signal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connections between systems indicates convolution.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Scalar signals are thin arrows; vector signals are thick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are annotated with their transfer functions (may be multivariate)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CEBD0-9C84-6C41-956C-910235FC9BD0}"/>
              </a:ext>
            </a:extLst>
          </p:cNvPr>
          <p:cNvSpPr/>
          <p:nvPr/>
        </p:nvSpPr>
        <p:spPr>
          <a:xfrm>
            <a:off x="2309614" y="1138519"/>
            <a:ext cx="3877587" cy="158644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5AB33AE2-E90A-444A-8FD8-4273A039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58354"/>
          </a:xfrm>
        </p:spPr>
        <p:txBody>
          <a:bodyPr/>
          <a:lstStyle/>
          <a:p>
            <a:r>
              <a:rPr lang="en-US" dirty="0"/>
              <a:t>The Laplace transform of a signal describes how it varies over time.</a:t>
            </a:r>
          </a:p>
          <a:p>
            <a:r>
              <a:rPr lang="en-US" dirty="0"/>
              <a:t>The Laplace transform of a system describes how the system transforms input signals to output signals.</a:t>
            </a:r>
          </a:p>
          <a:p>
            <a:pPr lvl="1"/>
            <a:r>
              <a:rPr lang="en-US" dirty="0"/>
              <a:t>Called a </a:t>
            </a:r>
            <a:r>
              <a:rPr lang="en-US" b="1" dirty="0"/>
              <a:t>transfer function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54DF6-3721-2747-9E94-C4983BEA5BC2}"/>
              </a:ext>
            </a:extLst>
          </p:cNvPr>
          <p:cNvGrpSpPr/>
          <p:nvPr/>
        </p:nvGrpSpPr>
        <p:grpSpPr>
          <a:xfrm>
            <a:off x="682980" y="4482354"/>
            <a:ext cx="3602268" cy="1260795"/>
            <a:chOff x="665051" y="1917462"/>
            <a:chExt cx="3602268" cy="12607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8F59F2-E23B-5F4F-9327-D1FE599E4C48}"/>
                    </a:ext>
                  </a:extLst>
                </p:cNvPr>
                <p:cNvSpPr txBox="1"/>
                <p:nvPr/>
              </p:nvSpPr>
              <p:spPr>
                <a:xfrm>
                  <a:off x="665051" y="2379127"/>
                  <a:ext cx="2689134" cy="7991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8F59F2-E23B-5F4F-9327-D1FE599E4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51" y="2379127"/>
                  <a:ext cx="2689134" cy="799130"/>
                </a:xfrm>
                <a:prstGeom prst="rect">
                  <a:avLst/>
                </a:prstGeom>
                <a:blipFill>
                  <a:blip r:embed="rId2"/>
                  <a:stretch>
                    <a:fillRect l="-9859" t="-195313" b="-276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4C17BA-0297-7645-90D6-A633E9A1A7F9}"/>
                </a:ext>
              </a:extLst>
            </p:cNvPr>
            <p:cNvSpPr txBox="1"/>
            <p:nvPr/>
          </p:nvSpPr>
          <p:spPr>
            <a:xfrm>
              <a:off x="665051" y="1917462"/>
              <a:ext cx="3602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Mathematical 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A First Laplace Transform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/>
              <p:nvPr/>
            </p:nvSpPr>
            <p:spPr>
              <a:xfrm>
                <a:off x="555811" y="949215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1" y="949215"/>
                <a:ext cx="5571269" cy="400110"/>
              </a:xfrm>
              <a:prstGeom prst="rect">
                <a:avLst/>
              </a:prstGeom>
              <a:blipFill>
                <a:blip r:embed="rId4"/>
                <a:stretch>
                  <a:fillRect l="-1136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7" y="3937682"/>
                <a:ext cx="25434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7" y="3937682"/>
                <a:ext cx="2543454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1917194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189187</TotalTime>
  <Words>1742</Words>
  <Application>Microsoft Macintosh PowerPoint</Application>
  <PresentationFormat>On-screen Show (4:3)</PresentationFormat>
  <Paragraphs>348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BIOE 498 / BIOE 599  Advanced Biological Control Systems   Lecture 8: Analysis Using Block Diagrams  </vt:lpstr>
      <vt:lpstr>Agenda</vt:lpstr>
      <vt:lpstr>Motivating Example</vt:lpstr>
      <vt:lpstr>Why Diagrams?</vt:lpstr>
      <vt:lpstr>From Reactions to Block Diagrams</vt:lpstr>
      <vt:lpstr>Creating Block Diagram</vt:lpstr>
      <vt:lpstr>Laplace Transforms</vt:lpstr>
      <vt:lpstr>A First Laplace Transform</vt:lpstr>
      <vt:lpstr>More Laplace Transforms</vt:lpstr>
      <vt:lpstr>Inverse of a Laplace Function</vt:lpstr>
      <vt:lpstr>LaPlace Transform Properties</vt:lpstr>
      <vt:lpstr>Step Response of a System</vt:lpstr>
      <vt:lpstr>Convolution of Transfer Functions</vt:lpstr>
      <vt:lpstr>Calculating Transfer Functions From Block Diagrams S1 is outside the system (fixed species)</vt:lpstr>
      <vt:lpstr>Analysis S1 is outside by the system</vt:lpstr>
      <vt:lpstr>System 2: S1 is part of the system</vt:lpstr>
      <vt:lpstr>Analysis of System 2</vt:lpstr>
      <vt:lpstr>Block Diagram of Linear Systems</vt:lpstr>
      <vt:lpstr>From Block Diagram to System TF</vt:lpstr>
      <vt:lpstr>From System TF to Block Diagram</vt:lpstr>
      <vt:lpstr>BACKUP</vt:lpstr>
      <vt:lpstr>LaPlace Transform Essentials</vt:lpstr>
      <vt:lpstr>Signals and Transfer Functions</vt:lpstr>
      <vt:lpstr>Example of Interconnected Systems</vt:lpstr>
      <vt:lpstr>Laplace Properties</vt:lpstr>
      <vt:lpstr>Finding Transfer Functions S1 is unaffected by the system</vt:lpstr>
      <vt:lpstr>Properties of LaPlace Transforms</vt:lpstr>
      <vt:lpstr>Analyzing The Transfer S1 is unaffected by the system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2782</cp:revision>
  <dcterms:created xsi:type="dcterms:W3CDTF">2008-11-04T22:35:39Z</dcterms:created>
  <dcterms:modified xsi:type="dcterms:W3CDTF">2022-04-07T18:35:38Z</dcterms:modified>
</cp:coreProperties>
</file>