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523" r:id="rId4"/>
    <p:sldId id="524" r:id="rId5"/>
    <p:sldId id="525" r:id="rId6"/>
    <p:sldId id="526" r:id="rId7"/>
    <p:sldId id="527" r:id="rId8"/>
    <p:sldId id="528" r:id="rId9"/>
    <p:sldId id="529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/>
    <p:restoredTop sz="94719"/>
  </p:normalViewPr>
  <p:slideViewPr>
    <p:cSldViewPr snapToGrid="0">
      <p:cViewPr varScale="1">
        <p:scale>
          <a:sx n="152" d="100"/>
          <a:sy n="152" d="100"/>
        </p:scale>
        <p:origin x="15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5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32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2: </a:t>
            </a:r>
            <a:r>
              <a:rPr lang="en-US" sz="3200" b="1" u="sng" dirty="0"/>
              <a:t>Elements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January 9, 2023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Controllers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Filters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Testbed-based control design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4981818" y="2162715"/>
            <a:ext cx="597699" cy="832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2011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6271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730438" y="146268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157126" y="90011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82089" y="1678995"/>
            <a:ext cx="70538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filtered output</a:t>
                </a:r>
              </a:p>
              <a:p>
                <a:r>
                  <a:rPr lang="en-US" sz="2400" dirty="0"/>
                  <a:t>Actuator disturbance</a:t>
                </a:r>
              </a:p>
              <a:p>
                <a:r>
                  <a:rPr lang="en-US" sz="2400" dirty="0"/>
                  <a:t>Measurement Noise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2"/>
                <a:stretch>
                  <a:fillRect l="-2326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r>
              <a:rPr lang="en-US" sz="2400" dirty="0"/>
              <a:t>Filter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/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l="-52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/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  <a:blipFill>
                <a:blip r:embed="rId15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7C39-9B4A-A780-05E3-40D890C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680"/>
            <a:ext cx="8229600" cy="838200"/>
          </a:xfrm>
        </p:spPr>
        <p:txBody>
          <a:bodyPr/>
          <a:lstStyle/>
          <a:p>
            <a:r>
              <a:rPr lang="en-US" sz="2800" dirty="0"/>
              <a:t>Proportional, Integral, Differential  (PID)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D8B54-2CED-106C-8788-8735D6317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0ABAF-4FF8-8647-249D-F9127B377182}"/>
              </a:ext>
            </a:extLst>
          </p:cNvPr>
          <p:cNvSpPr txBox="1"/>
          <p:nvPr/>
        </p:nvSpPr>
        <p:spPr>
          <a:xfrm>
            <a:off x="1422222" y="424092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PID controllers are widely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B3D0E-5E47-6185-E82B-C4212DDA298C}"/>
              </a:ext>
            </a:extLst>
          </p:cNvPr>
          <p:cNvSpPr txBox="1"/>
          <p:nvPr/>
        </p:nvSpPr>
        <p:spPr>
          <a:xfrm>
            <a:off x="1429226" y="473564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 different control mechanisms that can be used in combination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B2F27-A46B-F0AF-1DEE-860973C4D6A3}"/>
              </a:ext>
            </a:extLst>
          </p:cNvPr>
          <p:cNvSpPr txBox="1"/>
          <p:nvPr/>
        </p:nvSpPr>
        <p:spPr>
          <a:xfrm>
            <a:off x="1908840" y="5238882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have a single input and a single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487F0-580C-C5BF-E0B5-BED73E407A8F}"/>
              </a:ext>
            </a:extLst>
          </p:cNvPr>
          <p:cNvSpPr txBox="1"/>
          <p:nvPr/>
        </p:nvSpPr>
        <p:spPr>
          <a:xfrm>
            <a:off x="1924606" y="571710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make use of the control error.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EA12FB22-C0E1-1C70-F8AD-3F7FC24A2EBD}"/>
              </a:ext>
            </a:extLst>
          </p:cNvPr>
          <p:cNvGrpSpPr/>
          <p:nvPr/>
        </p:nvGrpSpPr>
        <p:grpSpPr>
          <a:xfrm>
            <a:off x="1231065" y="1150880"/>
            <a:ext cx="6323299" cy="2444706"/>
            <a:chOff x="1000371" y="1662313"/>
            <a:chExt cx="6323299" cy="244470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80D90-2646-5C15-CA4E-CA1B5B603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0515" y="269138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C92C387-8E9F-BD44-18A8-F2C1FE2E145E}"/>
                </a:ext>
              </a:extLst>
            </p:cNvPr>
            <p:cNvCxnSpPr>
              <a:cxnSpLocks/>
              <a:stCxn id="47" idx="3"/>
              <a:endCxn id="63" idx="2"/>
            </p:cNvCxnSpPr>
            <p:nvPr/>
          </p:nvCxnSpPr>
          <p:spPr>
            <a:xfrm>
              <a:off x="3584186" y="2989803"/>
              <a:ext cx="716434" cy="1008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FBCD49-5D81-07A8-F176-E47B5C36CE1D}"/>
                </a:ext>
              </a:extLst>
            </p:cNvPr>
            <p:cNvCxnSpPr>
              <a:cxnSpLocks/>
              <a:stCxn id="46" idx="3"/>
              <a:endCxn id="57" idx="2"/>
            </p:cNvCxnSpPr>
            <p:nvPr/>
          </p:nvCxnSpPr>
          <p:spPr>
            <a:xfrm>
              <a:off x="5557847" y="2924915"/>
              <a:ext cx="597699" cy="832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/>
                <p:nvPr/>
              </p:nvSpPr>
              <p:spPr>
                <a:xfrm>
                  <a:off x="4845793" y="2771026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793" y="2771026"/>
                  <a:ext cx="712054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22E8C7-4010-DB16-101A-FC015A1BAE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2295" y="2672328"/>
              <a:ext cx="1121891" cy="6349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3DBFF0-0B3A-C0EE-6C49-D308F9347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4" y="30203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8307970-EA78-4433-7665-43C88A214643}"/>
                </a:ext>
              </a:extLst>
            </p:cNvPr>
            <p:cNvSpPr/>
            <p:nvPr/>
          </p:nvSpPr>
          <p:spPr>
            <a:xfrm>
              <a:off x="1770794" y="28472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E8416736-34C7-3430-4F65-64732227586B}"/>
                </a:ext>
              </a:extLst>
            </p:cNvPr>
            <p:cNvCxnSpPr>
              <a:cxnSpLocks/>
              <a:stCxn id="61" idx="1"/>
              <a:endCxn id="49" idx="4"/>
            </p:cNvCxnSpPr>
            <p:nvPr/>
          </p:nvCxnSpPr>
          <p:spPr>
            <a:xfrm rot="10800000">
              <a:off x="1921716" y="3149095"/>
              <a:ext cx="1749875" cy="640451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0E20AF1-D7A0-82BB-ED28-FFBAE92BFC86}"/>
                </a:ext>
              </a:extLst>
            </p:cNvPr>
            <p:cNvCxnSpPr>
              <a:cxnSpLocks/>
              <a:stCxn id="49" idx="6"/>
              <a:endCxn id="47" idx="1"/>
            </p:cNvCxnSpPr>
            <p:nvPr/>
          </p:nvCxnSpPr>
          <p:spPr>
            <a:xfrm flipV="1">
              <a:off x="2072635" y="2989803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/>
                <p:nvPr/>
              </p:nvSpPr>
              <p:spPr>
                <a:xfrm>
                  <a:off x="1654205" y="33208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205" y="3320837"/>
                  <a:ext cx="23724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/>
                <p:nvPr/>
              </p:nvSpPr>
              <p:spPr>
                <a:xfrm>
                  <a:off x="1000371" y="2554506"/>
                  <a:ext cx="5456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71" y="2554506"/>
                  <a:ext cx="5456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/>
                <p:nvPr/>
              </p:nvSpPr>
              <p:spPr>
                <a:xfrm>
                  <a:off x="1954632" y="2513642"/>
                  <a:ext cx="5504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632" y="2513642"/>
                  <a:ext cx="55047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/>
                <p:nvPr/>
              </p:nvSpPr>
              <p:spPr>
                <a:xfrm>
                  <a:off x="3620314" y="2568856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314" y="2568856"/>
                  <a:ext cx="71647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/>
                <p:nvPr/>
              </p:nvSpPr>
              <p:spPr>
                <a:xfrm>
                  <a:off x="5492462" y="2503565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462" y="2503565"/>
                  <a:ext cx="71647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65C1E-9251-F573-DCB3-7CA34A9B57EB}"/>
                </a:ext>
              </a:extLst>
            </p:cNvPr>
            <p:cNvSpPr/>
            <p:nvPr/>
          </p:nvSpPr>
          <p:spPr>
            <a:xfrm>
              <a:off x="6155546" y="278231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8652BBC-D4E1-B53D-077D-A50CF5EAF1AD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6457387" y="2924914"/>
              <a:ext cx="866283" cy="832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1CCDE38-15E8-368D-EC67-D7C55A881CA7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6306467" y="2224882"/>
              <a:ext cx="6358" cy="55743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B8AE65-78F8-EBC5-FEE7-F1A6D6DC4D02}"/>
                </a:ext>
              </a:extLst>
            </p:cNvPr>
            <p:cNvSpPr txBox="1"/>
            <p:nvPr/>
          </p:nvSpPr>
          <p:spPr>
            <a:xfrm>
              <a:off x="5733155" y="1662313"/>
              <a:ext cx="1338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Measurement</a:t>
              </a:r>
            </a:p>
            <a:p>
              <a:pPr algn="ctr"/>
              <a:r>
                <a:rPr lang="en-US" sz="1400" b="1" dirty="0"/>
                <a:t>Noise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3DA03B-9848-3A77-0B3B-EE30F051B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71590" y="3472070"/>
                  <a:ext cx="643565" cy="63494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3DA03B-9848-3A77-0B3B-EE30F051BA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90" y="3472070"/>
                  <a:ext cx="643565" cy="6349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271D8971-FCB0-7748-4DCE-A1FBEAAEADBE}"/>
                </a:ext>
              </a:extLst>
            </p:cNvPr>
            <p:cNvCxnSpPr>
              <a:cxnSpLocks/>
              <a:stCxn id="57" idx="4"/>
              <a:endCxn id="61" idx="3"/>
            </p:cNvCxnSpPr>
            <p:nvPr/>
          </p:nvCxnSpPr>
          <p:spPr>
            <a:xfrm rot="5400000">
              <a:off x="4958118" y="2441195"/>
              <a:ext cx="705387" cy="1991312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E31BE57-45BA-39A6-0856-DA023BAA6B3B}"/>
                </a:ext>
              </a:extLst>
            </p:cNvPr>
            <p:cNvSpPr/>
            <p:nvPr/>
          </p:nvSpPr>
          <p:spPr>
            <a:xfrm>
              <a:off x="4300620" y="2848972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DA81E1E4-C713-0140-C988-310BF2D3A64F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4451541" y="2187582"/>
              <a:ext cx="4592" cy="66139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3455CFBE-8DC0-54FE-5089-7298537765BA}"/>
                </a:ext>
              </a:extLst>
            </p:cNvPr>
            <p:cNvCxnSpPr>
              <a:cxnSpLocks/>
              <a:stCxn id="63" idx="6"/>
              <a:endCxn id="43" idx="1"/>
            </p:cNvCxnSpPr>
            <p:nvPr/>
          </p:nvCxnSpPr>
          <p:spPr>
            <a:xfrm>
              <a:off x="4602461" y="2999892"/>
              <a:ext cx="298054" cy="896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02943F33-6780-D147-5B7D-E39973CF97C2}"/>
                </a:ext>
              </a:extLst>
            </p:cNvPr>
            <p:cNvSpPr txBox="1"/>
            <p:nvPr/>
          </p:nvSpPr>
          <p:spPr>
            <a:xfrm>
              <a:off x="3666739" y="1697362"/>
              <a:ext cx="1338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Actuator</a:t>
              </a:r>
            </a:p>
            <a:p>
              <a:pPr algn="ctr"/>
              <a:r>
                <a:rPr lang="en-US" sz="1400" b="1" dirty="0"/>
                <a:t>Disturbance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3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8729F-6AEE-124D-3AB8-767868AC0E30}"/>
              </a:ext>
            </a:extLst>
          </p:cNvPr>
          <p:cNvSpPr>
            <a:spLocks noChangeAspect="1"/>
          </p:cNvSpPr>
          <p:nvPr/>
        </p:nvSpPr>
        <p:spPr>
          <a:xfrm>
            <a:off x="2022900" y="1857576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/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blipFill>
                <a:blip r:embed="rId2"/>
                <a:stretch>
                  <a:fillRect l="-14286" r="-357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745F94-9F5B-E0B6-03F8-CB42C0B6A49A}"/>
              </a:ext>
            </a:extLst>
          </p:cNvPr>
          <p:cNvCxnSpPr>
            <a:cxnSpLocks/>
          </p:cNvCxnSpPr>
          <p:nvPr/>
        </p:nvCxnSpPr>
        <p:spPr>
          <a:xfrm flipV="1">
            <a:off x="1538169" y="2269647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/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3B0C7C-54FB-AFA8-20BC-08676AD83190}"/>
              </a:ext>
            </a:extLst>
          </p:cNvPr>
          <p:cNvCxnSpPr>
            <a:cxnSpLocks/>
          </p:cNvCxnSpPr>
          <p:nvPr/>
        </p:nvCxnSpPr>
        <p:spPr>
          <a:xfrm>
            <a:off x="2905973" y="2247835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/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0F4AD8E-35E5-B9C9-5946-B9567825040B}"/>
              </a:ext>
            </a:extLst>
          </p:cNvPr>
          <p:cNvSpPr txBox="1"/>
          <p:nvPr/>
        </p:nvSpPr>
        <p:spPr>
          <a:xfrm>
            <a:off x="1311024" y="365760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takes into account the current error.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BD72E-7AC5-AB83-2F30-7D8F5638D886}"/>
              </a:ext>
            </a:extLst>
          </p:cNvPr>
          <p:cNvSpPr txBox="1"/>
          <p:nvPr/>
        </p:nvSpPr>
        <p:spPr>
          <a:xfrm>
            <a:off x="1311024" y="4309477"/>
            <a:ext cx="6603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Simplicity, responds to change in current control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/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blipFill>
                <a:blip r:embed="rId5"/>
                <a:stretch>
                  <a:fillRect l="-1563" r="-4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DD2BCE4-46E2-13ED-FA19-FA16332CBAE9}"/>
              </a:ext>
            </a:extLst>
          </p:cNvPr>
          <p:cNvSpPr txBox="1"/>
          <p:nvPr/>
        </p:nvSpPr>
        <p:spPr>
          <a:xfrm>
            <a:off x="1311024" y="5269129"/>
            <a:ext cx="6587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Biased since once at reference value, </a:t>
            </a:r>
            <a:r>
              <a:rPr lang="en-US" sz="2000" i="1" dirty="0"/>
              <a:t>u(t)</a:t>
            </a:r>
            <a:r>
              <a:rPr lang="en-US" sz="2000" dirty="0"/>
              <a:t> goes to 0.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F6D9A-5A55-2A27-FBB1-E5AC4D8FC70C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AF4E03-AFC7-AE17-D958-9745ECD17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ACEE77-8EF3-8D33-76D4-D21E0854674D}"/>
                </a:ext>
              </a:extLst>
            </p:cNvPr>
            <p:cNvCxnSpPr>
              <a:cxnSpLocks/>
              <a:stCxn id="25" idx="3"/>
              <a:endCxn id="35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F86600-8E93-D275-2E53-574E6E2CA888}"/>
                </a:ext>
              </a:extLst>
            </p:cNvPr>
            <p:cNvCxnSpPr>
              <a:cxnSpLocks/>
              <a:stCxn id="24" idx="3"/>
              <a:endCxn id="30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BFB47F-9BC1-6A59-CCEC-B18D0DBA0D97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BFB47F-9BC1-6A59-CCEC-B18D0DBA0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6937E2-C7FA-0DF5-11C3-D46048014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58D86F-72D8-8FBF-E02E-97D6F0C16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EA31FE-8559-7332-4007-5B606799A55A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B3B3A9CC-C654-16AC-6CF9-373F0248E56D}"/>
                </a:ext>
              </a:extLst>
            </p:cNvPr>
            <p:cNvCxnSpPr>
              <a:cxnSpLocks/>
              <a:stCxn id="33" idx="1"/>
              <a:endCxn id="27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D370AD-EC2B-2F8B-908A-7FDB70E2196D}"/>
                </a:ext>
              </a:extLst>
            </p:cNvPr>
            <p:cNvCxnSpPr>
              <a:cxnSpLocks/>
              <a:stCxn id="27" idx="6"/>
              <a:endCxn id="25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509AB6-EF1B-2866-26B8-49D9F4FEB663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9A7F1A-31FF-19A2-EB71-E33EFE0F6CF9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512E47-7CB4-BF3D-6195-259FD8EF57F5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C8E58F3-52BE-78A6-7C90-AFCE20B454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C8E58F3-52BE-78A6-7C90-AFCE20B45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FEA4E9CB-1CEC-8EB7-6F10-DC512B97D303}"/>
                </a:ext>
              </a:extLst>
            </p:cNvPr>
            <p:cNvCxnSpPr>
              <a:cxnSpLocks/>
              <a:stCxn id="30" idx="4"/>
              <a:endCxn id="33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516BFF-77D4-0BE2-0286-308AAB99F893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EFB88F-23F5-E240-3CFC-11F228B1E20C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10300C-F8C6-77FA-8617-643485E03DB3}"/>
                </a:ext>
              </a:extLst>
            </p:cNvPr>
            <p:cNvCxnSpPr>
              <a:cxnSpLocks/>
              <a:stCxn id="35" idx="6"/>
              <a:endCxn id="21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FBC71B-917E-7F6C-B83E-031696782D7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3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blipFill>
                <a:blip r:embed="rId2"/>
                <a:stretch>
                  <a:fillRect l="-2162" t="-125000" b="-15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481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Considers entire history of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Unbiased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Slow response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44FDB3-EB8B-E033-EADF-5DA5413DC00C}"/>
              </a:ext>
            </a:extLst>
          </p:cNvPr>
          <p:cNvGrpSpPr/>
          <p:nvPr/>
        </p:nvGrpSpPr>
        <p:grpSpPr>
          <a:xfrm>
            <a:off x="1131489" y="2118725"/>
            <a:ext cx="3747137" cy="1086223"/>
            <a:chOff x="1131489" y="2118725"/>
            <a:chExt cx="3747137" cy="1086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/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3333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F41F21-CE22-12A3-C652-A7028CDEC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561" y="268480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5E002E-32B4-64AE-D7E0-4D607BE221A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877" y="2652483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/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C6D602-552A-FF05-EA89-FC7A1192A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615" y="272549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/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E8A30-C686-58DF-4D14-C7A3037A0CAC}"/>
                </a:ext>
              </a:extLst>
            </p:cNvPr>
            <p:cNvSpPr/>
            <p:nvPr/>
          </p:nvSpPr>
          <p:spPr>
            <a:xfrm>
              <a:off x="1807196" y="2167217"/>
              <a:ext cx="2333879" cy="1037731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1600" dirty="0"/>
                </a:p>
                <a:p>
                  <a:pPr algn="ctr"/>
                  <a:endParaRPr lang="en-US" sz="16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6E25F5-F311-E5D8-795F-E0EC9E897EB6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6AD39D-D403-643A-B118-4808525D6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A4F40A-869F-EB0C-3952-757AD980F50A}"/>
                </a:ext>
              </a:extLst>
            </p:cNvPr>
            <p:cNvCxnSpPr>
              <a:cxnSpLocks/>
              <a:stCxn id="45" idx="3"/>
              <a:endCxn id="55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45A165F-AF91-27FB-D8B2-8E65EEEF20B8}"/>
                </a:ext>
              </a:extLst>
            </p:cNvPr>
            <p:cNvCxnSpPr>
              <a:cxnSpLocks/>
              <a:stCxn id="44" idx="3"/>
              <a:endCxn id="50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D483F9-5690-D1C6-607C-692F3B0151CA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D483F9-5690-D1C6-607C-692F3B015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206C64-62DB-1E96-81D8-2BE0B345E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7EDA0B7-5D37-D888-8051-F3B9B7CF0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A07113-EAAB-C0CF-A71A-37B8A507BAA7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58854E17-3CD2-96F2-D9DB-2DC86963EFA4}"/>
                </a:ext>
              </a:extLst>
            </p:cNvPr>
            <p:cNvCxnSpPr>
              <a:cxnSpLocks/>
              <a:stCxn id="53" idx="1"/>
              <a:endCxn id="47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EC30B3-7631-5931-1F50-6161A22A19D1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BA29E96-D418-1E2C-7ABA-9375C2859DDE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F11C7C-87B8-2585-9AE0-28B28D30D8D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EEDE373-B59B-2617-FA09-66164E94B350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B87D400-C0B4-3A4D-283E-672DF5092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B87D400-C0B4-3A4D-283E-672DF50924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FDE6AEA-EA86-6502-7063-E4C853BE191A}"/>
                </a:ext>
              </a:extLst>
            </p:cNvPr>
            <p:cNvCxnSpPr>
              <a:cxnSpLocks/>
              <a:stCxn id="50" idx="4"/>
              <a:endCxn id="53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1DA7745-C74B-F558-8EB4-21396EF513F0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2A6FD1C-07BF-9E48-E3D3-F55A41C4361D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99D7590-3411-3446-E38C-9AF68DB8A235}"/>
                </a:ext>
              </a:extLst>
            </p:cNvPr>
            <p:cNvCxnSpPr>
              <a:cxnSpLocks/>
              <a:stCxn id="55" idx="6"/>
              <a:endCxn id="41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F9C3F0-5718-EB5E-1454-0B6ECEA1250F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9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Differential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Senses change in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3485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Fast response to changes.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Works poorly with noise.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/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blipFill>
                <a:blip r:embed="rId3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646EEF-E30E-7D91-A47C-BD049988A075}"/>
              </a:ext>
            </a:extLst>
          </p:cNvPr>
          <p:cNvCxnSpPr>
            <a:cxnSpLocks/>
          </p:cNvCxnSpPr>
          <p:nvPr/>
        </p:nvCxnSpPr>
        <p:spPr>
          <a:xfrm flipV="1">
            <a:off x="2618146" y="262357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42977-CE08-22C8-2869-93F99B64BE75}"/>
              </a:ext>
            </a:extLst>
          </p:cNvPr>
          <p:cNvCxnSpPr>
            <a:cxnSpLocks/>
          </p:cNvCxnSpPr>
          <p:nvPr/>
        </p:nvCxnSpPr>
        <p:spPr>
          <a:xfrm>
            <a:off x="3996462" y="2591253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/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6A64C9-BFCE-82A3-15A7-9235E9B083BC}"/>
              </a:ext>
            </a:extLst>
          </p:cNvPr>
          <p:cNvCxnSpPr>
            <a:cxnSpLocks/>
          </p:cNvCxnSpPr>
          <p:nvPr/>
        </p:nvCxnSpPr>
        <p:spPr>
          <a:xfrm flipV="1">
            <a:off x="1196200" y="266426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/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4535ABD-4C8E-5ACC-E2CB-09E0C339E3ED}"/>
              </a:ext>
            </a:extLst>
          </p:cNvPr>
          <p:cNvSpPr/>
          <p:nvPr/>
        </p:nvSpPr>
        <p:spPr>
          <a:xfrm>
            <a:off x="1627781" y="2105987"/>
            <a:ext cx="2333879" cy="10377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3369909-E7DD-6E37-0FDC-64B850C5DFA8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53DD08-6655-FB13-F6AA-CA7AEC720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6A5FF8-1715-236C-BA78-43EFFB403493}"/>
                </a:ext>
              </a:extLst>
            </p:cNvPr>
            <p:cNvCxnSpPr>
              <a:cxnSpLocks/>
              <a:stCxn id="31" idx="3"/>
              <a:endCxn id="44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37DF32-7579-41C2-EE4F-DF21F8A6B5B0}"/>
                </a:ext>
              </a:extLst>
            </p:cNvPr>
            <p:cNvCxnSpPr>
              <a:cxnSpLocks/>
              <a:stCxn id="28" idx="3"/>
              <a:endCxn id="39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F783DB-194B-64FB-6912-24B84EE1C243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F783DB-194B-64FB-6912-24B84EE1C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8AACB9-87C1-A0AD-A1AF-C52C45FCA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68C802-03C2-7C9A-1D5D-6F4AD67E7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AB05FE-AC43-C639-CEC1-EAD7695A8596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29E07FF-995B-3B73-F053-9CD160562755}"/>
                </a:ext>
              </a:extLst>
            </p:cNvPr>
            <p:cNvCxnSpPr>
              <a:cxnSpLocks/>
              <a:stCxn id="42" idx="1"/>
              <a:endCxn id="36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72ED8B-EE5D-A6D2-22B8-710ECFF4C0B9}"/>
                </a:ext>
              </a:extLst>
            </p:cNvPr>
            <p:cNvCxnSpPr>
              <a:cxnSpLocks/>
              <a:stCxn id="36" idx="6"/>
              <a:endCxn id="31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54E8A0-113B-BBEE-5A43-541415E5BDA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EEA3D65-65F9-5E21-17BC-3E77E824406E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4C0A896-FCB8-9DD5-C8CE-9C7130921DC1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F75F18-C78F-1908-63E8-1CD5FB54F8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F75F18-C78F-1908-63E8-1CD5FB54F8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979D5164-5562-5231-48A3-74CB8779040E}"/>
                </a:ext>
              </a:extLst>
            </p:cNvPr>
            <p:cNvCxnSpPr>
              <a:cxnSpLocks/>
              <a:stCxn id="39" idx="4"/>
              <a:endCxn id="42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5E3B38-5D3A-8B27-B02D-2437734218EA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11E4A69-4886-AEA0-219C-968AA44F7C3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77BE65-6CD1-23D2-8A0F-4C63CA1AEF02}"/>
                </a:ext>
              </a:extLst>
            </p:cNvPr>
            <p:cNvCxnSpPr>
              <a:cxnSpLocks/>
              <a:stCxn id="44" idx="6"/>
              <a:endCxn id="18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B255C9-0A08-08EB-95EB-4F90B107201C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D139-C3EF-C568-000F-32FB1D1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B9C7B-DFA8-0E9D-AD14-D9176EAB8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8ED455-E05A-E189-FF23-7A83DA88C918}"/>
              </a:ext>
            </a:extLst>
          </p:cNvPr>
          <p:cNvGrpSpPr/>
          <p:nvPr/>
        </p:nvGrpSpPr>
        <p:grpSpPr>
          <a:xfrm>
            <a:off x="300868" y="1704406"/>
            <a:ext cx="2230599" cy="844263"/>
            <a:chOff x="673932" y="1714077"/>
            <a:chExt cx="2230599" cy="844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B069B-5E4A-F66A-55BE-57D91C170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0239" y="1857576"/>
              <a:ext cx="760333" cy="7007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/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7857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5ADB4-451C-73BE-1D38-10D3BD6A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508" y="2269647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/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1DB1D7-D04F-D5CD-7888-A307A68F8AD2}"/>
                </a:ext>
              </a:extLst>
            </p:cNvPr>
            <p:cNvCxnSpPr>
              <a:cxnSpLocks/>
            </p:cNvCxnSpPr>
            <p:nvPr/>
          </p:nvCxnSpPr>
          <p:spPr>
            <a:xfrm>
              <a:off x="2233312" y="2247835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/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/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blipFill>
                <a:blip r:embed="rId5"/>
                <a:stretch>
                  <a:fillRect l="-13333" r="-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E92A2-340D-E1EA-D390-1D05A9349CD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037890" y="2840509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/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293994A-1348-ECFB-8F70-3640928A7A5D}"/>
              </a:ext>
            </a:extLst>
          </p:cNvPr>
          <p:cNvSpPr/>
          <p:nvPr/>
        </p:nvSpPr>
        <p:spPr>
          <a:xfrm>
            <a:off x="4858249" y="1266495"/>
            <a:ext cx="3331358" cy="208578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0863312-CD5B-156E-8CB4-A064E4B5AA0B}"/>
              </a:ext>
            </a:extLst>
          </p:cNvPr>
          <p:cNvSpPr>
            <a:spLocks noChangeAspect="1"/>
          </p:cNvSpPr>
          <p:nvPr/>
        </p:nvSpPr>
        <p:spPr>
          <a:xfrm>
            <a:off x="5794700" y="1391145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/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blipFill>
                <a:blip r:embed="rId9"/>
                <a:stretch>
                  <a:fillRect l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B8556D7-2727-FF8D-06B3-84DDC1F6228F}"/>
              </a:ext>
            </a:extLst>
          </p:cNvPr>
          <p:cNvSpPr/>
          <p:nvPr/>
        </p:nvSpPr>
        <p:spPr>
          <a:xfrm>
            <a:off x="7765666" y="208317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EF5E705-64C5-1D08-3932-53EBDC0FC368}"/>
              </a:ext>
            </a:extLst>
          </p:cNvPr>
          <p:cNvCxnSpPr>
            <a:cxnSpLocks/>
            <a:stCxn id="23" idx="3"/>
            <a:endCxn id="31" idx="4"/>
          </p:cNvCxnSpPr>
          <p:nvPr/>
        </p:nvCxnSpPr>
        <p:spPr>
          <a:xfrm flipV="1">
            <a:off x="7266488" y="2385013"/>
            <a:ext cx="650099" cy="4554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A500D89-330A-A5DE-1837-EFFA1DC2761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585228" y="2219590"/>
            <a:ext cx="692329" cy="62925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C1B6DFB-7122-260E-F954-79FC564976D3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585228" y="1741527"/>
            <a:ext cx="1209472" cy="4780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22EE863-F72E-5C97-AC09-D002260AAC27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6555033" y="1741527"/>
            <a:ext cx="1361554" cy="3416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6131A-5AC2-27A3-6E1B-53A7B4086338}"/>
              </a:ext>
            </a:extLst>
          </p:cNvPr>
          <p:cNvCxnSpPr>
            <a:cxnSpLocks/>
          </p:cNvCxnSpPr>
          <p:nvPr/>
        </p:nvCxnSpPr>
        <p:spPr>
          <a:xfrm>
            <a:off x="8102851" y="2219590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/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blipFill>
                <a:blip r:embed="rId10"/>
                <a:stretch>
                  <a:fillRect r="-8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/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blipFill>
                <a:blip r:embed="rId11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FFC500-30C8-3568-1943-23842D181F8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814122" y="5048724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/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FE772FED-291A-C229-4D22-1E2947BDE83A}"/>
              </a:ext>
            </a:extLst>
          </p:cNvPr>
          <p:cNvSpPr/>
          <p:nvPr/>
        </p:nvSpPr>
        <p:spPr>
          <a:xfrm>
            <a:off x="1459416" y="3611339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BC33A4E-6698-3259-757E-B059A62D824B}"/>
              </a:ext>
            </a:extLst>
          </p:cNvPr>
          <p:cNvSpPr>
            <a:spLocks noChangeAspect="1"/>
          </p:cNvSpPr>
          <p:nvPr/>
        </p:nvSpPr>
        <p:spPr>
          <a:xfrm>
            <a:off x="2570932" y="3735990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/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blipFill>
                <a:blip r:embed="rId15"/>
                <a:stretch>
                  <a:fillRect l="-1379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718F9E7-0FFB-EF00-F6ED-A8212C44F367}"/>
              </a:ext>
            </a:extLst>
          </p:cNvPr>
          <p:cNvSpPr/>
          <p:nvPr/>
        </p:nvSpPr>
        <p:spPr>
          <a:xfrm>
            <a:off x="4541898" y="489046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90CC563-7CB0-768D-031A-4E62AEBBE7DF}"/>
              </a:ext>
            </a:extLst>
          </p:cNvPr>
          <p:cNvCxnSpPr>
            <a:cxnSpLocks/>
            <a:stCxn id="59" idx="3"/>
            <a:endCxn id="62" idx="2"/>
          </p:cNvCxnSpPr>
          <p:nvPr/>
        </p:nvCxnSpPr>
        <p:spPr>
          <a:xfrm flipV="1">
            <a:off x="4042720" y="5041384"/>
            <a:ext cx="499178" cy="73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27DCD83-D931-495A-084E-516074585F3B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1361460" y="4564435"/>
            <a:ext cx="692329" cy="4926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371FD37-9D7A-29E9-8F6C-BA5A9572F73D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1361460" y="4086372"/>
            <a:ext cx="1209472" cy="4780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8D47BD-1C0B-E7A1-35AF-07E75B05DB4D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>
            <a:off x="3331265" y="4086372"/>
            <a:ext cx="1361554" cy="8040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CA8CD0-31F8-C4D0-7826-BFD7FB8791C3}"/>
              </a:ext>
            </a:extLst>
          </p:cNvPr>
          <p:cNvCxnSpPr>
            <a:cxnSpLocks/>
          </p:cNvCxnSpPr>
          <p:nvPr/>
        </p:nvCxnSpPr>
        <p:spPr>
          <a:xfrm>
            <a:off x="4879083" y="5026881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/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blipFill>
                <a:blip r:embed="rId16"/>
                <a:stretch>
                  <a:fillRect r="-8620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81DAC6-9AC1-A503-DBD9-EF242C2CD950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2871932" y="6073477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0308B6C-BEEC-08B5-D0EC-7FEB545BE77E}"/>
              </a:ext>
            </a:extLst>
          </p:cNvPr>
          <p:cNvCxnSpPr>
            <a:cxnSpLocks/>
            <a:stCxn id="71" idx="3"/>
            <a:endCxn id="62" idx="4"/>
          </p:cNvCxnSpPr>
          <p:nvPr/>
        </p:nvCxnSpPr>
        <p:spPr>
          <a:xfrm flipV="1">
            <a:off x="4100530" y="5192304"/>
            <a:ext cx="592289" cy="8811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218A7FA-80DF-35A2-F5EA-E9D95C7F692E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1361460" y="4564435"/>
            <a:ext cx="750139" cy="151737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7FC18F-E664-27A5-5FA9-D10E52F0CACD}"/>
              </a:ext>
            </a:extLst>
          </p:cNvPr>
          <p:cNvSpPr txBox="1"/>
          <p:nvPr/>
        </p:nvSpPr>
        <p:spPr>
          <a:xfrm>
            <a:off x="977175" y="126649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 Control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CF919B-38C0-60B3-3AE3-B9D5557CF55A}"/>
              </a:ext>
            </a:extLst>
          </p:cNvPr>
          <p:cNvSpPr txBox="1"/>
          <p:nvPr/>
        </p:nvSpPr>
        <p:spPr>
          <a:xfrm>
            <a:off x="5581305" y="82964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56A0E4-E9D1-3C98-1F5D-90EC02EE6C51}"/>
              </a:ext>
            </a:extLst>
          </p:cNvPr>
          <p:cNvSpPr txBox="1"/>
          <p:nvPr/>
        </p:nvSpPr>
        <p:spPr>
          <a:xfrm>
            <a:off x="2167252" y="31672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PID Control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F89140-B6A2-AF36-A335-424476C063FA}"/>
              </a:ext>
            </a:extLst>
          </p:cNvPr>
          <p:cNvGrpSpPr/>
          <p:nvPr/>
        </p:nvGrpSpPr>
        <p:grpSpPr>
          <a:xfrm>
            <a:off x="5657723" y="5294864"/>
            <a:ext cx="3126945" cy="832348"/>
            <a:chOff x="5559855" y="464811"/>
            <a:chExt cx="3126945" cy="83234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FAF5CA8-C106-20E9-2860-2FD977D2E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6DD3F62-CD72-F3DD-F313-241DC79E8159}"/>
                </a:ext>
              </a:extLst>
            </p:cNvPr>
            <p:cNvCxnSpPr>
              <a:cxnSpLocks/>
              <a:stCxn id="86" idx="3"/>
              <a:endCxn id="96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16F8A68-837A-4C1F-985B-5D4B1F13AF7E}"/>
                </a:ext>
              </a:extLst>
            </p:cNvPr>
            <p:cNvCxnSpPr>
              <a:cxnSpLocks/>
              <a:stCxn id="85" idx="3"/>
              <a:endCxn id="91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A61E8FF-3384-5E4D-3BD1-332398570985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A61E8FF-3384-5E4D-3BD1-332398570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4FF7FCF-9F94-83C8-2A43-A9EDED1B6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017AC6A-7398-7795-9324-5F530B3E6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75AD7A-4E1C-81AE-808D-C16740FC2C3E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5943693C-B3F2-5534-D944-967C590D0AF8}"/>
                </a:ext>
              </a:extLst>
            </p:cNvPr>
            <p:cNvCxnSpPr>
              <a:cxnSpLocks/>
              <a:stCxn id="94" idx="1"/>
              <a:endCxn id="88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2BE8464-1224-BEF5-A77B-7844EB722F37}"/>
                </a:ext>
              </a:extLst>
            </p:cNvPr>
            <p:cNvCxnSpPr>
              <a:cxnSpLocks/>
              <a:stCxn id="88" idx="6"/>
              <a:endCxn id="86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AB72B05-859C-854F-FDE1-7C6EE2C7F199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12A5BA5-5C17-D947-A5B8-D445B2E222CC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05C359E-8417-059C-B5E6-B0AC70EC3EF3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B25FA3C-D9EC-F8BC-9597-CF388265D7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B25FA3C-D9EC-F8BC-9597-CF388265D7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9F781B7E-61B3-AA97-5E37-9E3DB0B53EB7}"/>
                </a:ext>
              </a:extLst>
            </p:cNvPr>
            <p:cNvCxnSpPr>
              <a:cxnSpLocks/>
              <a:stCxn id="91" idx="4"/>
              <a:endCxn id="94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5298E8A-374E-1355-2A1D-2B260F23CF7F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B9BB284-747B-1E26-D2D7-3C20F5D09A5B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1D05558-4BF5-8DCA-B303-F5D975301A0C}"/>
                </a:ext>
              </a:extLst>
            </p:cNvPr>
            <p:cNvCxnSpPr>
              <a:cxnSpLocks/>
              <a:stCxn id="96" idx="6"/>
              <a:endCxn id="82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AAA666F-56B2-4DD2-2842-491A7D473607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1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2" grpId="0" animBg="1"/>
      <p:bldP spid="23" grpId="0" animBg="1"/>
      <p:bldP spid="25" grpId="0" animBg="1"/>
      <p:bldP spid="26" grpId="0"/>
      <p:bldP spid="31" grpId="0" animBg="1"/>
      <p:bldP spid="51" grpId="0"/>
      <p:bldP spid="54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8" grpId="0"/>
      <p:bldP spid="70" grpId="0" animBg="1"/>
      <p:bldP spid="71" grpId="0" animBg="1"/>
      <p:bldP spid="78" grpId="0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CC9-1BD3-2ED6-0F20-42F8A8CD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30D1A-2708-CDEE-DFB8-FB3A42CDB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A4C55-8DAA-A526-1C1E-20247FD85167}"/>
              </a:ext>
            </a:extLst>
          </p:cNvPr>
          <p:cNvGrpSpPr/>
          <p:nvPr/>
        </p:nvGrpSpPr>
        <p:grpSpPr>
          <a:xfrm>
            <a:off x="5559855" y="328181"/>
            <a:ext cx="3126945" cy="832348"/>
            <a:chOff x="5559855" y="464811"/>
            <a:chExt cx="3126945" cy="8323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2A59E0-42A0-4BE3-F11F-9D10C440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8BF21C-973D-7C1B-6FD1-F49DA6F58EC0}"/>
                </a:ext>
              </a:extLst>
            </p:cNvPr>
            <p:cNvCxnSpPr>
              <a:cxnSpLocks/>
              <a:stCxn id="9" idx="3"/>
              <a:endCxn id="19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6423F-20F2-C7EE-FC74-719CC6FE9E4C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9B73C0-11F5-A42F-4A2F-1ED287C43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9659DC-3D7D-56D4-7481-82A2AEFE0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A3191C-C287-B523-96B0-8366EB809B5D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51E45708-7919-B1A6-2202-5B6539133FDC}"/>
                </a:ext>
              </a:extLst>
            </p:cNvPr>
            <p:cNvCxnSpPr>
              <a:cxnSpLocks/>
              <a:stCxn id="17" idx="1"/>
              <a:endCxn id="11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DC537F-798E-6435-93F0-6AD29444C657}"/>
                </a:ext>
              </a:extLst>
            </p:cNvPr>
            <p:cNvCxnSpPr>
              <a:cxnSpLocks/>
              <a:stCxn id="11" idx="6"/>
              <a:endCxn id="9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0CB951-DB44-3AE4-44C8-7D0199E867B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71958B-2486-6A34-B9E5-5F503F9AF6FB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3C5096-77E5-C2C3-9A63-06AE7FA4A07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48C4D23-385C-26E2-AF7F-2AE865A9A8E5}"/>
                </a:ext>
              </a:extLst>
            </p:cNvPr>
            <p:cNvCxnSpPr>
              <a:cxnSpLocks/>
              <a:stCxn id="14" idx="4"/>
              <a:endCxn id="17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BC2C41-8EF7-3038-7BD6-5254F5714C29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BDDB25-D36D-7B19-528C-94D5B0D88ED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C1B6DE-C1CB-FB9B-7525-45E73FFCFF02}"/>
                </a:ext>
              </a:extLst>
            </p:cNvPr>
            <p:cNvCxnSpPr>
              <a:cxnSpLocks/>
              <a:stCxn id="19" idx="6"/>
              <a:endCxn id="5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65355A-3A09-D37A-B366-223FA58A7EA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E499A8-FA1E-FBB5-0095-E24C1FA991E7}"/>
              </a:ext>
            </a:extLst>
          </p:cNvPr>
          <p:cNvSpPr txBox="1"/>
          <p:nvPr/>
        </p:nvSpPr>
        <p:spPr>
          <a:xfrm>
            <a:off x="415160" y="106192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Discrete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75F85-E938-2860-3062-092060E92389}"/>
              </a:ext>
            </a:extLst>
          </p:cNvPr>
          <p:cNvSpPr txBox="1"/>
          <p:nvPr/>
        </p:nvSpPr>
        <p:spPr>
          <a:xfrm>
            <a:off x="388880" y="3716928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 time state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/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blipFill>
                <a:blip r:embed="rId4"/>
                <a:stretch>
                  <a:fillRect l="-1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/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blipFill>
                <a:blip r:embed="rId5"/>
                <a:stretch>
                  <a:fillRect l="-93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5FF9F74-47F8-F861-F8F6-51F07267A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09641"/>
            <a:ext cx="3974861" cy="3949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/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blipFill>
                <a:blip r:embed="rId7"/>
                <a:stretch>
                  <a:fillRect l="-6061" r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/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blipFill>
                <a:blip r:embed="rId8"/>
                <a:stretch>
                  <a:fillRect l="-3191" r="-531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4AD04A6-0BBE-918D-34F1-33367BB2C8F6}"/>
              </a:ext>
            </a:extLst>
          </p:cNvPr>
          <p:cNvSpPr txBox="1"/>
          <p:nvPr/>
        </p:nvSpPr>
        <p:spPr>
          <a:xfrm>
            <a:off x="4281180" y="5359172"/>
            <a:ext cx="376737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Rule of thumb: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small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weak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large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strong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/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blipFill>
                <a:blip r:embed="rId9"/>
                <a:stretch>
                  <a:fillRect l="-7143" r="-17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5" grpId="0"/>
      <p:bldP spid="29" grpId="0"/>
      <p:bldP spid="30" grpId="0"/>
      <p:bldP spid="31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41703</TotalTime>
  <Words>507</Words>
  <Application>Microsoft Macintosh PowerPoint</Application>
  <PresentationFormat>On-screen Show (4:3)</PresentationFormat>
  <Paragraphs>181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BIOE 498 / BIOE 599  Advanced Biological Control Systems   Lecture 2: Elements of Closed Loop Systems  </vt:lpstr>
      <vt:lpstr>Agenda</vt:lpstr>
      <vt:lpstr>Control Architecture</vt:lpstr>
      <vt:lpstr>Proportional, Integral, Differential  (PID) Controllers</vt:lpstr>
      <vt:lpstr>Proportional Control</vt:lpstr>
      <vt:lpstr>Integral Control</vt:lpstr>
      <vt:lpstr>Differential Control</vt:lpstr>
      <vt:lpstr>Common Controllers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Microsoft Office User</cp:lastModifiedBy>
  <cp:revision>218</cp:revision>
  <dcterms:created xsi:type="dcterms:W3CDTF">2008-11-04T22:35:39Z</dcterms:created>
  <dcterms:modified xsi:type="dcterms:W3CDTF">2023-01-26T18:01:13Z</dcterms:modified>
</cp:coreProperties>
</file>