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531" r:id="rId3"/>
    <p:sldId id="532" r:id="rId4"/>
    <p:sldId id="533" r:id="rId5"/>
    <p:sldId id="534" r:id="rId6"/>
    <p:sldId id="535" r:id="rId7"/>
    <p:sldId id="536" r:id="rId8"/>
    <p:sldId id="537" r:id="rId9"/>
    <p:sldId id="523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gCuaoS/ao6GLJNkk1J/HieLCY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6"/>
    <p:restoredTop sz="94719"/>
  </p:normalViewPr>
  <p:slideViewPr>
    <p:cSldViewPr snapToGrid="0">
      <p:cViewPr>
        <p:scale>
          <a:sx n="153" d="100"/>
          <a:sy n="153" d="100"/>
        </p:scale>
        <p:origin x="84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8788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412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247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5624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454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5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5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5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5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sldNum" idx="12"/>
          </p:nvPr>
        </p:nvSpPr>
        <p:spPr>
          <a:xfrm>
            <a:off x="7564582" y="6324600"/>
            <a:ext cx="512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ldNum" idx="12"/>
          </p:nvPr>
        </p:nvSpPr>
        <p:spPr>
          <a:xfrm>
            <a:off x="7655266" y="6264275"/>
            <a:ext cx="4981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3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34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34" descr="UW_W-Logo_RGB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34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4" descr="UW.Wordmark_ctr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18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10.png"/><Relationship Id="rId3" Type="http://schemas.openxmlformats.org/officeDocument/2006/relationships/image" Target="../media/image24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320.png"/><Relationship Id="rId5" Type="http://schemas.openxmlformats.org/officeDocument/2006/relationships/image" Target="../media/image37.png"/><Relationship Id="rId15" Type="http://schemas.openxmlformats.org/officeDocument/2006/relationships/image" Target="../media/image43.png"/><Relationship Id="rId4" Type="http://schemas.openxmlformats.org/officeDocument/2006/relationships/image" Target="../media/image36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6: </a:t>
            </a:r>
            <a:r>
              <a:rPr lang="en-US" sz="3200" b="1" u="sng" dirty="0"/>
              <a:t>Building Closed Loop Testbeds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3779201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>
            <a:off x="3008157" y="2227603"/>
            <a:ext cx="771044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  <a:endCxn id="58" idx="2"/>
          </p:cNvCxnSpPr>
          <p:nvPr/>
        </p:nvCxnSpPr>
        <p:spPr>
          <a:xfrm>
            <a:off x="4436533" y="2162715"/>
            <a:ext cx="597699" cy="379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3724479" y="2008826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479" y="2008826"/>
                <a:ext cx="71205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17F19C0A-4E6F-334D-BD24-1FC484764B18}"/>
              </a:ext>
            </a:extLst>
          </p:cNvPr>
          <p:cNvSpPr>
            <a:spLocks noChangeAspect="1"/>
          </p:cNvSpPr>
          <p:nvPr/>
        </p:nvSpPr>
        <p:spPr>
          <a:xfrm>
            <a:off x="1886266" y="1910128"/>
            <a:ext cx="1121891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  <a:blipFill>
                <a:blip r:embed="rId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  <a:blipFill>
                <a:blip r:embed="rId8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  <a:blipFill>
                <a:blip r:embed="rId9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4371148" y="174136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148" y="1741365"/>
                <a:ext cx="716478" cy="338554"/>
              </a:xfrm>
              <a:prstGeom prst="rect">
                <a:avLst/>
              </a:prstGeom>
              <a:blipFill>
                <a:blip r:embed="rId10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>
            <a:spLocks noChangeAspect="1"/>
          </p:cNvSpPr>
          <p:nvPr/>
        </p:nvSpPr>
        <p:spPr>
          <a:xfrm>
            <a:off x="5034232" y="2120787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5125672" y="2166507"/>
            <a:ext cx="679510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47" idx="4"/>
          </p:cNvCxnSpPr>
          <p:nvPr/>
        </p:nvCxnSpPr>
        <p:spPr>
          <a:xfrm rot="5400000">
            <a:off x="3125486" y="432427"/>
            <a:ext cx="174667" cy="3734266"/>
          </a:xfrm>
          <a:prstGeom prst="bentConnector3">
            <a:avLst>
              <a:gd name="adj1" fmla="val 394175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4">
                <a:extLst>
                  <a:ext uri="{FF2B5EF4-FFF2-40B4-BE49-F238E27FC236}">
                    <a16:creationId xmlns:a16="http://schemas.microsoft.com/office/drawing/2014/main" id="{DB1B42CF-51D4-794F-631B-9D28E05C1E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" y="3361059"/>
                <a:ext cx="4355553" cy="3126829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5400"/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Signals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reference input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control error</a:t>
                </a:r>
              </a:p>
              <a:p>
                <a:r>
                  <a:rPr lang="en-US" sz="2400" dirty="0"/>
                  <a:t>y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measured output</a:t>
                </a:r>
              </a:p>
              <a:p>
                <a:pPr marL="25400"/>
                <a:endParaRPr lang="en-US" sz="2400" dirty="0"/>
              </a:p>
              <a:p>
                <a:endParaRPr lang="en-US" sz="2400" i="1" dirty="0"/>
              </a:p>
              <a:p>
                <a:endParaRPr lang="en-US" sz="2400" i="1" dirty="0"/>
              </a:p>
            </p:txBody>
          </p:sp>
        </mc:Choice>
        <mc:Fallback>
          <p:sp>
            <p:nvSpPr>
              <p:cNvPr id="10" name="Text Placeholder 4">
                <a:extLst>
                  <a:ext uri="{FF2B5EF4-FFF2-40B4-BE49-F238E27FC236}">
                    <a16:creationId xmlns:a16="http://schemas.microsoft.com/office/drawing/2014/main" id="{DB1B42CF-51D4-794F-631B-9D28E05C1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3361059"/>
                <a:ext cx="4355553" cy="3126829"/>
              </a:xfrm>
              <a:prstGeom prst="rect">
                <a:avLst/>
              </a:prstGeom>
              <a:blipFill>
                <a:blip r:embed="rId11"/>
                <a:stretch>
                  <a:fillRect l="-2326" t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915CA75-DCDD-5876-379A-7EA9B42197B3}"/>
              </a:ext>
            </a:extLst>
          </p:cNvPr>
          <p:cNvSpPr txBox="1">
            <a:spLocks/>
          </p:cNvSpPr>
          <p:nvPr/>
        </p:nvSpPr>
        <p:spPr>
          <a:xfrm>
            <a:off x="4559354" y="3410116"/>
            <a:ext cx="4355553" cy="16142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/>
            <a:r>
              <a:rPr lang="en-US" sz="2400" b="1" dirty="0"/>
              <a:t>Systems</a:t>
            </a:r>
          </a:p>
          <a:p>
            <a:r>
              <a:rPr lang="en-US" sz="2400" dirty="0"/>
              <a:t>Open loop system (OLS)</a:t>
            </a:r>
          </a:p>
          <a:p>
            <a:r>
              <a:rPr lang="en-US" sz="2400" dirty="0"/>
              <a:t>Controller</a:t>
            </a:r>
          </a:p>
          <a:p>
            <a:pPr marL="25400"/>
            <a:endParaRPr lang="en-US" sz="2400" dirty="0"/>
          </a:p>
          <a:p>
            <a:endParaRPr lang="en-US" sz="2400" i="1" dirty="0"/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56305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D833-538B-93C8-4EB4-B568CA33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4735585" cy="838200"/>
          </a:xfrm>
        </p:spPr>
        <p:txBody>
          <a:bodyPr/>
          <a:lstStyle/>
          <a:p>
            <a:r>
              <a:rPr lang="en-US" dirty="0"/>
              <a:t>Open Loop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523D74-D15E-9996-B4DE-EF79401B22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9DA6E-9B43-A417-44B3-0EDAFD77BC05}"/>
              </a:ext>
            </a:extLst>
          </p:cNvPr>
          <p:cNvSpPr txBox="1"/>
          <p:nvPr/>
        </p:nvSpPr>
        <p:spPr>
          <a:xfrm>
            <a:off x="457200" y="2319223"/>
            <a:ext cx="4817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Suppose we have an SBML model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LINEAR_MDL</a:t>
            </a:r>
            <a:r>
              <a:rPr lang="en-US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793EF-D0E9-2679-F0FA-2F69705DCBEF}"/>
              </a:ext>
            </a:extLst>
          </p:cNvPr>
          <p:cNvSpPr txBox="1"/>
          <p:nvPr/>
        </p:nvSpPr>
        <p:spPr>
          <a:xfrm>
            <a:off x="457200" y="2738672"/>
            <a:ext cx="80842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controlSBML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ctlsb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ctl.ControlSBML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(LINEAR_MDL,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=["S1"],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=["S1", "S2", "S3", "S4"])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linear_sys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ctlsb.makeNonlinearIOSystem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linear_sys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DE7490-E28D-8639-8477-391EEF1ADF7C}"/>
              </a:ext>
            </a:extLst>
          </p:cNvPr>
          <p:cNvSpPr>
            <a:spLocks noChangeAspect="1"/>
          </p:cNvSpPr>
          <p:nvPr/>
        </p:nvSpPr>
        <p:spPr>
          <a:xfrm>
            <a:off x="3984772" y="5003789"/>
            <a:ext cx="135239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F463BB-4128-A883-DA38-B15D373FC9E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857155" y="5312717"/>
            <a:ext cx="1127617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628C99-FCAF-8BA0-217E-93925C507A1B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350934" y="5247829"/>
            <a:ext cx="597699" cy="379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5D873-BB4B-D977-7B3B-C452D6F12CE3}"/>
              </a:ext>
            </a:extLst>
          </p:cNvPr>
          <p:cNvSpPr/>
          <p:nvPr/>
        </p:nvSpPr>
        <p:spPr>
          <a:xfrm>
            <a:off x="3984772" y="5093940"/>
            <a:ext cx="1366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56D484-A70A-C0D4-44D5-69CB7D94E361}"/>
              </a:ext>
            </a:extLst>
          </p:cNvPr>
          <p:cNvSpPr/>
          <p:nvPr/>
        </p:nvSpPr>
        <p:spPr>
          <a:xfrm>
            <a:off x="1009809" y="5155540"/>
            <a:ext cx="2068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E01C54-F56D-6065-8D11-9F79E54E9465}"/>
              </a:ext>
            </a:extLst>
          </p:cNvPr>
          <p:cNvSpPr/>
          <p:nvPr/>
        </p:nvSpPr>
        <p:spPr>
          <a:xfrm>
            <a:off x="6064224" y="4730951"/>
            <a:ext cx="25573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linear_sys.S1</a:t>
            </a:r>
          </a:p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linear_sys.S2</a:t>
            </a:r>
          </a:p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linear_sys.S3</a:t>
            </a:r>
          </a:p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F8628F-A5C0-0153-5316-83902917DD5B}"/>
              </a:ext>
            </a:extLst>
          </p:cNvPr>
          <p:cNvSpPr>
            <a:spLocks noChangeAspect="1"/>
          </p:cNvSpPr>
          <p:nvPr/>
        </p:nvSpPr>
        <p:spPr>
          <a:xfrm>
            <a:off x="3779201" y="1432113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CF4F6C-6765-9EBA-62FE-B479FC2BD33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008157" y="1741041"/>
            <a:ext cx="771044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306B9A-FC85-AA49-29CC-6293A4EF2AA7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436533" y="1676153"/>
            <a:ext cx="597699" cy="379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86CDD2-8D18-4427-93B3-773AED8DE7B6}"/>
                  </a:ext>
                </a:extLst>
              </p:cNvPr>
              <p:cNvSpPr/>
              <p:nvPr/>
            </p:nvSpPr>
            <p:spPr>
              <a:xfrm>
                <a:off x="3724479" y="1522264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86CDD2-8D18-4427-93B3-773AED8DE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479" y="1522264"/>
                <a:ext cx="712054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52C483D-DCB6-EFF6-EF75-06C88CC9B4DD}"/>
                  </a:ext>
                </a:extLst>
              </p:cNvPr>
              <p:cNvSpPr/>
              <p:nvPr/>
            </p:nvSpPr>
            <p:spPr>
              <a:xfrm>
                <a:off x="3044285" y="1320094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52C483D-DCB6-EFF6-EF75-06C88CC9B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320094"/>
                <a:ext cx="716478" cy="338554"/>
              </a:xfrm>
              <a:prstGeom prst="rect">
                <a:avLst/>
              </a:prstGeom>
              <a:blipFill>
                <a:blip r:embed="rId3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EE72C02-AE89-A66B-CCA5-B8CB868D2D74}"/>
                  </a:ext>
                </a:extLst>
              </p:cNvPr>
              <p:cNvSpPr/>
              <p:nvPr/>
            </p:nvSpPr>
            <p:spPr>
              <a:xfrm>
                <a:off x="4371148" y="1254803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EE72C02-AE89-A66B-CCA5-B8CB868D2D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148" y="1254803"/>
                <a:ext cx="716478" cy="338554"/>
              </a:xfrm>
              <a:prstGeom prst="rect">
                <a:avLst/>
              </a:prstGeom>
              <a:blipFill>
                <a:blip r:embed="rId4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B94E80E6-6F2A-63E9-B735-5EE961F565B9}"/>
              </a:ext>
            </a:extLst>
          </p:cNvPr>
          <p:cNvSpPr txBox="1"/>
          <p:nvPr/>
        </p:nvSpPr>
        <p:spPr>
          <a:xfrm>
            <a:off x="449295" y="4234456"/>
            <a:ext cx="5583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This creates 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NonlinearIOSystem</a:t>
            </a:r>
            <a:r>
              <a:rPr lang="en-US" sz="1600" dirty="0"/>
              <a:t> object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linear_sys</a:t>
            </a:r>
            <a:r>
              <a:rPr lang="en-US" sz="1600" dirty="0"/>
              <a:t>.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62936BB-BC5A-7D62-7FDA-6EBF00F9F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095" y="354225"/>
            <a:ext cx="2585417" cy="7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3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9" grpId="0" animBg="1"/>
      <p:bldP spid="22" grpId="0"/>
      <p:bldP spid="23" grpId="0"/>
      <p:bldP spid="24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D833-538B-93C8-4EB4-B568CA33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Controller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523D74-D15E-9996-B4DE-EF79401B22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793EF-D0E9-2679-F0FA-2F69705DCBEF}"/>
              </a:ext>
            </a:extLst>
          </p:cNvPr>
          <p:cNvSpPr txBox="1"/>
          <p:nvPr/>
        </p:nvSpPr>
        <p:spPr>
          <a:xfrm>
            <a:off x="457200" y="2738672"/>
            <a:ext cx="7210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control.NonlinearIOSystem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updfcn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# Updates state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outfcn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# Calculates the output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states=1, # States are unnamed and so must give a count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inputs=['in'],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outputs=['out'], name='controller')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DE7490-E28D-8639-8477-391EEF1ADF7C}"/>
              </a:ext>
            </a:extLst>
          </p:cNvPr>
          <p:cNvSpPr>
            <a:spLocks noChangeAspect="1"/>
          </p:cNvSpPr>
          <p:nvPr/>
        </p:nvSpPr>
        <p:spPr>
          <a:xfrm>
            <a:off x="3414320" y="5079290"/>
            <a:ext cx="135239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F463BB-4128-A883-DA38-B15D373FC9E5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2825318" y="5389885"/>
            <a:ext cx="589002" cy="688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628C99-FCAF-8BA0-217E-93925C507A1B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4766715" y="5393762"/>
            <a:ext cx="503939" cy="300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5D873-BB4B-D977-7B3B-C452D6F12CE3}"/>
              </a:ext>
            </a:extLst>
          </p:cNvPr>
          <p:cNvSpPr/>
          <p:nvPr/>
        </p:nvSpPr>
        <p:spPr>
          <a:xfrm>
            <a:off x="3456265" y="5211386"/>
            <a:ext cx="1366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56D484-A70A-C0D4-44D5-69CB7D94E361}"/>
              </a:ext>
            </a:extLst>
          </p:cNvPr>
          <p:cNvSpPr/>
          <p:nvPr/>
        </p:nvSpPr>
        <p:spPr>
          <a:xfrm>
            <a:off x="912869" y="5220608"/>
            <a:ext cx="19124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controller.in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E01C54-F56D-6065-8D11-9F79E54E9465}"/>
              </a:ext>
            </a:extLst>
          </p:cNvPr>
          <p:cNvSpPr/>
          <p:nvPr/>
        </p:nvSpPr>
        <p:spPr>
          <a:xfrm>
            <a:off x="5270654" y="5224485"/>
            <a:ext cx="25573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controller.out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4E80E6-6F2A-63E9-B735-5EE961F565B9}"/>
              </a:ext>
            </a:extLst>
          </p:cNvPr>
          <p:cNvSpPr txBox="1"/>
          <p:nvPr/>
        </p:nvSpPr>
        <p:spPr>
          <a:xfrm>
            <a:off x="449295" y="4494515"/>
            <a:ext cx="5583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This creates 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NonlinearIOSystem</a:t>
            </a:r>
            <a:r>
              <a:rPr lang="en-US" sz="1600" dirty="0"/>
              <a:t> object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US" sz="16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6787F5-B12D-CD01-AD52-A14DE717C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095" y="354225"/>
            <a:ext cx="2585417" cy="7125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AED9456-E3D3-3392-E584-DCDE7B2571A5}"/>
              </a:ext>
            </a:extLst>
          </p:cNvPr>
          <p:cNvSpPr>
            <a:spLocks noChangeAspect="1"/>
          </p:cNvSpPr>
          <p:nvPr/>
        </p:nvSpPr>
        <p:spPr>
          <a:xfrm>
            <a:off x="5718761" y="1420515"/>
            <a:ext cx="116731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DBF326-791F-A9AF-4EE3-3C1219AC10A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186764" y="1729443"/>
            <a:ext cx="531997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68C94B-9AA1-0721-786E-AA1D33A85126}"/>
              </a:ext>
            </a:extLst>
          </p:cNvPr>
          <p:cNvCxnSpPr>
            <a:cxnSpLocks/>
          </p:cNvCxnSpPr>
          <p:nvPr/>
        </p:nvCxnSpPr>
        <p:spPr>
          <a:xfrm>
            <a:off x="6920892" y="1672041"/>
            <a:ext cx="597699" cy="379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2C56C11-DE51-2AFE-8C3A-16A3E51557D7}"/>
                  </a:ext>
                </a:extLst>
              </p:cNvPr>
              <p:cNvSpPr/>
              <p:nvPr/>
            </p:nvSpPr>
            <p:spPr>
              <a:xfrm>
                <a:off x="5814555" y="1518152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𝑪𝒐𝒏𝒕𝒓𝒐𝒍𝒍𝒆𝒓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2C56C11-DE51-2AFE-8C3A-16A3E5155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555" y="1518152"/>
                <a:ext cx="712054" cy="307777"/>
              </a:xfrm>
              <a:prstGeom prst="rect">
                <a:avLst/>
              </a:prstGeom>
              <a:blipFill>
                <a:blip r:embed="rId3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7D98B5D-2618-CD8E-62A0-319DE58F076A}"/>
                  </a:ext>
                </a:extLst>
              </p:cNvPr>
              <p:cNvSpPr/>
              <p:nvPr/>
            </p:nvSpPr>
            <p:spPr>
              <a:xfrm>
                <a:off x="4996389" y="1308496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600" dirty="0">
                    <a:solidFill>
                      <a:schemeClr val="tx1"/>
                    </a:solidFill>
                  </a:rPr>
                  <a:t>y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7D98B5D-2618-CD8E-62A0-319DE58F0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389" y="1308496"/>
                <a:ext cx="716478" cy="338554"/>
              </a:xfrm>
              <a:prstGeom prst="rect">
                <a:avLst/>
              </a:prstGeom>
              <a:blipFill>
                <a:blip r:embed="rId4"/>
                <a:stretch>
                  <a:fillRect l="-5263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C76AC0E-7D4E-8494-BFB7-A1294D8059AB}"/>
                  </a:ext>
                </a:extLst>
              </p:cNvPr>
              <p:cNvSpPr/>
              <p:nvPr/>
            </p:nvSpPr>
            <p:spPr>
              <a:xfrm>
                <a:off x="6913989" y="1302412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600" b="0" dirty="0">
                    <a:solidFill>
                      <a:schemeClr val="tx1"/>
                    </a:solidFill>
                  </a:rPr>
                  <a:t>u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C76AC0E-7D4E-8494-BFB7-A1294D805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989" y="1302412"/>
                <a:ext cx="716478" cy="338554"/>
              </a:xfrm>
              <a:prstGeom prst="rect">
                <a:avLst/>
              </a:prstGeom>
              <a:blipFill>
                <a:blip r:embed="rId5"/>
                <a:stretch>
                  <a:fillRect l="-5263"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C9AAAEAE-86C0-9687-3605-1866B980D6A1}"/>
              </a:ext>
            </a:extLst>
          </p:cNvPr>
          <p:cNvSpPr>
            <a:spLocks noChangeAspect="1"/>
          </p:cNvSpPr>
          <p:nvPr/>
        </p:nvSpPr>
        <p:spPr>
          <a:xfrm>
            <a:off x="1936600" y="1314509"/>
            <a:ext cx="1121891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1C7A1A-7A23-2825-DC6D-5EDBEF1A9D6D}"/>
              </a:ext>
            </a:extLst>
          </p:cNvPr>
          <p:cNvCxnSpPr>
            <a:cxnSpLocks/>
          </p:cNvCxnSpPr>
          <p:nvPr/>
        </p:nvCxnSpPr>
        <p:spPr>
          <a:xfrm flipV="1">
            <a:off x="580989" y="1662559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1E3F474-3CE4-43AB-F4E1-495A63E96B0B}"/>
              </a:ext>
            </a:extLst>
          </p:cNvPr>
          <p:cNvSpPr/>
          <p:nvPr/>
        </p:nvSpPr>
        <p:spPr>
          <a:xfrm>
            <a:off x="1245099" y="1489435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7A0012-6D6E-89E2-92A0-C87C73B49AD8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 flipV="1">
            <a:off x="1546940" y="1631984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025716-EE6D-0C8D-D1AB-E943BC20D681}"/>
                  </a:ext>
                </a:extLst>
              </p:cNvPr>
              <p:cNvSpPr txBox="1"/>
              <p:nvPr/>
            </p:nvSpPr>
            <p:spPr>
              <a:xfrm>
                <a:off x="1128510" y="1963018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025716-EE6D-0C8D-D1AB-E943BC20D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510" y="1963018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ABFDC5E-A34A-BB4D-EFE6-8E0C7EFE2FF2}"/>
                  </a:ext>
                </a:extLst>
              </p:cNvPr>
              <p:cNvSpPr/>
              <p:nvPr/>
            </p:nvSpPr>
            <p:spPr>
              <a:xfrm>
                <a:off x="474676" y="1196687"/>
                <a:ext cx="601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ABFDC5E-A34A-BB4D-EFE6-8E0C7EFE2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76" y="1196687"/>
                <a:ext cx="601318" cy="338554"/>
              </a:xfrm>
              <a:prstGeom prst="rect">
                <a:avLst/>
              </a:prstGeom>
              <a:blipFill>
                <a:blip r:embed="rId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55190AD-2151-0BCE-E3F7-61B7BCB8428F}"/>
                  </a:ext>
                </a:extLst>
              </p:cNvPr>
              <p:cNvSpPr/>
              <p:nvPr/>
            </p:nvSpPr>
            <p:spPr>
              <a:xfrm>
                <a:off x="1386897" y="1155823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55190AD-2151-0BCE-E3F7-61B7BCB84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97" y="1155823"/>
                <a:ext cx="606127" cy="338554"/>
              </a:xfrm>
              <a:prstGeom prst="rect">
                <a:avLst/>
              </a:prstGeom>
              <a:blipFill>
                <a:blip r:embed="rId8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0013BD-4EA7-2784-D225-3600DB75A19D}"/>
              </a:ext>
            </a:extLst>
          </p:cNvPr>
          <p:cNvCxnSpPr>
            <a:cxnSpLocks/>
            <a:endCxn id="17" idx="4"/>
          </p:cNvCxnSpPr>
          <p:nvPr/>
        </p:nvCxnSpPr>
        <p:spPr>
          <a:xfrm flipV="1">
            <a:off x="1396020" y="1791275"/>
            <a:ext cx="0" cy="44874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1B6E4A1-066E-9ED2-5502-44632767A626}"/>
                  </a:ext>
                </a:extLst>
              </p:cNvPr>
              <p:cNvSpPr/>
              <p:nvPr/>
            </p:nvSpPr>
            <p:spPr>
              <a:xfrm>
                <a:off x="1061419" y="2256024"/>
                <a:ext cx="5439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b="0" dirty="0">
                    <a:solidFill>
                      <a:schemeClr val="tx1"/>
                    </a:solidFill>
                  </a:rPr>
                  <a:t>y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1B6E4A1-066E-9ED2-5502-44632767A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19" y="2256024"/>
                <a:ext cx="543931" cy="338554"/>
              </a:xfrm>
              <a:prstGeom prst="rect">
                <a:avLst/>
              </a:prstGeom>
              <a:blipFill>
                <a:blip r:embed="rId9"/>
                <a:stretch>
                  <a:fillRect l="-4545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Notched Right Arrow 38">
            <a:extLst>
              <a:ext uri="{FF2B5EF4-FFF2-40B4-BE49-F238E27FC236}">
                <a16:creationId xmlns:a16="http://schemas.microsoft.com/office/drawing/2014/main" id="{33DFEFC1-3895-3C06-E7DE-945DAD205A31}"/>
              </a:ext>
            </a:extLst>
          </p:cNvPr>
          <p:cNvSpPr/>
          <p:nvPr/>
        </p:nvSpPr>
        <p:spPr>
          <a:xfrm>
            <a:off x="3794729" y="1536083"/>
            <a:ext cx="601099" cy="269419"/>
          </a:xfrm>
          <a:prstGeom prst="notch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D9FD85-70B7-D2A7-F959-2E04F3DB7347}"/>
              </a:ext>
            </a:extLst>
          </p:cNvPr>
          <p:cNvSpPr txBox="1"/>
          <p:nvPr/>
        </p:nvSpPr>
        <p:spPr>
          <a:xfrm>
            <a:off x="3294141" y="2029269"/>
            <a:ext cx="2203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 </a:t>
            </a:r>
            <a:r>
              <a:rPr lang="en-US" i="1" dirty="0"/>
              <a:t>e(t)</a:t>
            </a:r>
            <a:r>
              <a:rPr lang="en-US" dirty="0"/>
              <a:t> calculation, constant  </a:t>
            </a:r>
            <a:r>
              <a:rPr lang="en-US" i="1" dirty="0"/>
              <a:t>r(t)</a:t>
            </a:r>
          </a:p>
        </p:txBody>
      </p:sp>
    </p:spTree>
    <p:extLst>
      <p:ext uri="{BB962C8B-B14F-4D97-AF65-F5344CB8AC3E}">
        <p14:creationId xmlns:p14="http://schemas.microsoft.com/office/powerpoint/2010/main" val="200106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  <p:bldP spid="22" grpId="0"/>
      <p:bldP spid="23" grpId="0"/>
      <p:bldP spid="24" grpId="0"/>
      <p:bldP spid="32" grpId="0"/>
      <p:bldP spid="9" grpId="0" animBg="1"/>
      <p:bldP spid="12" grpId="0"/>
      <p:bldP spid="13" grpId="0"/>
      <p:bldP spid="14" grpId="0"/>
      <p:bldP spid="39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8486-993A-6999-505A-F34825F4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</a:t>
            </a:r>
            <a:br>
              <a:rPr lang="en-US" dirty="0"/>
            </a:br>
            <a:r>
              <a:rPr lang="en-US" sz="2800" dirty="0"/>
              <a:t>Connections for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NonlinearIOSystem</a:t>
            </a:r>
            <a:r>
              <a:rPr lang="en-US" sz="2800" dirty="0"/>
              <a:t> Objects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C97701-9A1E-F351-A9C7-63140221B6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7E324-1D0D-CE0A-C312-8CB4F95D7A6C}"/>
              </a:ext>
            </a:extLst>
          </p:cNvPr>
          <p:cNvSpPr txBox="1"/>
          <p:nvPr/>
        </p:nvSpPr>
        <p:spPr>
          <a:xfrm>
            <a:off x="393240" y="3976384"/>
            <a:ext cx="7837402" cy="255454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OUTLIST = ["linear_sys.S1", "linear_sys.S4",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controller.out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simple_closed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control.interconnect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linear_sys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controller],       # systems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connections=[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'linear_sys.S1', '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controller.out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controller.in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 'linear_sys.S4'],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=["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controller.in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=OUTLIST,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6A890A-0140-01BC-485B-E511BC0C42A4}"/>
              </a:ext>
            </a:extLst>
          </p:cNvPr>
          <p:cNvSpPr>
            <a:spLocks noChangeAspect="1"/>
          </p:cNvSpPr>
          <p:nvPr/>
        </p:nvSpPr>
        <p:spPr>
          <a:xfrm>
            <a:off x="3481432" y="1454609"/>
            <a:ext cx="135239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80CA67-2C68-E40E-EC96-3A184790AFE6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2892430" y="1765204"/>
            <a:ext cx="589002" cy="688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F39500-1371-26BC-CC7B-099562FA2C8B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4833827" y="1769081"/>
            <a:ext cx="503939" cy="300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D6E9471-B32C-FE13-D976-C524AAEA70E9}"/>
              </a:ext>
            </a:extLst>
          </p:cNvPr>
          <p:cNvSpPr/>
          <p:nvPr/>
        </p:nvSpPr>
        <p:spPr>
          <a:xfrm>
            <a:off x="3523377" y="1586705"/>
            <a:ext cx="1366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3F5189-B743-3872-9B71-5B7C08F7AC7C}"/>
              </a:ext>
            </a:extLst>
          </p:cNvPr>
          <p:cNvSpPr/>
          <p:nvPr/>
        </p:nvSpPr>
        <p:spPr>
          <a:xfrm>
            <a:off x="979981" y="1595927"/>
            <a:ext cx="19124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controller.in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F780C3-7429-2246-E01A-6791B1F4FD4A}"/>
              </a:ext>
            </a:extLst>
          </p:cNvPr>
          <p:cNvSpPr/>
          <p:nvPr/>
        </p:nvSpPr>
        <p:spPr>
          <a:xfrm>
            <a:off x="5337766" y="1599804"/>
            <a:ext cx="1927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controller.out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389E0E-467E-68AF-736C-78DD8C3E710E}"/>
              </a:ext>
            </a:extLst>
          </p:cNvPr>
          <p:cNvSpPr>
            <a:spLocks noChangeAspect="1"/>
          </p:cNvSpPr>
          <p:nvPr/>
        </p:nvSpPr>
        <p:spPr>
          <a:xfrm>
            <a:off x="3816992" y="2747203"/>
            <a:ext cx="135239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8ABFB0-1853-8849-A959-00E8C074169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689375" y="3056131"/>
            <a:ext cx="1127617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528C16-39BD-40D2-9172-A30F39E26E1E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183154" y="2991243"/>
            <a:ext cx="597699" cy="379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A6AFFD4-C0EF-5A43-040D-914AA108B9F3}"/>
              </a:ext>
            </a:extLst>
          </p:cNvPr>
          <p:cNvSpPr/>
          <p:nvPr/>
        </p:nvSpPr>
        <p:spPr>
          <a:xfrm>
            <a:off x="3816992" y="2837354"/>
            <a:ext cx="1366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CEDDBD-C725-DEF7-5964-8F0E7F838D65}"/>
              </a:ext>
            </a:extLst>
          </p:cNvPr>
          <p:cNvSpPr/>
          <p:nvPr/>
        </p:nvSpPr>
        <p:spPr>
          <a:xfrm>
            <a:off x="842029" y="2898954"/>
            <a:ext cx="2068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3D2675-3BA9-8607-55D8-3EF165CE77E0}"/>
              </a:ext>
            </a:extLst>
          </p:cNvPr>
          <p:cNvSpPr/>
          <p:nvPr/>
        </p:nvSpPr>
        <p:spPr>
          <a:xfrm>
            <a:off x="5930000" y="3405544"/>
            <a:ext cx="17856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linear_sys.S4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C92EBC2-42C0-465A-126E-117FF8E1A4F2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 flipH="1">
            <a:off x="842029" y="1769081"/>
            <a:ext cx="6422837" cy="1299150"/>
          </a:xfrm>
          <a:prstGeom prst="bentConnector5">
            <a:avLst>
              <a:gd name="adj1" fmla="val -3559"/>
              <a:gd name="adj2" fmla="val 41606"/>
              <a:gd name="adj3" fmla="val 10355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E201BA-4534-76BA-CAF7-765D22739720}"/>
              </a:ext>
            </a:extLst>
          </p:cNvPr>
          <p:cNvSpPr txBox="1"/>
          <p:nvPr/>
        </p:nvSpPr>
        <p:spPr>
          <a:xfrm>
            <a:off x="5899454" y="2636146"/>
            <a:ext cx="18162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linear_sys.S1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linear_sys.S2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linear_sys.S3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96EC66B-9961-C467-BD25-69F8B56DA598}"/>
              </a:ext>
            </a:extLst>
          </p:cNvPr>
          <p:cNvCxnSpPr>
            <a:cxnSpLocks/>
            <a:stCxn id="29" idx="3"/>
            <a:endCxn id="17" idx="1"/>
          </p:cNvCxnSpPr>
          <p:nvPr/>
        </p:nvCxnSpPr>
        <p:spPr>
          <a:xfrm flipH="1" flipV="1">
            <a:off x="979981" y="1765204"/>
            <a:ext cx="6735690" cy="1809617"/>
          </a:xfrm>
          <a:prstGeom prst="bentConnector5">
            <a:avLst>
              <a:gd name="adj1" fmla="val -3394"/>
              <a:gd name="adj2" fmla="val 50000"/>
              <a:gd name="adj3" fmla="val 103394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63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6" grpId="0"/>
      <p:bldP spid="17" grpId="0"/>
      <p:bldP spid="18" grpId="0"/>
      <p:bldP spid="24" grpId="0" animBg="1"/>
      <p:bldP spid="27" grpId="0"/>
      <p:bldP spid="28" grpId="0"/>
      <p:bldP spid="29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Wolf Closed Loop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5264016" y="1918675"/>
            <a:ext cx="1268507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wolf_sys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>
            <a:off x="4534682" y="2227603"/>
            <a:ext cx="729334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1" idx="3"/>
            <a:endCxn id="58" idx="2"/>
          </p:cNvCxnSpPr>
          <p:nvPr/>
        </p:nvCxnSpPr>
        <p:spPr>
          <a:xfrm flipV="1">
            <a:off x="6532523" y="2228853"/>
            <a:ext cx="296169" cy="729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7F19C0A-4E6F-334D-BD24-1FC484764B18}"/>
              </a:ext>
            </a:extLst>
          </p:cNvPr>
          <p:cNvSpPr>
            <a:spLocks noChangeAspect="1"/>
          </p:cNvSpPr>
          <p:nvPr/>
        </p:nvSpPr>
        <p:spPr>
          <a:xfrm>
            <a:off x="3027170" y="1910128"/>
            <a:ext cx="1507512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C0CC0A4-47F0-7849-B0ED-5689BEABB267}"/>
              </a:ext>
            </a:extLst>
          </p:cNvPr>
          <p:cNvSpPr/>
          <p:nvPr/>
        </p:nvSpPr>
        <p:spPr>
          <a:xfrm>
            <a:off x="2999134" y="1884767"/>
            <a:ext cx="10663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S5_SETPOINT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F2E63ED-93E9-E543-AE7E-ECFC6DD54B4B}"/>
              </a:ext>
            </a:extLst>
          </p:cNvPr>
          <p:cNvSpPr/>
          <p:nvPr/>
        </p:nvSpPr>
        <p:spPr>
          <a:xfrm>
            <a:off x="6556947" y="1715490"/>
            <a:ext cx="451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>
            <a:spLocks/>
          </p:cNvSpPr>
          <p:nvPr/>
        </p:nvSpPr>
        <p:spPr>
          <a:xfrm>
            <a:off x="6828692" y="2137413"/>
            <a:ext cx="180234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7008926" y="2227603"/>
            <a:ext cx="705285" cy="125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45" idx="1"/>
          </p:cNvCxnSpPr>
          <p:nvPr/>
        </p:nvCxnSpPr>
        <p:spPr>
          <a:xfrm rot="5400000" flipH="1">
            <a:off x="4926645" y="328129"/>
            <a:ext cx="92690" cy="3891639"/>
          </a:xfrm>
          <a:prstGeom prst="bentConnector4">
            <a:avLst>
              <a:gd name="adj1" fmla="val -489141"/>
              <a:gd name="adj2" fmla="val 105874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38C790D-DFB5-6AD2-4622-E90103AE9B48}"/>
              </a:ext>
            </a:extLst>
          </p:cNvPr>
          <p:cNvSpPr/>
          <p:nvPr/>
        </p:nvSpPr>
        <p:spPr>
          <a:xfrm>
            <a:off x="4799391" y="1796255"/>
            <a:ext cx="451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</p:spTree>
    <p:extLst>
      <p:ext uri="{BB962C8B-B14F-4D97-AF65-F5344CB8AC3E}">
        <p14:creationId xmlns:p14="http://schemas.microsoft.com/office/powerpoint/2010/main" val="22510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Wolf Closed Loop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5264016" y="1918675"/>
            <a:ext cx="1268507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wolf_sys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>
            <a:off x="4534682" y="2227603"/>
            <a:ext cx="729334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1" idx="3"/>
            <a:endCxn id="58" idx="2"/>
          </p:cNvCxnSpPr>
          <p:nvPr/>
        </p:nvCxnSpPr>
        <p:spPr>
          <a:xfrm flipV="1">
            <a:off x="6532523" y="2228853"/>
            <a:ext cx="296169" cy="729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7F19C0A-4E6F-334D-BD24-1FC484764B18}"/>
              </a:ext>
            </a:extLst>
          </p:cNvPr>
          <p:cNvSpPr>
            <a:spLocks noChangeAspect="1"/>
          </p:cNvSpPr>
          <p:nvPr/>
        </p:nvSpPr>
        <p:spPr>
          <a:xfrm>
            <a:off x="3027170" y="1910128"/>
            <a:ext cx="1507512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1679948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2335669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2637510" y="2227603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2219080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080" y="2558637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5C0CC0A4-47F0-7849-B0ED-5689BEABB267}"/>
              </a:ext>
            </a:extLst>
          </p:cNvPr>
          <p:cNvSpPr/>
          <p:nvPr/>
        </p:nvSpPr>
        <p:spPr>
          <a:xfrm>
            <a:off x="733491" y="1916879"/>
            <a:ext cx="1572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S5_SETPOINT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F2E63ED-93E9-E543-AE7E-ECFC6DD54B4B}"/>
              </a:ext>
            </a:extLst>
          </p:cNvPr>
          <p:cNvSpPr/>
          <p:nvPr/>
        </p:nvSpPr>
        <p:spPr>
          <a:xfrm>
            <a:off x="6556947" y="1715490"/>
            <a:ext cx="451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>
            <a:spLocks/>
          </p:cNvSpPr>
          <p:nvPr/>
        </p:nvSpPr>
        <p:spPr>
          <a:xfrm>
            <a:off x="6828692" y="2137413"/>
            <a:ext cx="180234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7008926" y="2227603"/>
            <a:ext cx="705285" cy="125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47" idx="4"/>
          </p:cNvCxnSpPr>
          <p:nvPr/>
        </p:nvCxnSpPr>
        <p:spPr>
          <a:xfrm rot="5400000">
            <a:off x="4669400" y="137484"/>
            <a:ext cx="66601" cy="4432219"/>
          </a:xfrm>
          <a:prstGeom prst="bentConnector3">
            <a:avLst>
              <a:gd name="adj1" fmla="val 792716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38C790D-DFB5-6AD2-4622-E90103AE9B48}"/>
              </a:ext>
            </a:extLst>
          </p:cNvPr>
          <p:cNvSpPr/>
          <p:nvPr/>
        </p:nvSpPr>
        <p:spPr>
          <a:xfrm>
            <a:off x="4799391" y="1796255"/>
            <a:ext cx="451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E365C2-1A66-1608-46D9-9594973F7DFC}"/>
              </a:ext>
            </a:extLst>
          </p:cNvPr>
          <p:cNvCxnSpPr>
            <a:cxnSpLocks/>
          </p:cNvCxnSpPr>
          <p:nvPr/>
        </p:nvCxnSpPr>
        <p:spPr>
          <a:xfrm flipV="1">
            <a:off x="5282129" y="4372380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8606F5-43EC-1F62-AACC-B2A3151544F5}"/>
              </a:ext>
            </a:extLst>
          </p:cNvPr>
          <p:cNvCxnSpPr>
            <a:cxnSpLocks/>
          </p:cNvCxnSpPr>
          <p:nvPr/>
        </p:nvCxnSpPr>
        <p:spPr>
          <a:xfrm>
            <a:off x="5307068" y="4637354"/>
            <a:ext cx="606280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4A5F843-2A08-C7FC-7464-AD1FB96BAE98}"/>
              </a:ext>
            </a:extLst>
          </p:cNvPr>
          <p:cNvSpPr/>
          <p:nvPr/>
        </p:nvSpPr>
        <p:spPr>
          <a:xfrm>
            <a:off x="3994847" y="4180710"/>
            <a:ext cx="11721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setpoint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28703C-BF5B-BB64-6529-845139C2DFDB}"/>
              </a:ext>
            </a:extLst>
          </p:cNvPr>
          <p:cNvSpPr>
            <a:spLocks noChangeAspect="1"/>
          </p:cNvSpPr>
          <p:nvPr/>
        </p:nvSpPr>
        <p:spPr>
          <a:xfrm>
            <a:off x="5936369" y="4116418"/>
            <a:ext cx="1453201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differ_sys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83F98-D089-6D0B-9366-84DE9195429E}"/>
              </a:ext>
            </a:extLst>
          </p:cNvPr>
          <p:cNvSpPr/>
          <p:nvPr/>
        </p:nvSpPr>
        <p:spPr>
          <a:xfrm>
            <a:off x="3773536" y="4452765"/>
            <a:ext cx="1542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BDA8A3-954D-2B4C-6D0B-54BBFA612645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7389570" y="4433893"/>
            <a:ext cx="270018" cy="205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C920F55-639E-7017-50ED-AB65A04F3417}"/>
              </a:ext>
            </a:extLst>
          </p:cNvPr>
          <p:cNvSpPr/>
          <p:nvPr/>
        </p:nvSpPr>
        <p:spPr>
          <a:xfrm>
            <a:off x="7659588" y="4266670"/>
            <a:ext cx="5549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8AF334-84A9-5D85-5727-85069AD38D6F}"/>
              </a:ext>
            </a:extLst>
          </p:cNvPr>
          <p:cNvCxnSpPr>
            <a:cxnSpLocks/>
          </p:cNvCxnSpPr>
          <p:nvPr/>
        </p:nvCxnSpPr>
        <p:spPr>
          <a:xfrm flipV="1">
            <a:off x="1294813" y="4493827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C9F46BB-64C8-3ECB-2667-0870D71C6CEA}"/>
              </a:ext>
            </a:extLst>
          </p:cNvPr>
          <p:cNvSpPr/>
          <p:nvPr/>
        </p:nvSpPr>
        <p:spPr>
          <a:xfrm>
            <a:off x="1950534" y="4320703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ABE68E-7ED3-46DE-A574-B38808A4FDA6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252375" y="4463252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AC05E9-51EB-435F-6681-E94EB906C4A9}"/>
                  </a:ext>
                </a:extLst>
              </p:cNvPr>
              <p:cNvSpPr txBox="1"/>
              <p:nvPr/>
            </p:nvSpPr>
            <p:spPr>
              <a:xfrm>
                <a:off x="1833945" y="4794286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AC05E9-51EB-435F-6681-E94EB906C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945" y="4794286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433A0D73-9191-C357-4147-9C2EEBF9DDAA}"/>
              </a:ext>
            </a:extLst>
          </p:cNvPr>
          <p:cNvSpPr/>
          <p:nvPr/>
        </p:nvSpPr>
        <p:spPr>
          <a:xfrm>
            <a:off x="348356" y="4152528"/>
            <a:ext cx="1572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S5_SETPOINT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DE9D7A-80B5-BF4E-BCB8-5E0A1E8381DB}"/>
              </a:ext>
            </a:extLst>
          </p:cNvPr>
          <p:cNvCxnSpPr>
            <a:cxnSpLocks/>
          </p:cNvCxnSpPr>
          <p:nvPr/>
        </p:nvCxnSpPr>
        <p:spPr>
          <a:xfrm flipV="1">
            <a:off x="2078911" y="4637725"/>
            <a:ext cx="8904" cy="35988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Notched Right Arrow 22">
            <a:extLst>
              <a:ext uri="{FF2B5EF4-FFF2-40B4-BE49-F238E27FC236}">
                <a16:creationId xmlns:a16="http://schemas.microsoft.com/office/drawing/2014/main" id="{1C413483-85C8-CD58-E1CF-ADF10B533129}"/>
              </a:ext>
            </a:extLst>
          </p:cNvPr>
          <p:cNvSpPr/>
          <p:nvPr/>
        </p:nvSpPr>
        <p:spPr>
          <a:xfrm>
            <a:off x="2970987" y="4337752"/>
            <a:ext cx="601099" cy="269419"/>
          </a:xfrm>
          <a:prstGeom prst="notch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5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48F7C1-FDE5-B36E-23D7-2554E50CA2E1}"/>
              </a:ext>
            </a:extLst>
          </p:cNvPr>
          <p:cNvSpPr>
            <a:spLocks noChangeAspect="1"/>
          </p:cNvSpPr>
          <p:nvPr/>
        </p:nvSpPr>
        <p:spPr>
          <a:xfrm>
            <a:off x="4768416" y="1968551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EFD46D-425C-E808-844C-32A9E338CEA1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>
            <a:off x="3997372" y="2277479"/>
            <a:ext cx="771044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C2D456-FD50-2A44-CC41-1D2FF0A289D1}"/>
              </a:ext>
            </a:extLst>
          </p:cNvPr>
          <p:cNvCxnSpPr>
            <a:cxnSpLocks/>
            <a:stCxn id="22" idx="3"/>
            <a:endCxn id="33" idx="2"/>
          </p:cNvCxnSpPr>
          <p:nvPr/>
        </p:nvCxnSpPr>
        <p:spPr>
          <a:xfrm>
            <a:off x="5425748" y="2212591"/>
            <a:ext cx="597699" cy="379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FE68FC6-7C59-D81E-E09F-B84F38B28C8F}"/>
                  </a:ext>
                </a:extLst>
              </p:cNvPr>
              <p:cNvSpPr/>
              <p:nvPr/>
            </p:nvSpPr>
            <p:spPr>
              <a:xfrm>
                <a:off x="4713694" y="2058702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FE68FC6-7C59-D81E-E09F-B84F38B28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694" y="2058702"/>
                <a:ext cx="71205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40C7ED7A-DFC6-3D6A-D59E-2E018B8DDA44}"/>
              </a:ext>
            </a:extLst>
          </p:cNvPr>
          <p:cNvSpPr>
            <a:spLocks noChangeAspect="1"/>
          </p:cNvSpPr>
          <p:nvPr/>
        </p:nvSpPr>
        <p:spPr>
          <a:xfrm>
            <a:off x="2875481" y="1960004"/>
            <a:ext cx="1121891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D8E29B-F7CD-C5E8-8EF7-128F7D47778E}"/>
              </a:ext>
            </a:extLst>
          </p:cNvPr>
          <p:cNvCxnSpPr>
            <a:cxnSpLocks/>
          </p:cNvCxnSpPr>
          <p:nvPr/>
        </p:nvCxnSpPr>
        <p:spPr>
          <a:xfrm flipV="1">
            <a:off x="1519870" y="2308054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3213185-C8D3-D0BE-A3D3-91BF4A667ED7}"/>
              </a:ext>
            </a:extLst>
          </p:cNvPr>
          <p:cNvSpPr/>
          <p:nvPr/>
        </p:nvSpPr>
        <p:spPr>
          <a:xfrm>
            <a:off x="2183980" y="2134930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6B626E-5B46-1EFB-DDF4-87250BA11517}"/>
              </a:ext>
            </a:extLst>
          </p:cNvPr>
          <p:cNvCxnSpPr>
            <a:cxnSpLocks/>
            <a:stCxn id="26" idx="6"/>
            <a:endCxn id="24" idx="1"/>
          </p:cNvCxnSpPr>
          <p:nvPr/>
        </p:nvCxnSpPr>
        <p:spPr>
          <a:xfrm flipV="1">
            <a:off x="2485821" y="2277479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DBB7EF-B74B-BA24-5E61-0CBE58FA7906}"/>
                  </a:ext>
                </a:extLst>
              </p:cNvPr>
              <p:cNvSpPr txBox="1"/>
              <p:nvPr/>
            </p:nvSpPr>
            <p:spPr>
              <a:xfrm>
                <a:off x="2067391" y="2608513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DBB7EF-B74B-BA24-5E61-0CBE58FA7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391" y="2608513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9197F54-B0CE-A3C8-7440-01E5C2730CC4}"/>
                  </a:ext>
                </a:extLst>
              </p:cNvPr>
              <p:cNvSpPr/>
              <p:nvPr/>
            </p:nvSpPr>
            <p:spPr>
              <a:xfrm>
                <a:off x="1413557" y="1842182"/>
                <a:ext cx="601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9197F54-B0CE-A3C8-7440-01E5C2730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557" y="1842182"/>
                <a:ext cx="601318" cy="338554"/>
              </a:xfrm>
              <a:prstGeom prst="rect">
                <a:avLst/>
              </a:prstGeom>
              <a:blipFill>
                <a:blip r:embed="rId5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2608FD8-E9CA-6F77-C3B1-DF27551CFCE7}"/>
                  </a:ext>
                </a:extLst>
              </p:cNvPr>
              <p:cNvSpPr/>
              <p:nvPr/>
            </p:nvSpPr>
            <p:spPr>
              <a:xfrm>
                <a:off x="2325778" y="1801318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2608FD8-E9CA-6F77-C3B1-DF27551CFC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778" y="1801318"/>
                <a:ext cx="606127" cy="338554"/>
              </a:xfrm>
              <a:prstGeom prst="rect">
                <a:avLst/>
              </a:prstGeom>
              <a:blipFill>
                <a:blip r:embed="rId6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C610E27-5E18-8CED-57B3-FE48529F2C0C}"/>
                  </a:ext>
                </a:extLst>
              </p:cNvPr>
              <p:cNvSpPr/>
              <p:nvPr/>
            </p:nvSpPr>
            <p:spPr>
              <a:xfrm>
                <a:off x="4033500" y="1856532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C610E27-5E18-8CED-57B3-FE48529F2C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500" y="1856532"/>
                <a:ext cx="716478" cy="338554"/>
              </a:xfrm>
              <a:prstGeom prst="rect">
                <a:avLst/>
              </a:prstGeom>
              <a:blipFill>
                <a:blip r:embed="rId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A5FC40F-16F0-5AC2-7AB6-6713B83BF5D4}"/>
                  </a:ext>
                </a:extLst>
              </p:cNvPr>
              <p:cNvSpPr/>
              <p:nvPr/>
            </p:nvSpPr>
            <p:spPr>
              <a:xfrm>
                <a:off x="5360363" y="1791241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A5FC40F-16F0-5AC2-7AB6-6713B83BF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363" y="1791241"/>
                <a:ext cx="716478" cy="338554"/>
              </a:xfrm>
              <a:prstGeom prst="rect">
                <a:avLst/>
              </a:prstGeom>
              <a:blipFill>
                <a:blip r:embed="rId8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820343D9-0A2C-AB5E-85EB-E9D0521CFFE0}"/>
              </a:ext>
            </a:extLst>
          </p:cNvPr>
          <p:cNvSpPr>
            <a:spLocks noChangeAspect="1"/>
          </p:cNvSpPr>
          <p:nvPr/>
        </p:nvSpPr>
        <p:spPr>
          <a:xfrm>
            <a:off x="6023447" y="2170663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7E875F-055F-3594-7957-97E7D7829CD6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6114887" y="2216383"/>
            <a:ext cx="679510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A0C3FDDD-00BA-C6F0-6615-AA6D5A1D91F4}"/>
              </a:ext>
            </a:extLst>
          </p:cNvPr>
          <p:cNvCxnSpPr>
            <a:cxnSpLocks/>
            <a:stCxn id="33" idx="4"/>
            <a:endCxn id="26" idx="4"/>
          </p:cNvCxnSpPr>
          <p:nvPr/>
        </p:nvCxnSpPr>
        <p:spPr>
          <a:xfrm rot="5400000">
            <a:off x="4114701" y="482303"/>
            <a:ext cx="174667" cy="3734266"/>
          </a:xfrm>
          <a:prstGeom prst="bentConnector3">
            <a:avLst>
              <a:gd name="adj1" fmla="val 394175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8625E86-E398-C52C-026D-B3636FC46CB7}"/>
              </a:ext>
            </a:extLst>
          </p:cNvPr>
          <p:cNvSpPr>
            <a:spLocks noChangeAspect="1"/>
          </p:cNvSpPr>
          <p:nvPr/>
        </p:nvSpPr>
        <p:spPr>
          <a:xfrm>
            <a:off x="5935649" y="3794829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149DB78-CDF0-F153-96CB-7B2522BFD642}"/>
              </a:ext>
            </a:extLst>
          </p:cNvPr>
          <p:cNvCxnSpPr>
            <a:cxnSpLocks/>
            <a:stCxn id="40" idx="3"/>
            <a:endCxn id="65" idx="1"/>
          </p:cNvCxnSpPr>
          <p:nvPr/>
        </p:nvCxnSpPr>
        <p:spPr>
          <a:xfrm>
            <a:off x="3593502" y="4103757"/>
            <a:ext cx="712032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4B4BD3-B6A9-AF99-20A3-A2EC7E675B1A}"/>
              </a:ext>
            </a:extLst>
          </p:cNvPr>
          <p:cNvCxnSpPr>
            <a:cxnSpLocks/>
            <a:stCxn id="39" idx="3"/>
            <a:endCxn id="61" idx="2"/>
          </p:cNvCxnSpPr>
          <p:nvPr/>
        </p:nvCxnSpPr>
        <p:spPr>
          <a:xfrm>
            <a:off x="6592981" y="4038869"/>
            <a:ext cx="597699" cy="379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11A246C-D12D-7449-5DB2-8A957BD0FCAC}"/>
                  </a:ext>
                </a:extLst>
              </p:cNvPr>
              <p:cNvSpPr/>
              <p:nvPr/>
            </p:nvSpPr>
            <p:spPr>
              <a:xfrm>
                <a:off x="5880927" y="3884980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11A246C-D12D-7449-5DB2-8A957BD0FC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927" y="3884980"/>
                <a:ext cx="71205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6D3717A6-1AC8-D195-BC3B-9B1704F1F33A}"/>
              </a:ext>
            </a:extLst>
          </p:cNvPr>
          <p:cNvSpPr>
            <a:spLocks noChangeAspect="1"/>
          </p:cNvSpPr>
          <p:nvPr/>
        </p:nvSpPr>
        <p:spPr>
          <a:xfrm>
            <a:off x="2471611" y="3786282"/>
            <a:ext cx="1121891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06CC32E-B341-7F8B-9A16-28D7DE9AA650}"/>
              </a:ext>
            </a:extLst>
          </p:cNvPr>
          <p:cNvCxnSpPr>
            <a:cxnSpLocks/>
          </p:cNvCxnSpPr>
          <p:nvPr/>
        </p:nvCxnSpPr>
        <p:spPr>
          <a:xfrm flipV="1">
            <a:off x="1116000" y="4134332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8D6D6BF-C1FB-D891-E594-43B97CE579B7}"/>
              </a:ext>
            </a:extLst>
          </p:cNvPr>
          <p:cNvSpPr/>
          <p:nvPr/>
        </p:nvSpPr>
        <p:spPr>
          <a:xfrm>
            <a:off x="1780110" y="396120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D450A8-3A6D-56B7-2794-CC016627790F}"/>
              </a:ext>
            </a:extLst>
          </p:cNvPr>
          <p:cNvCxnSpPr>
            <a:cxnSpLocks/>
            <a:stCxn id="48" idx="6"/>
            <a:endCxn id="40" idx="1"/>
          </p:cNvCxnSpPr>
          <p:nvPr/>
        </p:nvCxnSpPr>
        <p:spPr>
          <a:xfrm flipV="1">
            <a:off x="2081951" y="4103757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6ED0D9E-9668-8279-6C10-D85F42DD90A9}"/>
                  </a:ext>
                </a:extLst>
              </p:cNvPr>
              <p:cNvSpPr txBox="1"/>
              <p:nvPr/>
            </p:nvSpPr>
            <p:spPr>
              <a:xfrm>
                <a:off x="1663521" y="443479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6ED0D9E-9668-8279-6C10-D85F42DD9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521" y="4434791"/>
                <a:ext cx="23724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BFB4C37-8AB8-BBCA-85F0-D20A26F5239A}"/>
                  </a:ext>
                </a:extLst>
              </p:cNvPr>
              <p:cNvSpPr/>
              <p:nvPr/>
            </p:nvSpPr>
            <p:spPr>
              <a:xfrm>
                <a:off x="1009687" y="3617519"/>
                <a:ext cx="601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BFB4C37-8AB8-BBCA-85F0-D20A26F52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87" y="3617519"/>
                <a:ext cx="601318" cy="338554"/>
              </a:xfrm>
              <a:prstGeom prst="rect">
                <a:avLst/>
              </a:prstGeom>
              <a:blipFill>
                <a:blip r:embed="rId11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D444ADD-236C-D336-B074-4B2E2856137B}"/>
                  </a:ext>
                </a:extLst>
              </p:cNvPr>
              <p:cNvSpPr/>
              <p:nvPr/>
            </p:nvSpPr>
            <p:spPr>
              <a:xfrm>
                <a:off x="1921908" y="3617519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D444ADD-236C-D336-B074-4B2E28561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908" y="3617519"/>
                <a:ext cx="606127" cy="338554"/>
              </a:xfrm>
              <a:prstGeom prst="rect">
                <a:avLst/>
              </a:prstGeom>
              <a:blipFill>
                <a:blip r:embed="rId12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832155D-309B-5027-D80C-2EC7E9A9A8F0}"/>
                  </a:ext>
                </a:extLst>
              </p:cNvPr>
              <p:cNvSpPr/>
              <p:nvPr/>
            </p:nvSpPr>
            <p:spPr>
              <a:xfrm>
                <a:off x="5275379" y="3617519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832155D-309B-5027-D80C-2EC7E9A9A8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379" y="3617519"/>
                <a:ext cx="716478" cy="338554"/>
              </a:xfrm>
              <a:prstGeom prst="rect">
                <a:avLst/>
              </a:prstGeom>
              <a:blipFill>
                <a:blip r:embed="rId13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61A4583-AD2B-8CA2-0560-841494AF6856}"/>
                  </a:ext>
                </a:extLst>
              </p:cNvPr>
              <p:cNvSpPr/>
              <p:nvPr/>
            </p:nvSpPr>
            <p:spPr>
              <a:xfrm>
                <a:off x="6527596" y="3617519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61A4583-AD2B-8CA2-0560-841494AF6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596" y="3617519"/>
                <a:ext cx="716478" cy="338554"/>
              </a:xfrm>
              <a:prstGeom prst="rect">
                <a:avLst/>
              </a:prstGeom>
              <a:blipFill>
                <a:blip r:embed="rId14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0BEA2F02-EBEC-2A3B-B7D3-BD7064CE653F}"/>
              </a:ext>
            </a:extLst>
          </p:cNvPr>
          <p:cNvSpPr>
            <a:spLocks noChangeAspect="1"/>
          </p:cNvSpPr>
          <p:nvPr/>
        </p:nvSpPr>
        <p:spPr>
          <a:xfrm>
            <a:off x="7190680" y="3996941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BEF6C9F-0534-61B0-0CC4-7F483E2CEA81}"/>
              </a:ext>
            </a:extLst>
          </p:cNvPr>
          <p:cNvCxnSpPr>
            <a:cxnSpLocks/>
            <a:stCxn id="61" idx="6"/>
          </p:cNvCxnSpPr>
          <p:nvPr/>
        </p:nvCxnSpPr>
        <p:spPr>
          <a:xfrm>
            <a:off x="7282120" y="4042661"/>
            <a:ext cx="679510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8D606A2-C751-6C6F-6802-E5B6586E643E}"/>
              </a:ext>
            </a:extLst>
          </p:cNvPr>
          <p:cNvCxnSpPr>
            <a:cxnSpLocks/>
            <a:stCxn id="61" idx="4"/>
            <a:endCxn id="48" idx="4"/>
          </p:cNvCxnSpPr>
          <p:nvPr/>
        </p:nvCxnSpPr>
        <p:spPr>
          <a:xfrm rot="5400000">
            <a:off x="4496383" y="1523030"/>
            <a:ext cx="174667" cy="5305369"/>
          </a:xfrm>
          <a:prstGeom prst="bentConnector3">
            <a:avLst>
              <a:gd name="adj1" fmla="val 326062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0ED41751-E5D6-FAD4-927A-53D44D72348E}"/>
              </a:ext>
            </a:extLst>
          </p:cNvPr>
          <p:cNvSpPr>
            <a:spLocks noChangeAspect="1"/>
          </p:cNvSpPr>
          <p:nvPr/>
        </p:nvSpPr>
        <p:spPr>
          <a:xfrm>
            <a:off x="4305534" y="3786282"/>
            <a:ext cx="1010537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Flakifier</a:t>
            </a:r>
            <a:endParaRPr lang="en-US" sz="16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D19941F-ECE9-77BB-3BBD-CC0CF53B5E30}"/>
              </a:ext>
            </a:extLst>
          </p:cNvPr>
          <p:cNvCxnSpPr>
            <a:cxnSpLocks/>
            <a:stCxn id="65" idx="3"/>
            <a:endCxn id="36" idx="1"/>
          </p:cNvCxnSpPr>
          <p:nvPr/>
        </p:nvCxnSpPr>
        <p:spPr>
          <a:xfrm>
            <a:off x="5316071" y="4103757"/>
            <a:ext cx="619578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C331B96-1683-17AB-5351-6689D9B4EF6C}"/>
                  </a:ext>
                </a:extLst>
              </p:cNvPr>
              <p:cNvSpPr/>
              <p:nvPr/>
            </p:nvSpPr>
            <p:spPr>
              <a:xfrm>
                <a:off x="3640674" y="3617519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C331B96-1683-17AB-5351-6689D9B4E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674" y="3617519"/>
                <a:ext cx="716478" cy="338554"/>
              </a:xfrm>
              <a:prstGeom prst="rect">
                <a:avLst/>
              </a:prstGeom>
              <a:blipFill>
                <a:blip r:embed="rId15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CC91FC0-23C6-B094-3CE2-1D51ABCFD262}"/>
              </a:ext>
            </a:extLst>
          </p:cNvPr>
          <p:cNvSpPr txBox="1"/>
          <p:nvPr/>
        </p:nvSpPr>
        <p:spPr>
          <a:xfrm>
            <a:off x="1056488" y="1521235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(a) CLS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20F4B0-81AB-12DC-5413-0ED44464BC89}"/>
              </a:ext>
            </a:extLst>
          </p:cNvPr>
          <p:cNvSpPr txBox="1"/>
          <p:nvPr/>
        </p:nvSpPr>
        <p:spPr>
          <a:xfrm>
            <a:off x="1056488" y="329903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(b) CLS 2</a:t>
            </a:r>
          </a:p>
        </p:txBody>
      </p:sp>
    </p:spTree>
    <p:extLst>
      <p:ext uri="{BB962C8B-B14F-4D97-AF65-F5344CB8AC3E}">
        <p14:creationId xmlns:p14="http://schemas.microsoft.com/office/powerpoint/2010/main" val="370270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Noise and Filters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3892224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 flipV="1">
            <a:off x="3008157" y="2236150"/>
            <a:ext cx="884067" cy="807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  <a:endCxn id="58" idx="2"/>
          </p:cNvCxnSpPr>
          <p:nvPr/>
        </p:nvCxnSpPr>
        <p:spPr>
          <a:xfrm>
            <a:off x="4549556" y="2162715"/>
            <a:ext cx="597699" cy="832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3837502" y="2008826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502" y="2008826"/>
                <a:ext cx="71205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17F19C0A-4E6F-334D-BD24-1FC484764B18}"/>
              </a:ext>
            </a:extLst>
          </p:cNvPr>
          <p:cNvSpPr>
            <a:spLocks noChangeAspect="1"/>
          </p:cNvSpPr>
          <p:nvPr/>
        </p:nvSpPr>
        <p:spPr>
          <a:xfrm>
            <a:off x="1886266" y="1926754"/>
            <a:ext cx="1121891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74804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101680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345687" y="2403521"/>
            <a:ext cx="1749875" cy="623825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44229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600202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600202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808932"/>
                <a:ext cx="601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808932"/>
                <a:ext cx="601318" cy="338554"/>
              </a:xfrm>
              <a:prstGeom prst="rect">
                <a:avLst/>
              </a:prstGeom>
              <a:blipFill>
                <a:blip r:embed="rId5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336563" y="1768068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63" y="1768068"/>
                <a:ext cx="606127" cy="338554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23282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23282"/>
                <a:ext cx="716478" cy="338554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4484171" y="174136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171" y="1741365"/>
                <a:ext cx="716478" cy="338554"/>
              </a:xfrm>
              <a:prstGeom prst="rect">
                <a:avLst/>
              </a:prstGeom>
              <a:blipFill>
                <a:blip r:embed="rId8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147255" y="202011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449096" y="2162714"/>
            <a:ext cx="866283" cy="832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5298176" y="146268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4724864" y="90011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Filter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165958" y="1895126"/>
            <a:ext cx="705387" cy="1559050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4">
                <a:extLst>
                  <a:ext uri="{FF2B5EF4-FFF2-40B4-BE49-F238E27FC236}">
                    <a16:creationId xmlns:a16="http://schemas.microsoft.com/office/drawing/2014/main" id="{DB1B42CF-51D4-794F-631B-9D28E05C1E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" y="3494062"/>
                <a:ext cx="4355553" cy="3126829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5400"/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Signals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reference input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control error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measured output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filtered output</a:t>
                </a:r>
              </a:p>
              <a:p>
                <a:r>
                  <a:rPr lang="en-US" sz="2400" dirty="0"/>
                  <a:t>Measurement Noise</a:t>
                </a:r>
              </a:p>
              <a:p>
                <a:pPr marL="25400"/>
                <a:endParaRPr lang="en-US" sz="2400" dirty="0"/>
              </a:p>
              <a:p>
                <a:endParaRPr lang="en-US" sz="2400" i="1" dirty="0"/>
              </a:p>
              <a:p>
                <a:endParaRPr lang="en-US" sz="2400" i="1" dirty="0"/>
              </a:p>
            </p:txBody>
          </p:sp>
        </mc:Choice>
        <mc:Fallback>
          <p:sp>
            <p:nvSpPr>
              <p:cNvPr id="10" name="Text Placeholder 4">
                <a:extLst>
                  <a:ext uri="{FF2B5EF4-FFF2-40B4-BE49-F238E27FC236}">
                    <a16:creationId xmlns:a16="http://schemas.microsoft.com/office/drawing/2014/main" id="{DB1B42CF-51D4-794F-631B-9D28E05C1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3494062"/>
                <a:ext cx="4355553" cy="3126829"/>
              </a:xfrm>
              <a:prstGeom prst="rect">
                <a:avLst/>
              </a:prstGeom>
              <a:blipFill>
                <a:blip r:embed="rId12"/>
                <a:stretch>
                  <a:fillRect l="-2326" t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915CA75-DCDD-5876-379A-7EA9B42197B3}"/>
              </a:ext>
            </a:extLst>
          </p:cNvPr>
          <p:cNvSpPr txBox="1">
            <a:spLocks/>
          </p:cNvSpPr>
          <p:nvPr/>
        </p:nvSpPr>
        <p:spPr>
          <a:xfrm>
            <a:off x="4484171" y="3676076"/>
            <a:ext cx="4355553" cy="16142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/>
            <a:r>
              <a:rPr lang="en-US" sz="2400" b="1" dirty="0"/>
              <a:t>Systems</a:t>
            </a:r>
          </a:p>
          <a:p>
            <a:r>
              <a:rPr lang="en-US" sz="2400" dirty="0"/>
              <a:t>Open loop system (OLS)</a:t>
            </a:r>
          </a:p>
          <a:p>
            <a:r>
              <a:rPr lang="en-US" sz="2400" dirty="0"/>
              <a:t>Controller</a:t>
            </a:r>
          </a:p>
          <a:p>
            <a:r>
              <a:rPr lang="en-US" sz="2400" dirty="0"/>
              <a:t>Filter</a:t>
            </a:r>
          </a:p>
          <a:p>
            <a:pPr marL="25400"/>
            <a:endParaRPr lang="en-US" sz="2400" dirty="0"/>
          </a:p>
          <a:p>
            <a:endParaRPr lang="en-US" sz="2400" i="1" dirty="0"/>
          </a:p>
          <a:p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2DA671-7A13-694B-DE37-8A8DBB480BCA}"/>
                  </a:ext>
                </a:extLst>
              </p:cNvPr>
              <p:cNvSpPr/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0" i="1" dirty="0">
                    <a:solidFill>
                      <a:schemeClr val="tx1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2DA671-7A13-694B-DE37-8A8DBB480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  <a:blipFill>
                <a:blip r:embed="rId13"/>
                <a:stretch>
                  <a:fillRect l="-3509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0B7366-8621-31DA-C3E1-F93A2B2B589C}"/>
                  </a:ext>
                </a:extLst>
              </p:cNvPr>
              <p:cNvSpPr/>
              <p:nvPr/>
            </p:nvSpPr>
            <p:spPr>
              <a:xfrm>
                <a:off x="5427031" y="178979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0B7366-8621-31DA-C3E1-F93A2B2B5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031" y="1789795"/>
                <a:ext cx="716478" cy="338554"/>
              </a:xfrm>
              <a:prstGeom prst="rect">
                <a:avLst/>
              </a:prstGeom>
              <a:blipFill>
                <a:blip r:embed="rId14"/>
                <a:stretch>
                  <a:fillRect l="-5263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ADC3E98-9B36-2B13-9648-90DA577B05C7}"/>
                  </a:ext>
                </a:extLst>
              </p:cNvPr>
              <p:cNvSpPr/>
              <p:nvPr/>
            </p:nvSpPr>
            <p:spPr>
              <a:xfrm>
                <a:off x="5278286" y="2463014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ADC3E98-9B36-2B13-9648-90DA577B0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286" y="2463014"/>
                <a:ext cx="716478" cy="338554"/>
              </a:xfrm>
              <a:prstGeom prst="rect">
                <a:avLst/>
              </a:prstGeom>
              <a:blipFill>
                <a:blip r:embed="rId15"/>
                <a:stretch>
                  <a:fillRect l="-3509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55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21926</TotalTime>
  <Words>699</Words>
  <Application>Microsoft Macintosh PowerPoint</Application>
  <PresentationFormat>On-screen Show (4:3)</PresentationFormat>
  <Paragraphs>171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Courier New</vt:lpstr>
      <vt:lpstr>Arial</vt:lpstr>
      <vt:lpstr>Calibri</vt:lpstr>
      <vt:lpstr>Cambria Math</vt:lpstr>
      <vt:lpstr>Office Theme</vt:lpstr>
      <vt:lpstr>BIOE 498 / BIOE 599  Advanced Biological Control Systems   Lecture 6: Building Closed Loop Testbeds  </vt:lpstr>
      <vt:lpstr>Control Architecture</vt:lpstr>
      <vt:lpstr>Open Loop System</vt:lpstr>
      <vt:lpstr>PI Controller</vt:lpstr>
      <vt:lpstr>Interconnect Connections for NonlinearIOSystem Objects</vt:lpstr>
      <vt:lpstr>Wolf Closed Loop System</vt:lpstr>
      <vt:lpstr>Wolf Closed Loop System</vt:lpstr>
      <vt:lpstr>Homework 1</vt:lpstr>
      <vt:lpstr>Adding Noise and Filters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1: Introduction and Biochemistry Basics  </dc:title>
  <dc:creator>Tricia Caparas</dc:creator>
  <cp:lastModifiedBy>Microsoft Office User</cp:lastModifiedBy>
  <cp:revision>266</cp:revision>
  <dcterms:created xsi:type="dcterms:W3CDTF">2008-11-04T22:35:39Z</dcterms:created>
  <dcterms:modified xsi:type="dcterms:W3CDTF">2023-01-26T17:56:12Z</dcterms:modified>
</cp:coreProperties>
</file>