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482" r:id="rId3"/>
    <p:sldId id="433" r:id="rId4"/>
    <p:sldId id="476" r:id="rId5"/>
    <p:sldId id="462" r:id="rId6"/>
    <p:sldId id="495" r:id="rId7"/>
    <p:sldId id="498" r:id="rId8"/>
    <p:sldId id="496" r:id="rId9"/>
    <p:sldId id="483" r:id="rId10"/>
    <p:sldId id="484" r:id="rId11"/>
    <p:sldId id="500" r:id="rId12"/>
    <p:sldId id="485" r:id="rId13"/>
    <p:sldId id="486" r:id="rId14"/>
    <p:sldId id="494" r:id="rId1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31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284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1/27/23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1/27/23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relationship for the approximation and the connection with the Jacobian.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0176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relationship for the approximation and the connection with the Jacobian.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01682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relationship for the approximation and the connection with </a:t>
            </a:r>
            <a:r>
              <a:rPr lang="en-US"/>
              <a:t>the Jacobian.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7354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I leave out “first order”? Can solve high order systems with more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56793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I leave out “first order”? Can solve high order systems with more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064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200.png"/><Relationship Id="rId3" Type="http://schemas.openxmlformats.org/officeDocument/2006/relationships/image" Target="../media/image100.png"/><Relationship Id="rId7" Type="http://schemas.openxmlformats.org/officeDocument/2006/relationships/image" Target="../media/image141.png"/><Relationship Id="rId12" Type="http://schemas.openxmlformats.org/officeDocument/2006/relationships/image" Target="../media/image19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.png"/><Relationship Id="rId11" Type="http://schemas.openxmlformats.org/officeDocument/2006/relationships/image" Target="../media/image180.png"/><Relationship Id="rId5" Type="http://schemas.openxmlformats.org/officeDocument/2006/relationships/image" Target="../media/image120.png"/><Relationship Id="rId10" Type="http://schemas.openxmlformats.org/officeDocument/2006/relationships/image" Target="../media/image17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30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3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31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9: </a:t>
            </a:r>
            <a:r>
              <a:rPr lang="en-US" sz="3200" b="1" u="sng" dirty="0"/>
              <a:t>Modeling Dynamical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8673484" cy="838200"/>
          </a:xfrm>
        </p:spPr>
        <p:txBody>
          <a:bodyPr/>
          <a:lstStyle/>
          <a:p>
            <a:r>
              <a:rPr lang="en-US" sz="2800" dirty="0"/>
              <a:t>Univariate, First Order, Linear Differential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Homogeneous: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Verify the solution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en-US" dirty="0"/>
                  <a:t>, substituting: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happens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is:</a:t>
                </a:r>
              </a:p>
              <a:p>
                <a:pPr lvl="1"/>
                <a:r>
                  <a:rPr lang="en-US" dirty="0"/>
                  <a:t>negative</a:t>
                </a:r>
              </a:p>
              <a:p>
                <a:pPr lvl="1"/>
                <a:r>
                  <a:rPr lang="en-US" dirty="0"/>
                  <a:t>positive</a:t>
                </a:r>
              </a:p>
              <a:p>
                <a:pPr lvl="1"/>
                <a:r>
                  <a:rPr lang="en-US" dirty="0"/>
                  <a:t>imaginary</a:t>
                </a:r>
              </a:p>
              <a:p>
                <a:r>
                  <a:rPr lang="en-US" dirty="0"/>
                  <a:t>How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affect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62" b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593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8673484" cy="838200"/>
          </a:xfrm>
        </p:spPr>
        <p:txBody>
          <a:bodyPr/>
          <a:lstStyle/>
          <a:p>
            <a:r>
              <a:rPr lang="en-US" sz="2800" dirty="0"/>
              <a:t>Univariate, First Order With Forced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5926"/>
                <a:ext cx="8229600" cy="457200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Impulse: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is the response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to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Since the system is linear, we sum all of the responses to initial conditions.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5926"/>
                <a:ext cx="8229600" cy="4572001"/>
              </a:xfrm>
              <a:blipFill>
                <a:blip r:embed="rId2"/>
                <a:stretch>
                  <a:fillRect l="-1389" t="-5263" b="-23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203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3831-AD6D-3F4A-AC18-7F76897C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1" y="381000"/>
            <a:ext cx="8637973" cy="838200"/>
          </a:xfrm>
        </p:spPr>
        <p:txBody>
          <a:bodyPr/>
          <a:lstStyle/>
          <a:p>
            <a:r>
              <a:rPr lang="en-US" sz="2800" dirty="0"/>
              <a:t>Multivariate, Homogeneous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⋯,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a column vector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matrix</a:t>
                </a:r>
              </a:p>
              <a:p>
                <a:pPr lvl="1"/>
                <a:r>
                  <a:rPr lang="en-US" dirty="0"/>
                  <a:t>Scalars are real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90A4-9B3E-6D43-A9DA-43150D0AE9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87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3831-AD6D-3F4A-AC18-7F76897C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1" y="381000"/>
            <a:ext cx="8637973" cy="838200"/>
          </a:xfrm>
        </p:spPr>
        <p:txBody>
          <a:bodyPr/>
          <a:lstStyle/>
          <a:p>
            <a:r>
              <a:rPr lang="en-US" sz="2800" dirty="0"/>
              <a:t>Multivariate, Homogeneous: Eigenvector Solution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27715"/>
                <a:ext cx="8229600" cy="5549285"/>
              </a:xfrm>
              <a:solidFill>
                <a:schemeClr val="bg1"/>
              </a:solidFill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Solution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𝑼𝑬𝒄</m:t>
                      </m:r>
                    </m:oMath>
                  </m:oMathPara>
                </a14:m>
                <a:endParaRPr lang="en-US" sz="2400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are the eigenvectors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sz="20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are the eigenvalues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27715"/>
                <a:ext cx="8229600" cy="5549285"/>
              </a:xfrm>
              <a:blipFill>
                <a:blip r:embed="rId3"/>
                <a:stretch>
                  <a:fillRect l="-1080" t="-8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90A4-9B3E-6D43-A9DA-43150D0AE9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2551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B2E8-A2BC-EB4D-882D-F0B28270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6492"/>
                <a:ext cx="8229600" cy="661387"/>
              </a:xfrm>
            </p:spPr>
            <p:txBody>
              <a:bodyPr/>
              <a:lstStyle/>
              <a:p>
                <a:r>
                  <a:rPr lang="en-US" dirty="0"/>
                  <a:t>Eigenvalues are complex numbers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6492"/>
                <a:ext cx="8229600" cy="661387"/>
              </a:xfrm>
              <a:blipFill>
                <a:blip r:embed="rId2"/>
                <a:stretch>
                  <a:fillRect l="-1389" t="-11538" b="-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AC818-E3B3-E040-8246-2251009BD1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36CD0CB-D044-674A-A538-0F030AC9FD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216015"/>
                  </p:ext>
                </p:extLst>
              </p:nvPr>
            </p:nvGraphicFramePr>
            <p:xfrm>
              <a:off x="1038687" y="2025472"/>
              <a:ext cx="6587232" cy="21102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6808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55579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555794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747871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Transient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Persistent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36CD0CB-D044-674A-A538-0F030AC9FD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216015"/>
                  </p:ext>
                </p:extLst>
              </p:nvPr>
            </p:nvGraphicFramePr>
            <p:xfrm>
              <a:off x="1038687" y="2025472"/>
              <a:ext cx="6587232" cy="21102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6808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55579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273" r="-201538" b="-2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273" r="-101538" b="-2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273" r="-1538" b="-297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88235" r="-301538" b="-1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88235" r="-201538" b="-1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88235" r="-101538" b="-1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33333" r="-30153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33333" r="-20153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33333" r="-10153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CD58C7E0-9169-1142-B387-FB2BEC737E6F}"/>
              </a:ext>
            </a:extLst>
          </p:cNvPr>
          <p:cNvGrpSpPr/>
          <p:nvPr/>
        </p:nvGrpSpPr>
        <p:grpSpPr>
          <a:xfrm>
            <a:off x="2543807" y="4306231"/>
            <a:ext cx="3729391" cy="2383663"/>
            <a:chOff x="2543807" y="4306231"/>
            <a:chExt cx="3729391" cy="2383663"/>
          </a:xfrm>
        </p:grpSpPr>
        <p:pic>
          <p:nvPicPr>
            <p:cNvPr id="2052" name="Picture 4" descr="PDF] On the Harmonic Oscillation of High-order Linear Time Invariant Systems  | Semantic Scholar">
              <a:extLst>
                <a:ext uri="{FF2B5EF4-FFF2-40B4-BE49-F238E27FC236}">
                  <a16:creationId xmlns:a16="http://schemas.microsoft.com/office/drawing/2014/main" id="{381D7B19-785C-A746-9CF3-4088B6AB30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807" y="4366725"/>
              <a:ext cx="3576991" cy="211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E18C81-1A96-9F4B-A9DF-BBDCC5EE5FDF}"/>
                </a:ext>
              </a:extLst>
            </p:cNvPr>
            <p:cNvSpPr/>
            <p:nvPr/>
          </p:nvSpPr>
          <p:spPr>
            <a:xfrm>
              <a:off x="2543807" y="6383045"/>
              <a:ext cx="3576991" cy="1544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CBAE65B-CDA8-1249-AD8B-AA2CAB1A9490}"/>
                    </a:ext>
                  </a:extLst>
                </p:cNvPr>
                <p:cNvSpPr txBox="1"/>
                <p:nvPr/>
              </p:nvSpPr>
              <p:spPr>
                <a:xfrm>
                  <a:off x="4483963" y="4567678"/>
                  <a:ext cx="523043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CBAE65B-CDA8-1249-AD8B-AA2CAB1A94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3963" y="4567678"/>
                  <a:ext cx="523043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CFD543-F0FF-BD4B-95AF-FD882A3E8492}"/>
                </a:ext>
              </a:extLst>
            </p:cNvPr>
            <p:cNvSpPr/>
            <p:nvPr/>
          </p:nvSpPr>
          <p:spPr>
            <a:xfrm>
              <a:off x="2695467" y="4306231"/>
              <a:ext cx="3576991" cy="2453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749F44-DBDF-E84E-83E2-229A00B8D12F}"/>
                </a:ext>
              </a:extLst>
            </p:cNvPr>
            <p:cNvSpPr/>
            <p:nvPr/>
          </p:nvSpPr>
          <p:spPr>
            <a:xfrm>
              <a:off x="2696207" y="6535445"/>
              <a:ext cx="3576991" cy="1544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C34506D-733C-A147-9571-F2CA6BA22AFD}"/>
                    </a:ext>
                  </a:extLst>
                </p:cNvPr>
                <p:cNvSpPr txBox="1"/>
                <p:nvPr/>
              </p:nvSpPr>
              <p:spPr>
                <a:xfrm>
                  <a:off x="5577398" y="5421862"/>
                  <a:ext cx="468296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C34506D-733C-A147-9571-F2CA6BA22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398" y="5421862"/>
                  <a:ext cx="468296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2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185EF6-FAAA-1448-A3DB-FA6BC32C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3819A5-CC67-7B41-9408-032874513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1"/>
          </a:xfrm>
        </p:spPr>
        <p:txBody>
          <a:bodyPr/>
          <a:lstStyle/>
          <a:p>
            <a:r>
              <a:rPr lang="en-US" sz="2800" dirty="0"/>
              <a:t>Solving linear ordinary differential equations</a:t>
            </a:r>
          </a:p>
          <a:p>
            <a:pPr lvl="1"/>
            <a:r>
              <a:rPr lang="en-US" sz="2400" dirty="0"/>
              <a:t>Univariate without/with forced input</a:t>
            </a:r>
          </a:p>
          <a:p>
            <a:pPr lvl="1"/>
            <a:r>
              <a:rPr lang="en-US" sz="2400" dirty="0"/>
              <a:t>Multivariate without/with forced input</a:t>
            </a:r>
          </a:p>
          <a:p>
            <a:pPr lvl="2"/>
            <a:r>
              <a:rPr lang="en-US" sz="2000" dirty="0"/>
              <a:t>Matrix exponential solutions, eigenvalue solutions</a:t>
            </a:r>
          </a:p>
          <a:p>
            <a:r>
              <a:rPr lang="en-US" sz="2800" dirty="0"/>
              <a:t>Non-linear differential equations</a:t>
            </a:r>
          </a:p>
          <a:p>
            <a:pPr lvl="1"/>
            <a:r>
              <a:rPr lang="en-US" sz="2400" dirty="0"/>
              <a:t>Fixed points</a:t>
            </a:r>
          </a:p>
          <a:p>
            <a:pPr lvl="1"/>
            <a:r>
              <a:rPr lang="en-US" sz="2400" dirty="0"/>
              <a:t>Jacobian</a:t>
            </a:r>
          </a:p>
          <a:p>
            <a:pPr lvl="1"/>
            <a:r>
              <a:rPr lang="en-US" sz="2400" dirty="0"/>
              <a:t>Solution strategy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61AA2D-A0F1-0C46-8A04-45E3E73751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45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F0ABEA-2151-DB44-87EA-3FC997EC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/>
              <a:t>G.P.E. Box (Famous Statistician)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39C5-E3EC-E048-9302-8AC3195CD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FCB56-1487-AF4C-8A6F-80E77F5C2E69}"/>
              </a:ext>
            </a:extLst>
          </p:cNvPr>
          <p:cNvSpPr txBox="1"/>
          <p:nvPr/>
        </p:nvSpPr>
        <p:spPr>
          <a:xfrm>
            <a:off x="304800" y="3992940"/>
            <a:ext cx="8576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All models are wrong.</a:t>
            </a:r>
          </a:p>
          <a:p>
            <a:r>
              <a:rPr lang="en-US" sz="4800" b="1" dirty="0"/>
              <a:t>But some models are useful.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A8A36-116F-3B4A-8D5E-EADF1923C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173540"/>
            <a:ext cx="196852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8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9DB1-574E-A14B-8C6C-84EEB4AB8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228600"/>
            <a:ext cx="8430768" cy="838200"/>
          </a:xfrm>
        </p:spPr>
        <p:txBody>
          <a:bodyPr/>
          <a:lstStyle/>
          <a:p>
            <a:r>
              <a:rPr lang="en-US" dirty="0"/>
              <a:t>Reaction Network -&gt; Differential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45BA8-85D4-0A45-B84F-5392CD6FA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195387B2-DF81-2644-89FE-944CE112C5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11480" y="1598168"/>
              <a:ext cx="566013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2736">
                      <a:extLst>
                        <a:ext uri="{9D8B030D-6E8A-4147-A177-3AD203B41FA5}">
                          <a16:colId xmlns:a16="http://schemas.microsoft.com/office/drawing/2014/main" val="365898451"/>
                        </a:ext>
                      </a:extLst>
                    </a:gridCol>
                    <a:gridCol w="1729688">
                      <a:extLst>
                        <a:ext uri="{9D8B030D-6E8A-4147-A177-3AD203B41FA5}">
                          <a16:colId xmlns:a16="http://schemas.microsoft.com/office/drawing/2014/main" val="3279177543"/>
                        </a:ext>
                      </a:extLst>
                    </a:gridCol>
                    <a:gridCol w="2267712">
                      <a:extLst>
                        <a:ext uri="{9D8B030D-6E8A-4147-A177-3AD203B41FA5}">
                          <a16:colId xmlns:a16="http://schemas.microsoft.com/office/drawing/2014/main" val="8705337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Transfer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Action Kinetics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8421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9745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45131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195387B2-DF81-2644-89FE-944CE112C5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1722471"/>
                  </p:ext>
                </p:extLst>
              </p:nvPr>
            </p:nvGraphicFramePr>
            <p:xfrm>
              <a:off x="411480" y="1598168"/>
              <a:ext cx="566013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2736">
                      <a:extLst>
                        <a:ext uri="{9D8B030D-6E8A-4147-A177-3AD203B41FA5}">
                          <a16:colId xmlns:a16="http://schemas.microsoft.com/office/drawing/2014/main" val="365898451"/>
                        </a:ext>
                      </a:extLst>
                    </a:gridCol>
                    <a:gridCol w="1729688">
                      <a:extLst>
                        <a:ext uri="{9D8B030D-6E8A-4147-A177-3AD203B41FA5}">
                          <a16:colId xmlns:a16="http://schemas.microsoft.com/office/drawing/2014/main" val="3279177543"/>
                        </a:ext>
                      </a:extLst>
                    </a:gridCol>
                    <a:gridCol w="2267712">
                      <a:extLst>
                        <a:ext uri="{9D8B030D-6E8A-4147-A177-3AD203B41FA5}">
                          <a16:colId xmlns:a16="http://schemas.microsoft.com/office/drawing/2014/main" val="8705337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Transfer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Action Kinetics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8421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350" t="-110345" r="-132117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279" t="-110345" r="-1117" b="-1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745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350" t="-203333" r="-13211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279" t="-203333" r="-1117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45131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05208C4-DE50-7D41-A5BA-7ED3DECB627B}"/>
              </a:ext>
            </a:extLst>
          </p:cNvPr>
          <p:cNvSpPr txBox="1"/>
          <p:nvPr/>
        </p:nvSpPr>
        <p:spPr>
          <a:xfrm>
            <a:off x="348743" y="118872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Reaction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B1C336-E226-C040-AC01-2951EF30F1CE}"/>
              </a:ext>
            </a:extLst>
          </p:cNvPr>
          <p:cNvSpPr txBox="1"/>
          <p:nvPr/>
        </p:nvSpPr>
        <p:spPr>
          <a:xfrm>
            <a:off x="2764028" y="4998731"/>
            <a:ext cx="2217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Stoichiometry Matrix</a:t>
            </a:r>
            <a:endParaRPr lang="en-US" sz="16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810F2F-103E-1B4A-BBC1-7A72DB7C4E23}"/>
              </a:ext>
            </a:extLst>
          </p:cNvPr>
          <p:cNvGrpSpPr/>
          <p:nvPr/>
        </p:nvGrpSpPr>
        <p:grpSpPr>
          <a:xfrm>
            <a:off x="3105674" y="3289669"/>
            <a:ext cx="1757498" cy="1572708"/>
            <a:chOff x="3782330" y="3426829"/>
            <a:chExt cx="1757498" cy="15727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0B41C6-AC5B-3744-BE87-6926614B8C0D}"/>
                </a:ext>
              </a:extLst>
            </p:cNvPr>
            <p:cNvSpPr txBox="1"/>
            <p:nvPr/>
          </p:nvSpPr>
          <p:spPr>
            <a:xfrm>
              <a:off x="3782330" y="3429877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[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008D105-DE70-AC42-931E-20F2DF0CA734}"/>
                    </a:ext>
                  </a:extLst>
                </p:cNvPr>
                <p:cNvSpPr txBox="1"/>
                <p:nvPr/>
              </p:nvSpPr>
              <p:spPr>
                <a:xfrm>
                  <a:off x="4212927" y="3772835"/>
                  <a:ext cx="897682" cy="460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008D105-DE70-AC42-931E-20F2DF0CA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2927" y="3772835"/>
                  <a:ext cx="897682" cy="460126"/>
                </a:xfrm>
                <a:prstGeom prst="rect">
                  <a:avLst/>
                </a:prstGeom>
                <a:blipFill>
                  <a:blip r:embed="rId3"/>
                  <a:stretch>
                    <a:fillRect l="-1408" t="-2703" r="-5634" b="-351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528102-3E8D-DC4D-9A66-BAE8416778C9}"/>
                    </a:ext>
                  </a:extLst>
                </p:cNvPr>
                <p:cNvSpPr txBox="1"/>
                <p:nvPr/>
              </p:nvSpPr>
              <p:spPr>
                <a:xfrm>
                  <a:off x="4228167" y="4400723"/>
                  <a:ext cx="878446" cy="4665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2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528102-3E8D-DC4D-9A66-BAE841677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167" y="4400723"/>
                  <a:ext cx="878446" cy="466538"/>
                </a:xfrm>
                <a:prstGeom prst="rect">
                  <a:avLst/>
                </a:prstGeom>
                <a:blipFill>
                  <a:blip r:embed="rId4"/>
                  <a:stretch>
                    <a:fillRect l="-8571" t="-10526" r="-5714" b="-31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9FCAC1-5025-CA4D-BBA2-A2DB6441F5E6}"/>
                </a:ext>
              </a:extLst>
            </p:cNvPr>
            <p:cNvSpPr txBox="1"/>
            <p:nvPr/>
          </p:nvSpPr>
          <p:spPr>
            <a:xfrm>
              <a:off x="5013722" y="3426829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]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6E9D1E-EE95-9F49-8CA4-FD2645B8AFB0}"/>
              </a:ext>
            </a:extLst>
          </p:cNvPr>
          <p:cNvGrpSpPr/>
          <p:nvPr/>
        </p:nvGrpSpPr>
        <p:grpSpPr>
          <a:xfrm>
            <a:off x="2861381" y="3345215"/>
            <a:ext cx="1594150" cy="1404670"/>
            <a:chOff x="529661" y="3528095"/>
            <a:chExt cx="1594150" cy="140467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AA9A112-B910-6E4A-ABD2-B4F7DDF0EF5D}"/>
                </a:ext>
              </a:extLst>
            </p:cNvPr>
            <p:cNvGrpSpPr/>
            <p:nvPr/>
          </p:nvGrpSpPr>
          <p:grpSpPr>
            <a:xfrm>
              <a:off x="529661" y="3793271"/>
              <a:ext cx="287258" cy="1139494"/>
              <a:chOff x="3364301" y="3729263"/>
              <a:chExt cx="287258" cy="113949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BE87A-12E8-AD4B-B912-3EE7E5CA0BB7}"/>
                  </a:ext>
                </a:extLst>
              </p:cNvPr>
              <p:cNvSpPr txBox="1"/>
              <p:nvPr/>
            </p:nvSpPr>
            <p:spPr>
              <a:xfrm>
                <a:off x="3364301" y="3729263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3C0526-43BA-1F44-88E3-6DFF0D54B91C}"/>
                  </a:ext>
                </a:extLst>
              </p:cNvPr>
              <p:cNvSpPr txBox="1"/>
              <p:nvPr/>
            </p:nvSpPr>
            <p:spPr>
              <a:xfrm>
                <a:off x="3364301" y="4021891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B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80519D-7F87-E64C-8002-C0A344CE5782}"/>
                  </a:ext>
                </a:extLst>
              </p:cNvPr>
              <p:cNvSpPr txBox="1"/>
              <p:nvPr/>
            </p:nvSpPr>
            <p:spPr>
              <a:xfrm>
                <a:off x="3364301" y="4314519"/>
                <a:ext cx="2872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419C51-7413-1043-B6BE-9E0B6E028DC1}"/>
                  </a:ext>
                </a:extLst>
              </p:cNvPr>
              <p:cNvSpPr txBox="1"/>
              <p:nvPr/>
            </p:nvSpPr>
            <p:spPr>
              <a:xfrm>
                <a:off x="3364301" y="4607147"/>
                <a:ext cx="2872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D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F017B9-C79C-C245-8A86-A83FF2E53AD2}"/>
                </a:ext>
              </a:extLst>
            </p:cNvPr>
            <p:cNvSpPr txBox="1"/>
            <p:nvPr/>
          </p:nvSpPr>
          <p:spPr>
            <a:xfrm>
              <a:off x="1258133" y="3528095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u="sng" dirty="0"/>
                <a:t>R1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7D4B76-C392-AB49-BA50-DD069F6010B2}"/>
                </a:ext>
              </a:extLst>
            </p:cNvPr>
            <p:cNvSpPr txBox="1"/>
            <p:nvPr/>
          </p:nvSpPr>
          <p:spPr>
            <a:xfrm>
              <a:off x="1758005" y="3528095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u="sng" dirty="0"/>
                <a:t>R2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231556-25DF-BA4B-850C-D878D84B1991}"/>
              </a:ext>
            </a:extLst>
          </p:cNvPr>
          <p:cNvGrpSpPr/>
          <p:nvPr/>
        </p:nvGrpSpPr>
        <p:grpSpPr>
          <a:xfrm>
            <a:off x="5156233" y="3558128"/>
            <a:ext cx="1693266" cy="1015663"/>
            <a:chOff x="2824513" y="3558128"/>
            <a:chExt cx="1693266" cy="1015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0482927-856B-5140-97A0-F6A92AB7E84C}"/>
                    </a:ext>
                  </a:extLst>
                </p:cNvPr>
                <p:cNvSpPr txBox="1"/>
                <p:nvPr/>
              </p:nvSpPr>
              <p:spPr>
                <a:xfrm>
                  <a:off x="3108960" y="3805094"/>
                  <a:ext cx="1136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0482927-856B-5140-97A0-F6A92AB7E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3805094"/>
                  <a:ext cx="113633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444" r="-1111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8CCE580-CD0D-7045-933A-6D01D6FBB150}"/>
                    </a:ext>
                  </a:extLst>
                </p:cNvPr>
                <p:cNvSpPr txBox="1"/>
                <p:nvPr/>
              </p:nvSpPr>
              <p:spPr>
                <a:xfrm>
                  <a:off x="3108960" y="4184007"/>
                  <a:ext cx="10238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8CCE580-CD0D-7045-933A-6D01D6FBB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4184007"/>
                  <a:ext cx="102380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938" r="-3704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A3C4EC-1737-1249-88BF-9E85D7BBD27A}"/>
                </a:ext>
              </a:extLst>
            </p:cNvPr>
            <p:cNvSpPr txBox="1"/>
            <p:nvPr/>
          </p:nvSpPr>
          <p:spPr>
            <a:xfrm>
              <a:off x="2824513" y="3558128"/>
              <a:ext cx="39786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[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60B1B8-CEC0-234F-810F-8AA8B566C308}"/>
                </a:ext>
              </a:extLst>
            </p:cNvPr>
            <p:cNvSpPr txBox="1"/>
            <p:nvPr/>
          </p:nvSpPr>
          <p:spPr>
            <a:xfrm>
              <a:off x="4119913" y="3558128"/>
              <a:ext cx="39786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]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D185050-0438-894C-8FFC-41CD295C62B5}"/>
              </a:ext>
            </a:extLst>
          </p:cNvPr>
          <p:cNvSpPr txBox="1"/>
          <p:nvPr/>
        </p:nvSpPr>
        <p:spPr>
          <a:xfrm>
            <a:off x="6759773" y="3762791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u="sng" dirty="0"/>
              <a:t>R1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DFABC-3AEC-0C48-8562-0DDA4EB58A85}"/>
              </a:ext>
            </a:extLst>
          </p:cNvPr>
          <p:cNvSpPr txBox="1"/>
          <p:nvPr/>
        </p:nvSpPr>
        <p:spPr>
          <a:xfrm>
            <a:off x="6765869" y="4137695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u="sng" dirty="0"/>
              <a:t>R2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A2DA3F9-9DC3-D346-AB02-C017AE3C339F}"/>
              </a:ext>
            </a:extLst>
          </p:cNvPr>
          <p:cNvGrpSpPr/>
          <p:nvPr/>
        </p:nvGrpSpPr>
        <p:grpSpPr>
          <a:xfrm>
            <a:off x="854776" y="3278081"/>
            <a:ext cx="1108274" cy="1575756"/>
            <a:chOff x="420815" y="3672167"/>
            <a:chExt cx="1108274" cy="15757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DD5283B-CDD8-7F47-9B66-CA5ABFBFB383}"/>
                    </a:ext>
                  </a:extLst>
                </p:cNvPr>
                <p:cNvSpPr/>
                <p:nvPr/>
              </p:nvSpPr>
              <p:spPr>
                <a:xfrm>
                  <a:off x="784703" y="3882446"/>
                  <a:ext cx="396904" cy="3798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DD5283B-CDD8-7F47-9B66-CA5ABFBFB3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03" y="3882446"/>
                  <a:ext cx="396904" cy="3798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167E726-F036-D244-8882-C614FA716152}"/>
                    </a:ext>
                  </a:extLst>
                </p:cNvPr>
                <p:cNvSpPr/>
                <p:nvPr/>
              </p:nvSpPr>
              <p:spPr>
                <a:xfrm>
                  <a:off x="779510" y="4194978"/>
                  <a:ext cx="407291" cy="3779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167E726-F036-D244-8882-C614FA716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510" y="4194978"/>
                  <a:ext cx="407291" cy="37798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E13F511-E7A8-0045-9864-3934E733A3BA}"/>
                    </a:ext>
                  </a:extLst>
                </p:cNvPr>
                <p:cNvSpPr/>
                <p:nvPr/>
              </p:nvSpPr>
              <p:spPr>
                <a:xfrm>
                  <a:off x="784768" y="4505651"/>
                  <a:ext cx="396775" cy="3798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E13F511-E7A8-0045-9864-3934E733A3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68" y="4505651"/>
                  <a:ext cx="396775" cy="37984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6B00F5B-1E3C-7A41-8E9B-9E88125BF0E7}"/>
                    </a:ext>
                  </a:extLst>
                </p:cNvPr>
                <p:cNvSpPr/>
                <p:nvPr/>
              </p:nvSpPr>
              <p:spPr>
                <a:xfrm>
                  <a:off x="775246" y="4818182"/>
                  <a:ext cx="415819" cy="3779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6B00F5B-1E3C-7A41-8E9B-9E88125BF0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46" y="4818182"/>
                  <a:ext cx="415819" cy="3779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3D4D5D5-45ED-4047-BEF8-7AA5D894066A}"/>
                </a:ext>
              </a:extLst>
            </p:cNvPr>
            <p:cNvSpPr txBox="1"/>
            <p:nvPr/>
          </p:nvSpPr>
          <p:spPr>
            <a:xfrm>
              <a:off x="420815" y="3672167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[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6734A7-DDD6-8E43-B861-E4C738F9539E}"/>
                </a:ext>
              </a:extLst>
            </p:cNvPr>
            <p:cNvSpPr txBox="1"/>
            <p:nvPr/>
          </p:nvSpPr>
          <p:spPr>
            <a:xfrm>
              <a:off x="1002983" y="3678263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]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5F90DA0-2927-D64C-9775-006EF112CF47}"/>
                  </a:ext>
                </a:extLst>
              </p:cNvPr>
              <p:cNvSpPr txBox="1"/>
              <p:nvPr/>
            </p:nvSpPr>
            <p:spPr>
              <a:xfrm>
                <a:off x="2108014" y="3860696"/>
                <a:ext cx="4728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5F90DA0-2927-D64C-9775-006EF112C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014" y="3860696"/>
                <a:ext cx="472886" cy="553998"/>
              </a:xfrm>
              <a:prstGeom prst="rect">
                <a:avLst/>
              </a:prstGeom>
              <a:blipFill>
                <a:blip r:embed="rId11"/>
                <a:stretch>
                  <a:fillRect l="-7895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E00AA2-6EA5-0A4A-93A0-2B4894955891}"/>
                  </a:ext>
                </a:extLst>
              </p:cNvPr>
              <p:cNvSpPr txBox="1"/>
              <p:nvPr/>
            </p:nvSpPr>
            <p:spPr>
              <a:xfrm>
                <a:off x="4752073" y="3845307"/>
                <a:ext cx="4584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E00AA2-6EA5-0A4A-93A0-2B4894955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73" y="3845307"/>
                <a:ext cx="458459" cy="553998"/>
              </a:xfrm>
              <a:prstGeom prst="rect">
                <a:avLst/>
              </a:prstGeom>
              <a:blipFill>
                <a:blip r:embed="rId12"/>
                <a:stretch>
                  <a:fillRect l="-13514" r="-13514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9D823ED-2A44-174C-9924-A3619822B2DB}"/>
              </a:ext>
            </a:extLst>
          </p:cNvPr>
          <p:cNvSpPr txBox="1"/>
          <p:nvPr/>
        </p:nvSpPr>
        <p:spPr>
          <a:xfrm>
            <a:off x="5156233" y="4998731"/>
            <a:ext cx="2213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Reaction Flux Vector</a:t>
            </a:r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6E1C03-52F8-E24D-BFC8-E943BC0E270F}"/>
              </a:ext>
            </a:extLst>
          </p:cNvPr>
          <p:cNvSpPr txBox="1"/>
          <p:nvPr/>
        </p:nvSpPr>
        <p:spPr>
          <a:xfrm>
            <a:off x="298925" y="4995491"/>
            <a:ext cx="2178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State Change Vector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629FBCF-70F1-4546-A029-6D06EFAC5829}"/>
                  </a:ext>
                </a:extLst>
              </p:cNvPr>
              <p:cNvSpPr txBox="1"/>
              <p:nvPr/>
            </p:nvSpPr>
            <p:spPr>
              <a:xfrm>
                <a:off x="1201994" y="5476094"/>
                <a:ext cx="85927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629FBCF-70F1-4546-A029-6D06EFAC5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994" y="5476094"/>
                <a:ext cx="859273" cy="525913"/>
              </a:xfrm>
              <a:prstGeom prst="rect">
                <a:avLst/>
              </a:prstGeom>
              <a:blipFill>
                <a:blip r:embed="rId13"/>
                <a:stretch>
                  <a:fillRect l="-4348" t="-2381" r="-434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E199553-FD58-9445-8CFF-028FB95AA032}"/>
              </a:ext>
            </a:extLst>
          </p:cNvPr>
          <p:cNvSpPr txBox="1"/>
          <p:nvPr/>
        </p:nvSpPr>
        <p:spPr>
          <a:xfrm>
            <a:off x="2410160" y="5866989"/>
            <a:ext cx="4799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This is a nonlinear system!</a:t>
            </a:r>
          </a:p>
        </p:txBody>
      </p:sp>
    </p:spTree>
    <p:extLst>
      <p:ext uri="{BB962C8B-B14F-4D97-AF65-F5344CB8AC3E}">
        <p14:creationId xmlns:p14="http://schemas.microsoft.com/office/powerpoint/2010/main" val="188186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6" grpId="0"/>
      <p:bldP spid="37" grpId="0"/>
      <p:bldP spid="46" grpId="0"/>
      <p:bldP spid="47" grpId="0"/>
      <p:bldP spid="48" grpId="0"/>
      <p:bldP spid="49" grpId="0"/>
      <p:bldP spid="50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2DA6-9804-3743-8C3E-63A2108C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7145C-0577-0E40-97BD-DDB1A3B0AC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42415"/>
                <a:ext cx="8229600" cy="4572001"/>
              </a:xfrm>
            </p:spPr>
            <p:txBody>
              <a:bodyPr/>
              <a:lstStyle/>
              <a:p>
                <a:r>
                  <a:rPr lang="en-US" dirty="0"/>
                  <a:t>Where do nonlinear models arise in biochemical systems?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With mass action kinetics, reaction rate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3"/>
                <a:r>
                  <a:rPr lang="en-US" b="0" dirty="0"/>
                  <a:t>Kinetics law: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𝑘𝐴𝐵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Enzyme kinetics</a:t>
                </a:r>
              </a:p>
              <a:p>
                <a:pPr lvl="1"/>
                <a:r>
                  <a:rPr lang="en-US" dirty="0"/>
                  <a:t>Positive feedback</a:t>
                </a:r>
              </a:p>
              <a:p>
                <a:pPr lvl="1"/>
                <a:r>
                  <a:rPr lang="en-US" dirty="0"/>
                  <a:t>And much, much more</a:t>
                </a:r>
              </a:p>
              <a:p>
                <a:r>
                  <a:rPr lang="en-US" dirty="0"/>
                  <a:t>Handling nonlinear models – Linearize them!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7145C-0577-0E40-97BD-DDB1A3B0AC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42415"/>
                <a:ext cx="8229600" cy="4572001"/>
              </a:xfrm>
              <a:blipFill>
                <a:blip r:embed="rId2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30634-FC2A-384F-9E54-2DDBFB0409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573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B1FB-7F04-464E-90B0-F0A28312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1" y="381000"/>
            <a:ext cx="8500369" cy="838200"/>
          </a:xfrm>
        </p:spPr>
        <p:txBody>
          <a:bodyPr/>
          <a:lstStyle/>
          <a:p>
            <a:r>
              <a:rPr lang="en-US" dirty="0"/>
              <a:t>Linearizing the State Change Vector: Fixed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644" y="2658787"/>
                <a:ext cx="8574270" cy="28366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</a:t>
                </a:r>
                <a:r>
                  <a:rPr lang="en-US" sz="2000" b="1" dirty="0"/>
                  <a:t>fixed point </a:t>
                </a:r>
                <a:r>
                  <a:rPr lang="en-US" sz="2000" dirty="0"/>
                  <a:t>is a value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such that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b="0" dirty="0"/>
                  <a:t>. </a:t>
                </a:r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0" dirty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b="0" dirty="0"/>
                  <a:t> indicates a small change, is a deviation from a fixed point. Also called a </a:t>
                </a:r>
                <a:r>
                  <a:rPr lang="en-US" sz="2000" b="1" dirty="0"/>
                  <a:t>nominal value</a:t>
                </a:r>
                <a:r>
                  <a:rPr lang="en-US" sz="2000" b="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0" dirty="0"/>
                  <a:t>We often want our closed loop system to regulate to a fixed point. In this case, the fixed point is also the </a:t>
                </a:r>
                <a:r>
                  <a:rPr lang="en-US" sz="2000" b="1" dirty="0"/>
                  <a:t>operating point </a:t>
                </a:r>
                <a:r>
                  <a:rPr lang="en-US" sz="2000" dirty="0"/>
                  <a:t>of the system.</a:t>
                </a:r>
                <a:endParaRPr lang="en-US" sz="20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644" y="2658787"/>
                <a:ext cx="8574270" cy="2836686"/>
              </a:xfrm>
              <a:blipFill>
                <a:blip r:embed="rId3"/>
                <a:stretch>
                  <a:fillRect l="-740" t="-1339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0F358-5F99-2A4F-911F-83BDABA7E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16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B1FB-7F04-464E-90B0-F0A28312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Linearizing the State Change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644" y="2658787"/>
                <a:ext cx="8574270" cy="84892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b="0" dirty="0"/>
                  <a:t>, which is linear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644" y="2658787"/>
                <a:ext cx="8574270" cy="848929"/>
              </a:xfrm>
              <a:blipFill>
                <a:blip r:embed="rId3"/>
                <a:stretch>
                  <a:fillRect l="-740" t="-4478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0F358-5F99-2A4F-911F-83BDABA7E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EBB1FB4-C388-2340-82FD-54475D12C020}"/>
              </a:ext>
            </a:extLst>
          </p:cNvPr>
          <p:cNvGrpSpPr/>
          <p:nvPr/>
        </p:nvGrpSpPr>
        <p:grpSpPr>
          <a:xfrm>
            <a:off x="1630577" y="1091953"/>
            <a:ext cx="4805734" cy="1378248"/>
            <a:chOff x="636278" y="1076416"/>
            <a:chExt cx="6851293" cy="20283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D71FBC-C4AE-C24E-8D85-5089330A9B63}"/>
                </a:ext>
              </a:extLst>
            </p:cNvPr>
            <p:cNvSpPr txBox="1"/>
            <p:nvPr/>
          </p:nvSpPr>
          <p:spPr>
            <a:xfrm>
              <a:off x="3101381" y="2797065"/>
              <a:ext cx="1823801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Stoichiometry Matrix</a:t>
              </a:r>
              <a:endParaRPr lang="en-US" sz="110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9B072A2-5AF1-974F-88D2-A81B67E628BD}"/>
                </a:ext>
              </a:extLst>
            </p:cNvPr>
            <p:cNvGrpSpPr/>
            <p:nvPr/>
          </p:nvGrpSpPr>
          <p:grpSpPr>
            <a:xfrm>
              <a:off x="3443027" y="1088004"/>
              <a:ext cx="1741878" cy="1414894"/>
              <a:chOff x="3782330" y="3426829"/>
              <a:chExt cx="1741878" cy="141489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AB540F-DBA3-9B4F-947F-6ABD61B53BE3}"/>
                  </a:ext>
                </a:extLst>
              </p:cNvPr>
              <p:cNvSpPr txBox="1"/>
              <p:nvPr/>
            </p:nvSpPr>
            <p:spPr>
              <a:xfrm>
                <a:off x="3782330" y="3429877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[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3DEDFED-29D2-B645-AB7D-539CE4335EA0}"/>
                      </a:ext>
                    </a:extLst>
                  </p:cNvPr>
                  <p:cNvSpPr txBox="1"/>
                  <p:nvPr/>
                </p:nvSpPr>
                <p:spPr>
                  <a:xfrm>
                    <a:off x="4212928" y="3772835"/>
                    <a:ext cx="691903" cy="3622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3DEDFED-29D2-B645-AB7D-539CE4335E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2928" y="3772835"/>
                    <a:ext cx="691903" cy="36223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128" t="-5000" r="-23077" b="-6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9C0C66E-8728-1E4E-BE3E-7404B0B405C7}"/>
                      </a:ext>
                    </a:extLst>
                  </p:cNvPr>
                  <p:cNvSpPr txBox="1"/>
                  <p:nvPr/>
                </p:nvSpPr>
                <p:spPr>
                  <a:xfrm>
                    <a:off x="4228165" y="4400722"/>
                    <a:ext cx="675207" cy="3622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2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9C0C66E-8728-1E4E-BE3E-7404B0B405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8165" y="4400722"/>
                    <a:ext cx="675207" cy="3622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8421" t="-15000" r="-23684" b="-7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5A0615-8648-F64A-85C9-BBCC86BA8D1A}"/>
                  </a:ext>
                </a:extLst>
              </p:cNvPr>
              <p:cNvSpPr txBox="1"/>
              <p:nvPr/>
            </p:nvSpPr>
            <p:spPr>
              <a:xfrm>
                <a:off x="5013722" y="3426829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]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F3B749D-7EC3-EC49-8C72-F1D882719718}"/>
                </a:ext>
              </a:extLst>
            </p:cNvPr>
            <p:cNvGrpSpPr/>
            <p:nvPr/>
          </p:nvGrpSpPr>
          <p:grpSpPr>
            <a:xfrm>
              <a:off x="3198734" y="1143550"/>
              <a:ext cx="1612692" cy="1414568"/>
              <a:chOff x="529661" y="3528095"/>
              <a:chExt cx="1612692" cy="141456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12A5DA2-7D29-1142-969E-3E5A2FD35939}"/>
                  </a:ext>
                </a:extLst>
              </p:cNvPr>
              <p:cNvGrpSpPr/>
              <p:nvPr/>
            </p:nvGrpSpPr>
            <p:grpSpPr>
              <a:xfrm>
                <a:off x="529661" y="3793271"/>
                <a:ext cx="310150" cy="1149392"/>
                <a:chOff x="3364301" y="3729263"/>
                <a:chExt cx="310150" cy="1149392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CA27DF-EEFA-8140-BAFF-C7DFEB445A8B}"/>
                    </a:ext>
                  </a:extLst>
                </p:cNvPr>
                <p:cNvSpPr txBox="1"/>
                <p:nvPr/>
              </p:nvSpPr>
              <p:spPr>
                <a:xfrm>
                  <a:off x="3364301" y="3729263"/>
                  <a:ext cx="30273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A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8B7A50-6DEA-B74F-9CFD-0C0D2DEFA12C}"/>
                    </a:ext>
                  </a:extLst>
                </p:cNvPr>
                <p:cNvSpPr txBox="1"/>
                <p:nvPr/>
              </p:nvSpPr>
              <p:spPr>
                <a:xfrm>
                  <a:off x="3364301" y="4021891"/>
                  <a:ext cx="30273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B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8F4931-5480-4F4F-97E0-690B02849CC8}"/>
                    </a:ext>
                  </a:extLst>
                </p:cNvPr>
                <p:cNvSpPr txBox="1"/>
                <p:nvPr/>
              </p:nvSpPr>
              <p:spPr>
                <a:xfrm>
                  <a:off x="3364301" y="4314520"/>
                  <a:ext cx="31015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C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AC5F404-72E8-C546-B728-44319DD363C5}"/>
                    </a:ext>
                  </a:extLst>
                </p:cNvPr>
                <p:cNvSpPr txBox="1"/>
                <p:nvPr/>
              </p:nvSpPr>
              <p:spPr>
                <a:xfrm>
                  <a:off x="3364301" y="4607147"/>
                  <a:ext cx="31015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D</a:t>
                  </a: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49F169-6C4E-9D4D-8A1C-3FD9A56529D3}"/>
                  </a:ext>
                </a:extLst>
              </p:cNvPr>
              <p:cNvSpPr txBox="1"/>
              <p:nvPr/>
            </p:nvSpPr>
            <p:spPr>
              <a:xfrm>
                <a:off x="1258133" y="3528095"/>
                <a:ext cx="384348" cy="271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u="sng" dirty="0"/>
                  <a:t>R1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F681A3-0139-3742-9C2B-D0E04FA202F1}"/>
                  </a:ext>
                </a:extLst>
              </p:cNvPr>
              <p:cNvSpPr txBox="1"/>
              <p:nvPr/>
            </p:nvSpPr>
            <p:spPr>
              <a:xfrm>
                <a:off x="1758005" y="3528095"/>
                <a:ext cx="384348" cy="271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u="sng" dirty="0"/>
                  <a:t>R2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C32D5E-809B-854E-9749-25105F6B54DB}"/>
                </a:ext>
              </a:extLst>
            </p:cNvPr>
            <p:cNvGrpSpPr/>
            <p:nvPr/>
          </p:nvGrpSpPr>
          <p:grpSpPr>
            <a:xfrm>
              <a:off x="5493586" y="1356463"/>
              <a:ext cx="1690879" cy="905029"/>
              <a:chOff x="2824513" y="3558128"/>
              <a:chExt cx="1690879" cy="9050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35339F8-F6EF-2D45-9045-7644A778A805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960" y="3805095"/>
                    <a:ext cx="876508" cy="2172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35339F8-F6EF-2D45-9045-7644A778A8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960" y="3805095"/>
                    <a:ext cx="876508" cy="21720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163" r="-20408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993DE03-C513-CB4A-9125-747F60CE91AB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960" y="4184008"/>
                    <a:ext cx="789103" cy="2172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993DE03-C513-CB4A-9125-747F60CE91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960" y="4184008"/>
                    <a:ext cx="789103" cy="21720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889" r="-22222" b="-5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28A1D6-041F-7A46-BD50-E888B9EA855B}"/>
                  </a:ext>
                </a:extLst>
              </p:cNvPr>
              <p:cNvSpPr txBox="1"/>
              <p:nvPr/>
            </p:nvSpPr>
            <p:spPr>
              <a:xfrm>
                <a:off x="2824513" y="3558128"/>
                <a:ext cx="395478" cy="905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[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515EB4-4260-6448-B1E2-158E5E2FE55D}"/>
                  </a:ext>
                </a:extLst>
              </p:cNvPr>
              <p:cNvSpPr txBox="1"/>
              <p:nvPr/>
            </p:nvSpPr>
            <p:spPr>
              <a:xfrm>
                <a:off x="4119914" y="3558128"/>
                <a:ext cx="395478" cy="905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]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51C645-AEE3-6542-B897-ED56B7AB1110}"/>
                </a:ext>
              </a:extLst>
            </p:cNvPr>
            <p:cNvSpPr txBox="1"/>
            <p:nvPr/>
          </p:nvSpPr>
          <p:spPr>
            <a:xfrm>
              <a:off x="7097126" y="1561126"/>
              <a:ext cx="384349" cy="271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u="sng" dirty="0"/>
                <a:t>R1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4D77C1-B57C-3F48-AF65-6E90FCFAF2F8}"/>
                </a:ext>
              </a:extLst>
            </p:cNvPr>
            <p:cNvSpPr txBox="1"/>
            <p:nvPr/>
          </p:nvSpPr>
          <p:spPr>
            <a:xfrm>
              <a:off x="7103222" y="1936031"/>
              <a:ext cx="384349" cy="271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u="sng" dirty="0"/>
                <a:t>R2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31F88B8-FB6C-A14F-8C42-B597F09EA40E}"/>
                </a:ext>
              </a:extLst>
            </p:cNvPr>
            <p:cNvGrpSpPr/>
            <p:nvPr/>
          </p:nvGrpSpPr>
          <p:grpSpPr>
            <a:xfrm>
              <a:off x="1192129" y="1076416"/>
              <a:ext cx="1092656" cy="1478688"/>
              <a:chOff x="420815" y="3672167"/>
              <a:chExt cx="1092656" cy="14786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1D7B357-E4FA-2C41-A81B-FAE0841EF50F}"/>
                      </a:ext>
                    </a:extLst>
                  </p:cNvPr>
                  <p:cNvSpPr/>
                  <p:nvPr/>
                </p:nvSpPr>
                <p:spPr>
                  <a:xfrm>
                    <a:off x="784703" y="3882446"/>
                    <a:ext cx="378635" cy="3340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1D7B357-E4FA-2C41-A81B-FAE0841EF5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703" y="3882446"/>
                    <a:ext cx="378635" cy="3340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D45A669-4CBF-4C4A-8072-9FCF3576CB32}"/>
                      </a:ext>
                    </a:extLst>
                  </p:cNvPr>
                  <p:cNvSpPr/>
                  <p:nvPr/>
                </p:nvSpPr>
                <p:spPr>
                  <a:xfrm>
                    <a:off x="779510" y="4194978"/>
                    <a:ext cx="385388" cy="3326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D45A669-4CBF-4C4A-8072-9FCF3576CB3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510" y="4194978"/>
                    <a:ext cx="385388" cy="33267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27AF73E6-A9C4-824A-A9AC-758A3BC9EDB2}"/>
                      </a:ext>
                    </a:extLst>
                  </p:cNvPr>
                  <p:cNvSpPr/>
                  <p:nvPr/>
                </p:nvSpPr>
                <p:spPr>
                  <a:xfrm>
                    <a:off x="784768" y="4505651"/>
                    <a:ext cx="377299" cy="3340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27AF73E6-A9C4-824A-A9AC-758A3BC9ED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768" y="4505651"/>
                    <a:ext cx="377299" cy="3340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D15C82C-B6FF-C44E-A07D-70ADF5E98649}"/>
                      </a:ext>
                    </a:extLst>
                  </p:cNvPr>
                  <p:cNvSpPr/>
                  <p:nvPr/>
                </p:nvSpPr>
                <p:spPr>
                  <a:xfrm>
                    <a:off x="775246" y="4818181"/>
                    <a:ext cx="391397" cy="3326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D15C82C-B6FF-C44E-A07D-70ADF5E986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246" y="4818181"/>
                    <a:ext cx="391397" cy="33267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FEBC559-33F1-1344-82FC-29C2401C0ADE}"/>
                  </a:ext>
                </a:extLst>
              </p:cNvPr>
              <p:cNvSpPr txBox="1"/>
              <p:nvPr/>
            </p:nvSpPr>
            <p:spPr>
              <a:xfrm>
                <a:off x="420815" y="3672167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[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356200E-71A1-044F-9747-23FB834A4D04}"/>
                  </a:ext>
                </a:extLst>
              </p:cNvPr>
              <p:cNvSpPr txBox="1"/>
              <p:nvPr/>
            </p:nvSpPr>
            <p:spPr>
              <a:xfrm>
                <a:off x="1002985" y="3678263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]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B5988EB-1BB1-5146-BFD1-A249AAAAA138}"/>
                    </a:ext>
                  </a:extLst>
                </p:cNvPr>
                <p:cNvSpPr txBox="1"/>
                <p:nvPr/>
              </p:nvSpPr>
              <p:spPr>
                <a:xfrm>
                  <a:off x="2445367" y="1659031"/>
                  <a:ext cx="363574" cy="434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B5988EB-1BB1-5146-BFD1-A249AAAAA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5367" y="1659031"/>
                  <a:ext cx="363574" cy="434414"/>
                </a:xfrm>
                <a:prstGeom prst="rect">
                  <a:avLst/>
                </a:prstGeom>
                <a:blipFill>
                  <a:blip r:embed="rId12"/>
                  <a:stretch>
                    <a:fillRect l="-19048" r="-19048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4662AC7-734F-4244-B2E9-121E9A4EEE18}"/>
                    </a:ext>
                  </a:extLst>
                </p:cNvPr>
                <p:cNvSpPr txBox="1"/>
                <p:nvPr/>
              </p:nvSpPr>
              <p:spPr>
                <a:xfrm>
                  <a:off x="5089428" y="1643642"/>
                  <a:ext cx="352444" cy="434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4662AC7-734F-4244-B2E9-121E9A4EE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428" y="1643642"/>
                  <a:ext cx="352444" cy="434414"/>
                </a:xfrm>
                <a:prstGeom prst="rect">
                  <a:avLst/>
                </a:prstGeom>
                <a:blipFill>
                  <a:blip r:embed="rId13"/>
                  <a:stretch>
                    <a:fillRect l="-30000" r="-3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D10F2BB-558A-6949-B0F7-0580140D2180}"/>
                </a:ext>
              </a:extLst>
            </p:cNvPr>
            <p:cNvSpPr txBox="1"/>
            <p:nvPr/>
          </p:nvSpPr>
          <p:spPr>
            <a:xfrm>
              <a:off x="5493587" y="2797065"/>
              <a:ext cx="1827511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Reaction Flux Vector</a:t>
              </a:r>
              <a:endParaRPr lang="en-US" sz="11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62A0380-08D0-E143-9CC6-D24A4FA00779}"/>
                </a:ext>
              </a:extLst>
            </p:cNvPr>
            <p:cNvSpPr txBox="1"/>
            <p:nvPr/>
          </p:nvSpPr>
          <p:spPr>
            <a:xfrm>
              <a:off x="636278" y="2793826"/>
              <a:ext cx="1810818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State Change Vector</a:t>
              </a:r>
              <a:endParaRPr lang="en-US" sz="11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3FE984-4B1D-4B47-A848-BC11C83514B2}"/>
                  </a:ext>
                </a:extLst>
              </p:cNvPr>
              <p:cNvSpPr txBox="1"/>
              <p:nvPr/>
            </p:nvSpPr>
            <p:spPr>
              <a:xfrm>
                <a:off x="1463869" y="3980539"/>
                <a:ext cx="1829347" cy="143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3FE984-4B1D-4B47-A848-BC11C8351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69" y="3980539"/>
                <a:ext cx="1829347" cy="14302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194BAFF-0DE2-3046-9FF2-45EF81AD0F89}"/>
              </a:ext>
            </a:extLst>
          </p:cNvPr>
          <p:cNvSpPr txBox="1"/>
          <p:nvPr/>
        </p:nvSpPr>
        <p:spPr>
          <a:xfrm>
            <a:off x="3464004" y="4508726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Jacobian</a:t>
            </a:r>
            <a:r>
              <a:rPr lang="en-US" dirty="0"/>
              <a:t> of the state change vector</a:t>
            </a:r>
          </a:p>
        </p:txBody>
      </p:sp>
    </p:spTree>
    <p:extLst>
      <p:ext uri="{BB962C8B-B14F-4D97-AF65-F5344CB8AC3E}">
        <p14:creationId xmlns:p14="http://schemas.microsoft.com/office/powerpoint/2010/main" val="60739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B1FB-7F04-464E-90B0-F0A28312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Linearizing a Nonlinear System: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74396"/>
                <a:ext cx="8229600" cy="15832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</a:rPr>
                  <a:t>For a suitable operating point:</a:t>
                </a:r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74396"/>
                <a:ext cx="8229600" cy="1583274"/>
              </a:xfrm>
              <a:blipFill>
                <a:blip r:embed="rId3"/>
                <a:stretch>
                  <a:fillRect l="-77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0F358-5F99-2A4F-911F-83BDABA7E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66800" y="6294437"/>
            <a:ext cx="533400" cy="365125"/>
          </a:xfrm>
        </p:spPr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978F5AD-F7D9-B844-BCF3-6FD1E53A3CB2}"/>
                  </a:ext>
                </a:extLst>
              </p:cNvPr>
              <p:cNvSpPr txBox="1"/>
              <p:nvPr/>
            </p:nvSpPr>
            <p:spPr>
              <a:xfrm>
                <a:off x="2164702" y="4517160"/>
                <a:ext cx="61908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2800" b="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978F5AD-F7D9-B844-BCF3-6FD1E53A3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702" y="4517160"/>
                <a:ext cx="619080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4B5B380-7788-CD43-BDFC-801CB02169FB}"/>
                  </a:ext>
                </a:extLst>
              </p:cNvPr>
              <p:cNvSpPr txBox="1"/>
              <p:nvPr/>
            </p:nvSpPr>
            <p:spPr>
              <a:xfrm>
                <a:off x="4045061" y="4283155"/>
                <a:ext cx="3472810" cy="913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acc>
                                  <m:accPr>
                                    <m:chr m:val="̃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</m:mr>
                          </m: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4B5B380-7788-CD43-BDFC-801CB021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61" y="4283155"/>
                <a:ext cx="3472810" cy="913135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FD206339-A21D-7841-B803-0BA4F8D62BE3}"/>
              </a:ext>
            </a:extLst>
          </p:cNvPr>
          <p:cNvGrpSpPr/>
          <p:nvPr/>
        </p:nvGrpSpPr>
        <p:grpSpPr>
          <a:xfrm>
            <a:off x="1630577" y="1091953"/>
            <a:ext cx="4805734" cy="1378248"/>
            <a:chOff x="636278" y="1076416"/>
            <a:chExt cx="6851293" cy="202835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6027750-1F1A-414A-AC84-766B6983B1DE}"/>
                </a:ext>
              </a:extLst>
            </p:cNvPr>
            <p:cNvSpPr txBox="1"/>
            <p:nvPr/>
          </p:nvSpPr>
          <p:spPr>
            <a:xfrm>
              <a:off x="3101381" y="2797065"/>
              <a:ext cx="1823801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Stoichiometry Matrix</a:t>
              </a:r>
              <a:endParaRPr lang="en-US" sz="1100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2063005-1B93-B14B-8931-55781523847D}"/>
                </a:ext>
              </a:extLst>
            </p:cNvPr>
            <p:cNvGrpSpPr/>
            <p:nvPr/>
          </p:nvGrpSpPr>
          <p:grpSpPr>
            <a:xfrm>
              <a:off x="3443027" y="1088004"/>
              <a:ext cx="1741878" cy="1414894"/>
              <a:chOff x="3782330" y="3426829"/>
              <a:chExt cx="1741878" cy="141489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C576BB5-B586-E848-A347-E70A75585468}"/>
                  </a:ext>
                </a:extLst>
              </p:cNvPr>
              <p:cNvSpPr txBox="1"/>
              <p:nvPr/>
            </p:nvSpPr>
            <p:spPr>
              <a:xfrm>
                <a:off x="3782330" y="3429877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[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2B8057FE-13B0-8845-9CA5-45D87FDD924F}"/>
                      </a:ext>
                    </a:extLst>
                  </p:cNvPr>
                  <p:cNvSpPr txBox="1"/>
                  <p:nvPr/>
                </p:nvSpPr>
                <p:spPr>
                  <a:xfrm>
                    <a:off x="4212928" y="3772835"/>
                    <a:ext cx="691903" cy="3622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2B8057FE-13B0-8845-9CA5-45D87FDD92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2928" y="3772835"/>
                    <a:ext cx="691903" cy="36223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128" t="-5000" r="-23077" b="-6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82037A1D-817D-A641-8A4D-DEB6E36C6AA4}"/>
                      </a:ext>
                    </a:extLst>
                  </p:cNvPr>
                  <p:cNvSpPr txBox="1"/>
                  <p:nvPr/>
                </p:nvSpPr>
                <p:spPr>
                  <a:xfrm>
                    <a:off x="4228165" y="4400722"/>
                    <a:ext cx="675207" cy="3622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2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82037A1D-817D-A641-8A4D-DEB6E36C6A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8165" y="4400722"/>
                    <a:ext cx="675207" cy="36223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421" t="-15000" r="-23684" b="-7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99D8E6E-DE54-0B4C-AF97-2D611BC95003}"/>
                  </a:ext>
                </a:extLst>
              </p:cNvPr>
              <p:cNvSpPr txBox="1"/>
              <p:nvPr/>
            </p:nvSpPr>
            <p:spPr>
              <a:xfrm>
                <a:off x="5013722" y="3426829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]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148E2E8-7B87-0845-BEE9-17B0CACF633A}"/>
                </a:ext>
              </a:extLst>
            </p:cNvPr>
            <p:cNvGrpSpPr/>
            <p:nvPr/>
          </p:nvGrpSpPr>
          <p:grpSpPr>
            <a:xfrm>
              <a:off x="3198734" y="1143550"/>
              <a:ext cx="1612692" cy="1414568"/>
              <a:chOff x="529661" y="3528095"/>
              <a:chExt cx="1612692" cy="141456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39FA90B-A317-7240-9593-1CBE511843D2}"/>
                  </a:ext>
                </a:extLst>
              </p:cNvPr>
              <p:cNvGrpSpPr/>
              <p:nvPr/>
            </p:nvGrpSpPr>
            <p:grpSpPr>
              <a:xfrm>
                <a:off x="529661" y="3793271"/>
                <a:ext cx="310150" cy="1149392"/>
                <a:chOff x="3364301" y="3729263"/>
                <a:chExt cx="310150" cy="1149392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4512EE2-5B40-9447-B11E-86C7AF9BB48A}"/>
                    </a:ext>
                  </a:extLst>
                </p:cNvPr>
                <p:cNvSpPr txBox="1"/>
                <p:nvPr/>
              </p:nvSpPr>
              <p:spPr>
                <a:xfrm>
                  <a:off x="3364301" y="3729263"/>
                  <a:ext cx="30273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A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FBB868F-6585-3F44-99A7-34BAFA324B92}"/>
                    </a:ext>
                  </a:extLst>
                </p:cNvPr>
                <p:cNvSpPr txBox="1"/>
                <p:nvPr/>
              </p:nvSpPr>
              <p:spPr>
                <a:xfrm>
                  <a:off x="3364301" y="4021891"/>
                  <a:ext cx="30273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B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27266BC-E837-9E45-BBB3-F5AC407DABD6}"/>
                    </a:ext>
                  </a:extLst>
                </p:cNvPr>
                <p:cNvSpPr txBox="1"/>
                <p:nvPr/>
              </p:nvSpPr>
              <p:spPr>
                <a:xfrm>
                  <a:off x="3364301" y="4314520"/>
                  <a:ext cx="31015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C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D0FE999-4ED1-4345-AA53-4CE62662F2E2}"/>
                    </a:ext>
                  </a:extLst>
                </p:cNvPr>
                <p:cNvSpPr txBox="1"/>
                <p:nvPr/>
              </p:nvSpPr>
              <p:spPr>
                <a:xfrm>
                  <a:off x="3364301" y="4607147"/>
                  <a:ext cx="31015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D</a:t>
                  </a:r>
                </a:p>
              </p:txBody>
            </p: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30517D1-5283-B047-BE83-607F83BA5E43}"/>
                  </a:ext>
                </a:extLst>
              </p:cNvPr>
              <p:cNvSpPr txBox="1"/>
              <p:nvPr/>
            </p:nvSpPr>
            <p:spPr>
              <a:xfrm>
                <a:off x="1258133" y="3528095"/>
                <a:ext cx="384348" cy="271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u="sng" dirty="0"/>
                  <a:t>R1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B13F37E-3DB2-9046-B593-8A5759EFD8C4}"/>
                  </a:ext>
                </a:extLst>
              </p:cNvPr>
              <p:cNvSpPr txBox="1"/>
              <p:nvPr/>
            </p:nvSpPr>
            <p:spPr>
              <a:xfrm>
                <a:off x="1758005" y="3528095"/>
                <a:ext cx="384348" cy="271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u="sng" dirty="0"/>
                  <a:t>R2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7B17342-769D-9C40-ACEA-45070C48B53D}"/>
                </a:ext>
              </a:extLst>
            </p:cNvPr>
            <p:cNvGrpSpPr/>
            <p:nvPr/>
          </p:nvGrpSpPr>
          <p:grpSpPr>
            <a:xfrm>
              <a:off x="5493586" y="1356463"/>
              <a:ext cx="1690879" cy="905029"/>
              <a:chOff x="2824513" y="3558128"/>
              <a:chExt cx="1690879" cy="9050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7AFE1C6-4C18-F04C-B773-AEA105CC53B8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960" y="3805095"/>
                    <a:ext cx="876508" cy="2172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7AFE1C6-4C18-F04C-B773-AEA105CC53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960" y="3805095"/>
                    <a:ext cx="876508" cy="21720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163" r="-20408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8C3982DE-17B7-1E4E-9442-45B9612EE3D0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960" y="4184008"/>
                    <a:ext cx="789103" cy="2172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8C3982DE-17B7-1E4E-9442-45B9612EE3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960" y="4184008"/>
                    <a:ext cx="789103" cy="21720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889" r="-22222" b="-5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32E50D6-9E0E-9340-B005-2D18D9CD3E3C}"/>
                  </a:ext>
                </a:extLst>
              </p:cNvPr>
              <p:cNvSpPr txBox="1"/>
              <p:nvPr/>
            </p:nvSpPr>
            <p:spPr>
              <a:xfrm>
                <a:off x="2824513" y="3558128"/>
                <a:ext cx="395478" cy="905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[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C7C95FC-017D-FA46-AFAF-83DE871AF4E7}"/>
                  </a:ext>
                </a:extLst>
              </p:cNvPr>
              <p:cNvSpPr txBox="1"/>
              <p:nvPr/>
            </p:nvSpPr>
            <p:spPr>
              <a:xfrm>
                <a:off x="4119914" y="3558128"/>
                <a:ext cx="395478" cy="905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]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F259AF8-F7B8-E64C-A556-3C2097ABD28C}"/>
                </a:ext>
              </a:extLst>
            </p:cNvPr>
            <p:cNvSpPr txBox="1"/>
            <p:nvPr/>
          </p:nvSpPr>
          <p:spPr>
            <a:xfrm>
              <a:off x="7097126" y="1561126"/>
              <a:ext cx="384349" cy="271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u="sng" dirty="0"/>
                <a:t>R1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DC013FD-0829-6D44-8525-FF2EC97D1949}"/>
                </a:ext>
              </a:extLst>
            </p:cNvPr>
            <p:cNvSpPr txBox="1"/>
            <p:nvPr/>
          </p:nvSpPr>
          <p:spPr>
            <a:xfrm>
              <a:off x="7103222" y="1936031"/>
              <a:ext cx="384349" cy="271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u="sng" dirty="0"/>
                <a:t>R2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AFEA625-BE84-1540-825D-C4FABE54F674}"/>
                </a:ext>
              </a:extLst>
            </p:cNvPr>
            <p:cNvGrpSpPr/>
            <p:nvPr/>
          </p:nvGrpSpPr>
          <p:grpSpPr>
            <a:xfrm>
              <a:off x="1192129" y="1076416"/>
              <a:ext cx="1092656" cy="1478688"/>
              <a:chOff x="420815" y="3672167"/>
              <a:chExt cx="1092656" cy="14786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835225BA-3990-2F4F-A575-4B5A654ED9C1}"/>
                      </a:ext>
                    </a:extLst>
                  </p:cNvPr>
                  <p:cNvSpPr/>
                  <p:nvPr/>
                </p:nvSpPr>
                <p:spPr>
                  <a:xfrm>
                    <a:off x="784703" y="3882446"/>
                    <a:ext cx="378635" cy="3340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835225BA-3990-2F4F-A575-4B5A654ED9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703" y="3882446"/>
                    <a:ext cx="378635" cy="3340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20469267-3425-AA4A-9AEB-6264728F0D4C}"/>
                      </a:ext>
                    </a:extLst>
                  </p:cNvPr>
                  <p:cNvSpPr/>
                  <p:nvPr/>
                </p:nvSpPr>
                <p:spPr>
                  <a:xfrm>
                    <a:off x="779510" y="4194978"/>
                    <a:ext cx="385388" cy="3326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20469267-3425-AA4A-9AEB-6264728F0D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510" y="4194978"/>
                    <a:ext cx="385388" cy="33267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9AB63E90-0D4A-824F-BD3C-EB55674F86C0}"/>
                      </a:ext>
                    </a:extLst>
                  </p:cNvPr>
                  <p:cNvSpPr/>
                  <p:nvPr/>
                </p:nvSpPr>
                <p:spPr>
                  <a:xfrm>
                    <a:off x="784768" y="4505651"/>
                    <a:ext cx="377299" cy="3340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9AB63E90-0D4A-824F-BD3C-EB55674F86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768" y="4505651"/>
                    <a:ext cx="377299" cy="3340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D6DC631D-BCB8-8A41-B8D2-92DA17A5592F}"/>
                      </a:ext>
                    </a:extLst>
                  </p:cNvPr>
                  <p:cNvSpPr/>
                  <p:nvPr/>
                </p:nvSpPr>
                <p:spPr>
                  <a:xfrm>
                    <a:off x="775246" y="4818181"/>
                    <a:ext cx="391397" cy="3326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D6DC631D-BCB8-8A41-B8D2-92DA17A559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246" y="4818181"/>
                    <a:ext cx="391397" cy="33267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9E2D1B1-B0D3-454C-B6A0-3039007D77D3}"/>
                  </a:ext>
                </a:extLst>
              </p:cNvPr>
              <p:cNvSpPr txBox="1"/>
              <p:nvPr/>
            </p:nvSpPr>
            <p:spPr>
              <a:xfrm>
                <a:off x="420815" y="3672167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[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CAFCA1D-20B5-3242-A629-52584FE04E58}"/>
                  </a:ext>
                </a:extLst>
              </p:cNvPr>
              <p:cNvSpPr txBox="1"/>
              <p:nvPr/>
            </p:nvSpPr>
            <p:spPr>
              <a:xfrm>
                <a:off x="1002985" y="3678263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]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7115FD4-BB5D-5B4C-8F01-4F7C866AEF08}"/>
                    </a:ext>
                  </a:extLst>
                </p:cNvPr>
                <p:cNvSpPr txBox="1"/>
                <p:nvPr/>
              </p:nvSpPr>
              <p:spPr>
                <a:xfrm>
                  <a:off x="2445367" y="1659031"/>
                  <a:ext cx="363574" cy="434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7115FD4-BB5D-5B4C-8F01-4F7C866AE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5367" y="1659031"/>
                  <a:ext cx="363574" cy="434414"/>
                </a:xfrm>
                <a:prstGeom prst="rect">
                  <a:avLst/>
                </a:prstGeom>
                <a:blipFill>
                  <a:blip r:embed="rId14"/>
                  <a:stretch>
                    <a:fillRect l="-19048" r="-19048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A28DB34-9780-5C4C-98BF-EEF5FB4A3A98}"/>
                    </a:ext>
                  </a:extLst>
                </p:cNvPr>
                <p:cNvSpPr txBox="1"/>
                <p:nvPr/>
              </p:nvSpPr>
              <p:spPr>
                <a:xfrm>
                  <a:off x="5089428" y="1643642"/>
                  <a:ext cx="352444" cy="434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A28DB34-9780-5C4C-98BF-EEF5FB4A3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428" y="1643642"/>
                  <a:ext cx="352444" cy="434414"/>
                </a:xfrm>
                <a:prstGeom prst="rect">
                  <a:avLst/>
                </a:prstGeom>
                <a:blipFill>
                  <a:blip r:embed="rId15"/>
                  <a:stretch>
                    <a:fillRect l="-30000" r="-3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B7CCA5-3D14-2449-B604-D46DA4B396A4}"/>
                </a:ext>
              </a:extLst>
            </p:cNvPr>
            <p:cNvSpPr txBox="1"/>
            <p:nvPr/>
          </p:nvSpPr>
          <p:spPr>
            <a:xfrm>
              <a:off x="5493587" y="2797065"/>
              <a:ext cx="1827511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Reaction Flux Vector</a:t>
              </a:r>
              <a:endParaRPr lang="en-US" sz="11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1A39401-218D-414D-8FA9-E41F076E2B26}"/>
                </a:ext>
              </a:extLst>
            </p:cNvPr>
            <p:cNvSpPr txBox="1"/>
            <p:nvPr/>
          </p:nvSpPr>
          <p:spPr>
            <a:xfrm>
              <a:off x="636278" y="2793826"/>
              <a:ext cx="1810818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State Change Vector</a:t>
              </a:r>
              <a:endParaRPr lang="en-US" sz="11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F9DE484-76EE-5F4D-8A89-3F016F7DAEF6}"/>
              </a:ext>
            </a:extLst>
          </p:cNvPr>
          <p:cNvSpPr txBox="1"/>
          <p:nvPr/>
        </p:nvSpPr>
        <p:spPr>
          <a:xfrm>
            <a:off x="481659" y="5581381"/>
            <a:ext cx="820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 generally drop the tildes, and so the use of nominal values is implicit.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A21AB88-EF4F-B341-9FFC-192A677C586F}"/>
              </a:ext>
            </a:extLst>
          </p:cNvPr>
          <p:cNvGrpSpPr/>
          <p:nvPr/>
        </p:nvGrpSpPr>
        <p:grpSpPr>
          <a:xfrm>
            <a:off x="2653569" y="4072601"/>
            <a:ext cx="1221814" cy="1021017"/>
            <a:chOff x="3782330" y="3426829"/>
            <a:chExt cx="1741878" cy="150262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0BC15D6-E934-464E-A46B-AF56C48782CB}"/>
                </a:ext>
              </a:extLst>
            </p:cNvPr>
            <p:cNvSpPr txBox="1"/>
            <p:nvPr/>
          </p:nvSpPr>
          <p:spPr>
            <a:xfrm>
              <a:off x="3782330" y="3429877"/>
              <a:ext cx="510486" cy="14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[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FF433CE-2216-CF4D-B456-45A4294DFD0D}"/>
                    </a:ext>
                  </a:extLst>
                </p:cNvPr>
                <p:cNvSpPr txBox="1"/>
                <p:nvPr/>
              </p:nvSpPr>
              <p:spPr>
                <a:xfrm>
                  <a:off x="4212927" y="3772835"/>
                  <a:ext cx="994115" cy="5287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FF433CE-2216-CF4D-B456-45A4294DFD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2927" y="3772835"/>
                  <a:ext cx="994115" cy="528730"/>
                </a:xfrm>
                <a:prstGeom prst="rect">
                  <a:avLst/>
                </a:prstGeom>
                <a:blipFill>
                  <a:blip r:embed="rId16"/>
                  <a:stretch>
                    <a:fillRect t="-6897" r="-5357" b="-344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893ED385-8F5D-BA4E-9C33-82DCDD2352B4}"/>
                    </a:ext>
                  </a:extLst>
                </p:cNvPr>
                <p:cNvSpPr txBox="1"/>
                <p:nvPr/>
              </p:nvSpPr>
              <p:spPr>
                <a:xfrm>
                  <a:off x="4228165" y="4400723"/>
                  <a:ext cx="973546" cy="5287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1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2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893ED385-8F5D-BA4E-9C33-82DCDD2352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165" y="4400723"/>
                  <a:ext cx="973546" cy="528730"/>
                </a:xfrm>
                <a:prstGeom prst="rect">
                  <a:avLst/>
                </a:prstGeom>
                <a:blipFill>
                  <a:blip r:embed="rId17"/>
                  <a:stretch>
                    <a:fillRect l="-9091" t="-10000" r="-545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26ADA3B-F780-B14A-BE11-1F31F9DBF0DC}"/>
                </a:ext>
              </a:extLst>
            </p:cNvPr>
            <p:cNvSpPr txBox="1"/>
            <p:nvPr/>
          </p:nvSpPr>
          <p:spPr>
            <a:xfrm>
              <a:off x="5013722" y="3426829"/>
              <a:ext cx="510486" cy="14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]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8371D1C8-DE46-4744-918B-8A22BB3150D3}"/>
                  </a:ext>
                </a:extLst>
              </p:cNvPr>
              <p:cNvSpPr txBox="1"/>
              <p:nvPr/>
            </p:nvSpPr>
            <p:spPr>
              <a:xfrm>
                <a:off x="3843924" y="4547808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8371D1C8-DE46-4744-918B-8A22BB315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924" y="4547808"/>
                <a:ext cx="355867" cy="430887"/>
              </a:xfrm>
              <a:prstGeom prst="rect">
                <a:avLst/>
              </a:prstGeom>
              <a:blipFill>
                <a:blip r:embed="rId18"/>
                <a:stretch>
                  <a:fillRect l="-10345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8A356C8-5636-4340-9F44-7BADE94AC7C0}"/>
                  </a:ext>
                </a:extLst>
              </p:cNvPr>
              <p:cNvSpPr txBox="1"/>
              <p:nvPr/>
            </p:nvSpPr>
            <p:spPr>
              <a:xfrm>
                <a:off x="1580440" y="4095622"/>
                <a:ext cx="577401" cy="1326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</m:acc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</m:acc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</m:acc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8A356C8-5636-4340-9F44-7BADE94AC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440" y="4095622"/>
                <a:ext cx="577401" cy="1326582"/>
              </a:xfrm>
              <a:prstGeom prst="rect">
                <a:avLst/>
              </a:prstGeom>
              <a:blipFill>
                <a:blip r:embed="rId19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2B65E0-FD8A-F245-85C6-1D28F2A6C779}"/>
                  </a:ext>
                </a:extLst>
              </p:cNvPr>
              <p:cNvSpPr txBox="1"/>
              <p:nvPr/>
            </p:nvSpPr>
            <p:spPr>
              <a:xfrm>
                <a:off x="6917678" y="5187771"/>
                <a:ext cx="354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2B65E0-FD8A-F245-85C6-1D28F2A6C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678" y="5187771"/>
                <a:ext cx="354584" cy="276999"/>
              </a:xfrm>
              <a:prstGeom prst="rect">
                <a:avLst/>
              </a:prstGeom>
              <a:blipFill>
                <a:blip r:embed="rId20"/>
                <a:stretch>
                  <a:fillRect l="-13793" r="-103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7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3" grpId="0"/>
      <p:bldP spid="64" grpId="0"/>
      <p:bldP spid="6" grpId="0"/>
      <p:bldP spid="154" grpId="0"/>
      <p:bldP spid="155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A500-22F3-074A-9AD8-3CE539D0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Linearity and Why it’s Important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8684B-F947-CC40-AFC7-D63178EDF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263324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 linear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Linearity simplifies calculations</a:t>
                </a:r>
              </a:p>
              <a:p>
                <a:r>
                  <a:rPr lang="en-US" dirty="0"/>
                  <a:t>Linearity facilitates “divide and conquer”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8684B-F947-CC40-AFC7-D63178EDF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2633242"/>
              </a:xfrm>
              <a:blipFill>
                <a:blip r:embed="rId2"/>
                <a:stretch>
                  <a:fillRect l="-1389" t="-2885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E7A22-143A-5A4A-A01F-67F6393AA0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439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184032</TotalTime>
  <Words>1013</Words>
  <Application>Microsoft Macintosh PowerPoint</Application>
  <PresentationFormat>On-screen Show (4:3)</PresentationFormat>
  <Paragraphs>232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Office Theme</vt:lpstr>
      <vt:lpstr>BIOE 498 / BIOE 599  Advanced Biological Control Systems   Lecture 9: Modeling Dynamical Systems  </vt:lpstr>
      <vt:lpstr>Agenda</vt:lpstr>
      <vt:lpstr>G.P.E. Box (Famous Statistician)</vt:lpstr>
      <vt:lpstr>Reaction Network -&gt; Differential Equations</vt:lpstr>
      <vt:lpstr>Nonlinear Models</vt:lpstr>
      <vt:lpstr>Linearizing the State Change Vector: Fixed Points</vt:lpstr>
      <vt:lpstr>Linearizing the State Change Vector</vt:lpstr>
      <vt:lpstr>Linearizing a Nonlinear System: Example</vt:lpstr>
      <vt:lpstr>What is Linearity and Why it’s Important</vt:lpstr>
      <vt:lpstr>Univariate, First Order, Linear Differential Equations</vt:lpstr>
      <vt:lpstr>Univariate, First Order With Forced Input</vt:lpstr>
      <vt:lpstr>Multivariate, Homogeneous</vt:lpstr>
      <vt:lpstr>Multivariate, Homogeneous: Eigenvector Solution </vt:lpstr>
      <vt:lpstr>Classification of Systems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Microsoft Office User</cp:lastModifiedBy>
  <cp:revision>2765</cp:revision>
  <dcterms:created xsi:type="dcterms:W3CDTF">2008-11-04T22:35:39Z</dcterms:created>
  <dcterms:modified xsi:type="dcterms:W3CDTF">2023-01-27T21:18:07Z</dcterms:modified>
</cp:coreProperties>
</file>