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527" r:id="rId3"/>
    <p:sldId id="524" r:id="rId4"/>
    <p:sldId id="525" r:id="rId5"/>
    <p:sldId id="526" r:id="rId6"/>
    <p:sldId id="529" r:id="rId7"/>
    <p:sldId id="530" r:id="rId8"/>
    <p:sldId id="533" r:id="rId9"/>
    <p:sldId id="531" r:id="rId10"/>
    <p:sldId id="534" r:id="rId11"/>
    <p:sldId id="535" r:id="rId12"/>
    <p:sldId id="258" r:id="rId1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9"/>
    <p:restoredTop sz="86395"/>
  </p:normalViewPr>
  <p:slideViewPr>
    <p:cSldViewPr snapToGrid="0" snapToObjects="1">
      <p:cViewPr>
        <p:scale>
          <a:sx n="113" d="100"/>
          <a:sy n="113" d="100"/>
        </p:scale>
        <p:origin x="9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5/21/22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5/21/22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X(s) is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674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Survey of Closed Loop Systems. Optimal control. Model predictive control. Controllability. Observability. Observers. Adaptive control. Fuzzy control.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1916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image" Target="../media/image53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15.png"/><Relationship Id="rId26" Type="http://schemas.openxmlformats.org/officeDocument/2006/relationships/image" Target="../media/image29.png"/><Relationship Id="rId21" Type="http://schemas.openxmlformats.org/officeDocument/2006/relationships/image" Target="../media/image24.png"/><Relationship Id="rId12" Type="http://schemas.openxmlformats.org/officeDocument/2006/relationships/image" Target="../media/image19.png"/><Relationship Id="rId17" Type="http://schemas.openxmlformats.org/officeDocument/2006/relationships/image" Target="../media/image14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18.png"/><Relationship Id="rId24" Type="http://schemas.openxmlformats.org/officeDocument/2006/relationships/image" Target="../media/image27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10" Type="http://schemas.openxmlformats.org/officeDocument/2006/relationships/image" Target="../media/image17.png"/><Relationship Id="rId1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2.png"/><Relationship Id="rId7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u="sng" dirty="0"/>
              <a:t>Survey of Closed Loop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2CDA-8F8D-514B-9D35-654539EFB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Observers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F0312C-B0A0-E346-88C0-56D73DCD7A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F41FBA-D85F-D74F-9725-1F59B25721DF}"/>
              </a:ext>
            </a:extLst>
          </p:cNvPr>
          <p:cNvSpPr txBox="1"/>
          <p:nvPr/>
        </p:nvSpPr>
        <p:spPr>
          <a:xfrm>
            <a:off x="457201" y="970842"/>
            <a:ext cx="5801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do you do if you want to do full state feedback but you don’t have the full state?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7EBEE1-A20B-D74A-AC1F-21D4D3EA5CC5}"/>
              </a:ext>
            </a:extLst>
          </p:cNvPr>
          <p:cNvGrpSpPr/>
          <p:nvPr/>
        </p:nvGrpSpPr>
        <p:grpSpPr>
          <a:xfrm>
            <a:off x="6260932" y="512218"/>
            <a:ext cx="2697619" cy="1333541"/>
            <a:chOff x="847872" y="1676052"/>
            <a:chExt cx="2984066" cy="126637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60C4A7-D7DA-2248-81A1-A902FE018F93}"/>
                </a:ext>
              </a:extLst>
            </p:cNvPr>
            <p:cNvSpPr/>
            <p:nvPr/>
          </p:nvSpPr>
          <p:spPr>
            <a:xfrm>
              <a:off x="1945865" y="1788725"/>
              <a:ext cx="851238" cy="7093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9E30915-FFB7-6B49-A3D1-4AE741854AD1}"/>
                </a:ext>
              </a:extLst>
            </p:cNvPr>
            <p:cNvCxnSpPr>
              <a:cxnSpLocks/>
            </p:cNvCxnSpPr>
            <p:nvPr/>
          </p:nvCxnSpPr>
          <p:spPr>
            <a:xfrm>
              <a:off x="1527903" y="2228851"/>
              <a:ext cx="354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5D249A0-E14D-C24D-846A-0A82DD69FC4C}"/>
                    </a:ext>
                  </a:extLst>
                </p:cNvPr>
                <p:cNvSpPr/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5D249A0-E14D-C24D-846A-0A82DD69FC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4000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A7FBCF3-9743-C940-896F-CC0B916B063C}"/>
                </a:ext>
              </a:extLst>
            </p:cNvPr>
            <p:cNvCxnSpPr>
              <a:cxnSpLocks/>
            </p:cNvCxnSpPr>
            <p:nvPr/>
          </p:nvCxnSpPr>
          <p:spPr>
            <a:xfrm>
              <a:off x="2799032" y="2363599"/>
              <a:ext cx="79865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0F094BD-74A8-424E-9171-00C2D55A1111}"/>
                    </a:ext>
                  </a:extLst>
                </p:cNvPr>
                <p:cNvSpPr/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0F094BD-74A8-424E-9171-00C2D55A11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041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E09C25-3A6A-DD44-84E3-4949C467F8E2}"/>
                </a:ext>
              </a:extLst>
            </p:cNvPr>
            <p:cNvSpPr txBox="1"/>
            <p:nvPr/>
          </p:nvSpPr>
          <p:spPr>
            <a:xfrm>
              <a:off x="847872" y="237620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input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3C1D8E7-BDBE-CC4F-82BD-F25C3351D4C7}"/>
                </a:ext>
              </a:extLst>
            </p:cNvPr>
            <p:cNvSpPr txBox="1"/>
            <p:nvPr/>
          </p:nvSpPr>
          <p:spPr>
            <a:xfrm>
              <a:off x="3141340" y="2665423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output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43E2F0-A6D3-B643-83C2-5DF52E976709}"/>
                </a:ext>
              </a:extLst>
            </p:cNvPr>
            <p:cNvSpPr txBox="1"/>
            <p:nvPr/>
          </p:nvSpPr>
          <p:spPr>
            <a:xfrm>
              <a:off x="1847978" y="256873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System</a:t>
              </a:r>
            </a:p>
          </p:txBody>
        </p: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67B27F84-DBB2-AA4E-B2C0-2570BB8D4A0F}"/>
                </a:ext>
              </a:extLst>
            </p:cNvPr>
            <p:cNvCxnSpPr>
              <a:cxnSpLocks/>
              <a:stCxn id="6" idx="3"/>
              <a:endCxn id="6" idx="0"/>
            </p:cNvCxnSpPr>
            <p:nvPr/>
          </p:nvCxnSpPr>
          <p:spPr>
            <a:xfrm flipH="1" flipV="1">
              <a:off x="2371484" y="1788725"/>
              <a:ext cx="425619" cy="354693"/>
            </a:xfrm>
            <a:prstGeom prst="bentConnector4">
              <a:avLst>
                <a:gd name="adj1" fmla="val -53710"/>
                <a:gd name="adj2" fmla="val 16445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C5B0E98-0461-134E-AEF7-14923D855923}"/>
                    </a:ext>
                  </a:extLst>
                </p:cNvPr>
                <p:cNvSpPr/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C5B0E98-0461-134E-AEF7-14923D8559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408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40C5D4-F6E3-D84C-B772-89B67F09CA9F}"/>
                </a:ext>
              </a:extLst>
            </p:cNvPr>
            <p:cNvSpPr txBox="1"/>
            <p:nvPr/>
          </p:nvSpPr>
          <p:spPr>
            <a:xfrm>
              <a:off x="1967056" y="1895184"/>
              <a:ext cx="542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state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E409187-DF00-7E49-BF84-4DF80E589BCE}"/>
                    </a:ext>
                  </a:extLst>
                </p:cNvPr>
                <p:cNvSpPr/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E409187-DF00-7E49-BF84-4DF80E589B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098" name="Picture 2" descr="Analytical redundancy using state observer. | Download Scientific Diagram">
            <a:extLst>
              <a:ext uri="{FF2B5EF4-FFF2-40B4-BE49-F238E27FC236}">
                <a16:creationId xmlns:a16="http://schemas.microsoft.com/office/drawing/2014/main" id="{6F5BEF3D-0988-7242-98F6-7B07E77A1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21" y="1910643"/>
            <a:ext cx="51689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7250541A-8738-764D-ADC9-B85A0DA73E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𝑩𝒖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b="1" dirty="0"/>
              </a:p>
            </p:txBody>
          </p:sp>
        </mc:Choice>
        <mc:Fallback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7250541A-8738-764D-ADC9-B85A0DA73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  <a:blipFill>
                <a:blip r:embed="rId7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6F34F0D-F1DF-C14E-9496-B5F801D964B1}"/>
              </a:ext>
            </a:extLst>
          </p:cNvPr>
          <p:cNvSpPr txBox="1"/>
          <p:nvPr/>
        </p:nvSpPr>
        <p:spPr>
          <a:xfrm>
            <a:off x="1451538" y="5477580"/>
            <a:ext cx="5801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State observers are feedbacks that estimate unknown internal state assuming an accurate linear model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290762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5C43-737C-CA42-914A-C1D79A84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E80155-FBDD-034E-9AC5-B9C652457A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pic>
        <p:nvPicPr>
          <p:cNvPr id="5122" name="Picture 2" descr="Adaptive Control System - an overview | ScienceDirect Topics">
            <a:extLst>
              <a:ext uri="{FF2B5EF4-FFF2-40B4-BE49-F238E27FC236}">
                <a16:creationId xmlns:a16="http://schemas.microsoft.com/office/drawing/2014/main" id="{F13AA192-CCA3-DF46-BE42-97963E46C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94" y="2308963"/>
            <a:ext cx="5727700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54C298-2F2D-6B44-9E6E-5B0505F40865}"/>
              </a:ext>
            </a:extLst>
          </p:cNvPr>
          <p:cNvSpPr txBox="1"/>
          <p:nvPr/>
        </p:nvSpPr>
        <p:spPr>
          <a:xfrm>
            <a:off x="457201" y="1377245"/>
            <a:ext cx="4226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if the model of the system changes over time?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5434A1-DDCD-0342-9BF2-D49ECE660A03}"/>
              </a:ext>
            </a:extLst>
          </p:cNvPr>
          <p:cNvGrpSpPr/>
          <p:nvPr/>
        </p:nvGrpSpPr>
        <p:grpSpPr>
          <a:xfrm>
            <a:off x="6260932" y="512218"/>
            <a:ext cx="2697619" cy="1333541"/>
            <a:chOff x="847872" y="1676052"/>
            <a:chExt cx="2984066" cy="126637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84F320-8130-E344-B2E8-F2E0AA98FF26}"/>
                </a:ext>
              </a:extLst>
            </p:cNvPr>
            <p:cNvSpPr/>
            <p:nvPr/>
          </p:nvSpPr>
          <p:spPr>
            <a:xfrm>
              <a:off x="1945865" y="1788725"/>
              <a:ext cx="851238" cy="7093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A9E2FCA-91EB-0F4B-BB25-A1D547C985E9}"/>
                </a:ext>
              </a:extLst>
            </p:cNvPr>
            <p:cNvCxnSpPr>
              <a:cxnSpLocks/>
            </p:cNvCxnSpPr>
            <p:nvPr/>
          </p:nvCxnSpPr>
          <p:spPr>
            <a:xfrm>
              <a:off x="1527903" y="2228851"/>
              <a:ext cx="354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461DCBD-3728-6E4B-9DCE-4BDD367B56D4}"/>
                    </a:ext>
                  </a:extLst>
                </p:cNvPr>
                <p:cNvSpPr/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461DCBD-3728-6E4B-9DCE-4BDD367B56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4000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DBFB6A-0346-4146-9E41-38A78E3ED18E}"/>
                </a:ext>
              </a:extLst>
            </p:cNvPr>
            <p:cNvCxnSpPr>
              <a:cxnSpLocks/>
            </p:cNvCxnSpPr>
            <p:nvPr/>
          </p:nvCxnSpPr>
          <p:spPr>
            <a:xfrm>
              <a:off x="2799032" y="2363599"/>
              <a:ext cx="79865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2DF3C90-4E35-EE43-96AF-5F9316DFEB11}"/>
                    </a:ext>
                  </a:extLst>
                </p:cNvPr>
                <p:cNvSpPr/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2DF3C90-4E35-EE43-96AF-5F9316DFEB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2041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2474A9-E1EE-1E46-BC29-052F04479513}"/>
                </a:ext>
              </a:extLst>
            </p:cNvPr>
            <p:cNvSpPr txBox="1"/>
            <p:nvPr/>
          </p:nvSpPr>
          <p:spPr>
            <a:xfrm>
              <a:off x="847872" y="237620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input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992FB8-222A-AC45-B2B5-53AD4A960BBE}"/>
                </a:ext>
              </a:extLst>
            </p:cNvPr>
            <p:cNvSpPr txBox="1"/>
            <p:nvPr/>
          </p:nvSpPr>
          <p:spPr>
            <a:xfrm>
              <a:off x="3141340" y="2665423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output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91662D-29D3-8D4E-AA66-A895F656A15F}"/>
                </a:ext>
              </a:extLst>
            </p:cNvPr>
            <p:cNvSpPr txBox="1"/>
            <p:nvPr/>
          </p:nvSpPr>
          <p:spPr>
            <a:xfrm>
              <a:off x="1847978" y="256873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System</a:t>
              </a:r>
            </a:p>
          </p:txBody>
        </p: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6D29A556-AC76-7746-9FE8-D5B3828747A0}"/>
                </a:ext>
              </a:extLst>
            </p:cNvPr>
            <p:cNvCxnSpPr>
              <a:cxnSpLocks/>
              <a:stCxn id="7" idx="3"/>
              <a:endCxn id="7" idx="0"/>
            </p:cNvCxnSpPr>
            <p:nvPr/>
          </p:nvCxnSpPr>
          <p:spPr>
            <a:xfrm flipH="1" flipV="1">
              <a:off x="2371484" y="1788725"/>
              <a:ext cx="425619" cy="354693"/>
            </a:xfrm>
            <a:prstGeom prst="bentConnector4">
              <a:avLst>
                <a:gd name="adj1" fmla="val -53710"/>
                <a:gd name="adj2" fmla="val 16445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57D05F9-DB79-1842-B0C3-7DA28FFBCB1D}"/>
                    </a:ext>
                  </a:extLst>
                </p:cNvPr>
                <p:cNvSpPr/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57D05F9-DB79-1842-B0C3-7DA28FFBCB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408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B22883-F4DE-0F45-BC94-1DE630C9E021}"/>
                </a:ext>
              </a:extLst>
            </p:cNvPr>
            <p:cNvSpPr txBox="1"/>
            <p:nvPr/>
          </p:nvSpPr>
          <p:spPr>
            <a:xfrm>
              <a:off x="1967056" y="1895184"/>
              <a:ext cx="542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state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4B9E36C-E356-6846-B1E0-1FA09C58DE84}"/>
                    </a:ext>
                  </a:extLst>
                </p:cNvPr>
                <p:cNvSpPr/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4B9E36C-E356-6846-B1E0-1FA09C58DE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A2C8B1A5-A665-194C-9CBB-7232CB0CB9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𝑩𝒖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b="1" dirty="0"/>
              </a:p>
            </p:txBody>
          </p:sp>
        </mc:Choice>
        <mc:Fallback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A2C8B1A5-A665-194C-9CBB-7232CB0CB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  <a:blipFill>
                <a:blip r:embed="rId7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BBE9541-2D06-2D4A-86E5-6669C99E1C26}"/>
              </a:ext>
            </a:extLst>
          </p:cNvPr>
          <p:cNvSpPr txBox="1"/>
          <p:nvPr/>
        </p:nvSpPr>
        <p:spPr>
          <a:xfrm>
            <a:off x="1671006" y="5493681"/>
            <a:ext cx="5801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Adaptive control provides a way to dynamically update the model of the system by comparing predictive outputs with actual outputs.</a:t>
            </a:r>
          </a:p>
        </p:txBody>
      </p:sp>
    </p:spTree>
    <p:extLst>
      <p:ext uri="{BB962C8B-B14F-4D97-AF65-F5344CB8AC3E}">
        <p14:creationId xmlns:p14="http://schemas.microsoft.com/office/powerpoint/2010/main" val="398595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B7324A-63E8-B542-8C1D-3A3D000E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5DF97-5F60-054F-8307-ACF8AC8AC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Controllability</a:t>
            </a:r>
          </a:p>
          <a:p>
            <a:r>
              <a:rPr lang="en-US" dirty="0"/>
              <a:t>Observability</a:t>
            </a:r>
          </a:p>
          <a:p>
            <a:r>
              <a:rPr lang="en-US" dirty="0"/>
              <a:t>Optimal control</a:t>
            </a:r>
          </a:p>
          <a:p>
            <a:r>
              <a:rPr lang="en-US" dirty="0"/>
              <a:t>Model predictive control</a:t>
            </a:r>
          </a:p>
          <a:p>
            <a:r>
              <a:rPr lang="en-US" dirty="0"/>
              <a:t>State Observers</a:t>
            </a:r>
          </a:p>
          <a:p>
            <a:r>
              <a:rPr lang="en-US" dirty="0"/>
              <a:t>Adaptive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EB84F-D236-2248-9075-EA528DB36D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2904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F4814D-A787-B047-9BA6-164D8B3DC656}"/>
              </a:ext>
            </a:extLst>
          </p:cNvPr>
          <p:cNvGrpSpPr/>
          <p:nvPr/>
        </p:nvGrpSpPr>
        <p:grpSpPr>
          <a:xfrm>
            <a:off x="450589" y="1788725"/>
            <a:ext cx="3476356" cy="1400037"/>
            <a:chOff x="2290960" y="1788725"/>
            <a:chExt cx="3476356" cy="140003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1757D99-92D4-8548-9BAC-2450F9065942}"/>
                </a:ext>
              </a:extLst>
            </p:cNvPr>
            <p:cNvSpPr/>
            <p:nvPr/>
          </p:nvSpPr>
          <p:spPr>
            <a:xfrm>
              <a:off x="3723074" y="1788725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A4CED49-23E0-AF42-9254-F73DE7593A35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2924420" y="2245925"/>
              <a:ext cx="7986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C6B7E7D-506B-0A49-978A-4B89EA605281}"/>
                    </a:ext>
                  </a:extLst>
                </p:cNvPr>
                <p:cNvSpPr/>
                <p:nvPr/>
              </p:nvSpPr>
              <p:spPr>
                <a:xfrm>
                  <a:off x="2292889" y="2061259"/>
                  <a:ext cx="73917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C6B7E7D-506B-0A49-978A-4B89EA6052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2889" y="2061259"/>
                  <a:ext cx="739177" cy="400110"/>
                </a:xfrm>
                <a:prstGeom prst="rect">
                  <a:avLst/>
                </a:prstGeom>
                <a:blipFill>
                  <a:blip r:embed="rId2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179E857-D006-A84F-AA65-956C5B5C2BB8}"/>
                </a:ext>
              </a:extLst>
            </p:cNvPr>
            <p:cNvCxnSpPr>
              <a:cxnSpLocks/>
            </p:cNvCxnSpPr>
            <p:nvPr/>
          </p:nvCxnSpPr>
          <p:spPr>
            <a:xfrm>
              <a:off x="4639403" y="2467774"/>
              <a:ext cx="79865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0934076-DC78-9B43-8C24-42FC10B194D4}"/>
                    </a:ext>
                  </a:extLst>
                </p:cNvPr>
                <p:cNvSpPr/>
                <p:nvPr/>
              </p:nvSpPr>
              <p:spPr>
                <a:xfrm>
                  <a:off x="4996290" y="2437436"/>
                  <a:ext cx="72795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0934076-DC78-9B43-8C24-42FC10B194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6290" y="2437436"/>
                  <a:ext cx="727956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9C3233F-7A27-AB45-A2E1-6A4B4BD36E6C}"/>
                </a:ext>
              </a:extLst>
            </p:cNvPr>
            <p:cNvSpPr txBox="1"/>
            <p:nvPr/>
          </p:nvSpPr>
          <p:spPr>
            <a:xfrm>
              <a:off x="2290960" y="2412422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input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C6A928-1B52-1647-8832-A3DC79767FFF}"/>
                </a:ext>
              </a:extLst>
            </p:cNvPr>
            <p:cNvSpPr txBox="1"/>
            <p:nvPr/>
          </p:nvSpPr>
          <p:spPr>
            <a:xfrm>
              <a:off x="5028011" y="2839047"/>
              <a:ext cx="739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output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260C359-BEEC-7349-AD4F-43E5E46210D7}"/>
                </a:ext>
              </a:extLst>
            </p:cNvPr>
            <p:cNvSpPr txBox="1"/>
            <p:nvPr/>
          </p:nvSpPr>
          <p:spPr>
            <a:xfrm>
              <a:off x="3723074" y="2788652"/>
              <a:ext cx="10967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System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81161F-8374-824F-8BA8-B75179B8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 Systems, SISO, MIMO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FE55FA-BE61-B648-B26F-E4F48D350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8804" y="1836335"/>
                <a:ext cx="4080084" cy="100121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𝑩𝒖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16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FE55FA-BE61-B648-B26F-E4F48D350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8804" y="1836335"/>
                <a:ext cx="4080084" cy="1001211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F140D-9076-2340-93A6-B4DDA0F989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86FC0D3-B5D5-744F-95E1-194DFB0D1D39}"/>
              </a:ext>
            </a:extLst>
          </p:cNvPr>
          <p:cNvGrpSpPr/>
          <p:nvPr/>
        </p:nvGrpSpPr>
        <p:grpSpPr>
          <a:xfrm>
            <a:off x="1967056" y="1788725"/>
            <a:ext cx="2014639" cy="684630"/>
            <a:chOff x="3807427" y="1788725"/>
            <a:chExt cx="2014639" cy="684630"/>
          </a:xfrm>
        </p:grpSpPr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894BC070-EA1B-D440-A47A-A2C471648856}"/>
                </a:ext>
              </a:extLst>
            </p:cNvPr>
            <p:cNvCxnSpPr>
              <a:cxnSpLocks/>
              <a:stCxn id="27" idx="3"/>
              <a:endCxn id="27" idx="0"/>
            </p:cNvCxnSpPr>
            <p:nvPr/>
          </p:nvCxnSpPr>
          <p:spPr>
            <a:xfrm flipH="1" flipV="1">
              <a:off x="4191849" y="1788725"/>
              <a:ext cx="457200" cy="457200"/>
            </a:xfrm>
            <a:prstGeom prst="bentConnector4">
              <a:avLst>
                <a:gd name="adj1" fmla="val -50000"/>
                <a:gd name="adj2" fmla="val 15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77817251-2641-FF4A-BE9F-445F893412B3}"/>
                    </a:ext>
                  </a:extLst>
                </p:cNvPr>
                <p:cNvSpPr/>
                <p:nvPr/>
              </p:nvSpPr>
              <p:spPr>
                <a:xfrm>
                  <a:off x="5100523" y="1832659"/>
                  <a:ext cx="72154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77817251-2641-FF4A-BE9F-445F893412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523" y="1832659"/>
                  <a:ext cx="72154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552B4AF-D481-6B4A-AA75-69DDD7593CA9}"/>
                </a:ext>
              </a:extLst>
            </p:cNvPr>
            <p:cNvSpPr txBox="1"/>
            <p:nvPr/>
          </p:nvSpPr>
          <p:spPr>
            <a:xfrm>
              <a:off x="3807427" y="1895184"/>
              <a:ext cx="6014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state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2539948-6D3F-0741-B8F6-99166FB4465C}"/>
                    </a:ext>
                  </a:extLst>
                </p:cNvPr>
                <p:cNvSpPr/>
                <p:nvPr/>
              </p:nvSpPr>
              <p:spPr>
                <a:xfrm>
                  <a:off x="3843319" y="2104023"/>
                  <a:ext cx="6712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2539948-6D3F-0741-B8F6-99166FB44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19" y="2104023"/>
                  <a:ext cx="671209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975FCF6-1870-BD47-8ECA-A53FBF0A6BCA}"/>
                  </a:ext>
                </a:extLst>
              </p:cNvPr>
              <p:cNvSpPr txBox="1"/>
              <p:nvPr/>
            </p:nvSpPr>
            <p:spPr>
              <a:xfrm>
                <a:off x="1362197" y="3429000"/>
                <a:ext cx="6448304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Single Input Single Output (SISO)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are scalars</a:t>
                </a:r>
              </a:p>
              <a:p>
                <a:r>
                  <a:rPr lang="en-US" sz="2000" b="1" dirty="0"/>
                  <a:t>Multiple Input Multiple Output (MIMO)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are vectors (possibly with different lengths)</a:t>
                </a:r>
                <a:endParaRPr lang="en-US" sz="2000" b="1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975FCF6-1870-BD47-8ECA-A53FBF0A6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197" y="3429000"/>
                <a:ext cx="6448304" cy="1323439"/>
              </a:xfrm>
              <a:prstGeom prst="rect">
                <a:avLst/>
              </a:prstGeom>
              <a:blipFill>
                <a:blip r:embed="rId7"/>
                <a:stretch>
                  <a:fillRect l="-984" t="-2857" r="-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6E297C1-EDA8-5C42-820C-1BFAC7F3A994}"/>
                  </a:ext>
                </a:extLst>
              </p:cNvPr>
              <p:cNvSpPr txBox="1"/>
              <p:nvPr/>
            </p:nvSpPr>
            <p:spPr>
              <a:xfrm>
                <a:off x="1481107" y="5209089"/>
                <a:ext cx="4639412" cy="890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Transfer Function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Can be a matrix for a MIMO system.</a:t>
                </a: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6E297C1-EDA8-5C42-820C-1BFAC7F3A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107" y="5209089"/>
                <a:ext cx="4639412" cy="890437"/>
              </a:xfrm>
              <a:prstGeom prst="rect">
                <a:avLst/>
              </a:prstGeom>
              <a:blipFill>
                <a:blip r:embed="rId8"/>
                <a:stretch>
                  <a:fillRect l="-1366" r="-546" b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50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1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307385"/>
            <a:ext cx="5388242" cy="838200"/>
          </a:xfrm>
        </p:spPr>
        <p:txBody>
          <a:bodyPr/>
          <a:lstStyle/>
          <a:p>
            <a:r>
              <a:rPr lang="en-US" dirty="0"/>
              <a:t>Examples of Closed Loop Systems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B518ED-A4D3-E644-BEC7-D2C106109BA2}"/>
              </a:ext>
            </a:extLst>
          </p:cNvPr>
          <p:cNvGrpSpPr/>
          <p:nvPr/>
        </p:nvGrpSpPr>
        <p:grpSpPr>
          <a:xfrm>
            <a:off x="578734" y="4480052"/>
            <a:ext cx="5243168" cy="1641085"/>
            <a:chOff x="578734" y="4265561"/>
            <a:chExt cx="5243168" cy="164108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9DBD22-CBD0-EE4D-A601-A86A1FB37D82}"/>
                </a:ext>
              </a:extLst>
            </p:cNvPr>
            <p:cNvSpPr txBox="1"/>
            <p:nvPr/>
          </p:nvSpPr>
          <p:spPr>
            <a:xfrm>
              <a:off x="578734" y="4265561"/>
              <a:ext cx="3692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SISO Full State Feedback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47400E2-7D06-2247-A484-4FA76BF6A7B2}"/>
                </a:ext>
              </a:extLst>
            </p:cNvPr>
            <p:cNvGrpSpPr/>
            <p:nvPr/>
          </p:nvGrpSpPr>
          <p:grpSpPr>
            <a:xfrm>
              <a:off x="1593744" y="4742846"/>
              <a:ext cx="4228158" cy="1163800"/>
              <a:chOff x="1593744" y="4928040"/>
              <a:chExt cx="4228158" cy="116380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9618C0F-8179-914B-BE4F-0D95D3EAA2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0976" y="5083582"/>
                <a:ext cx="678383" cy="6693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24FB9601-8C29-EB49-BCF7-C9B192D01C0E}"/>
                  </a:ext>
                </a:extLst>
              </p:cNvPr>
              <p:cNvCxnSpPr>
                <a:cxnSpLocks/>
                <a:stCxn id="85" idx="3"/>
                <a:endCxn id="81" idx="1"/>
              </p:cNvCxnSpPr>
              <p:nvPr/>
            </p:nvCxnSpPr>
            <p:spPr>
              <a:xfrm flipV="1">
                <a:off x="3326209" y="5418235"/>
                <a:ext cx="1074767" cy="150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8B239EF-6372-A042-8F7E-64290C73CC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3868" y="5425135"/>
                <a:ext cx="630040" cy="3108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022D937D-5092-F341-B577-94A6B1023F3A}"/>
                      </a:ext>
                    </a:extLst>
                  </p:cNvPr>
                  <p:cNvSpPr/>
                  <p:nvPr/>
                </p:nvSpPr>
                <p:spPr>
                  <a:xfrm>
                    <a:off x="4364142" y="5189119"/>
                    <a:ext cx="750577" cy="40011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022D937D-5092-F341-B577-94A6B1023F3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4142" y="5189119"/>
                    <a:ext cx="750577" cy="40011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21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EE686DCD-1E05-224F-9CBA-4BD9909373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345967" y="5085082"/>
                    <a:ext cx="980242" cy="669306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EE686DCD-1E05-224F-9CBA-4BD9909373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5967" y="5085082"/>
                    <a:ext cx="980242" cy="66930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602E85E-23CA-2448-A174-4C7D6F3757E2}"/>
                      </a:ext>
                    </a:extLst>
                  </p:cNvPr>
                  <p:cNvSpPr/>
                  <p:nvPr/>
                </p:nvSpPr>
                <p:spPr>
                  <a:xfrm>
                    <a:off x="3447968" y="5691728"/>
                    <a:ext cx="691664" cy="40011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b="1" i="1" dirty="0">
                        <a:solidFill>
                          <a:schemeClr val="tx1"/>
                        </a:solidFill>
                      </a:rPr>
                      <a:t>X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602E85E-23CA-2448-A174-4C7D6F3757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7968" y="5691728"/>
                    <a:ext cx="691664" cy="40011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9091" t="-9375" r="-3636" b="-28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3773D06B-7023-074B-84FE-8C5B68EB9B6B}"/>
                      </a:ext>
                    </a:extLst>
                  </p:cNvPr>
                  <p:cNvSpPr/>
                  <p:nvPr/>
                </p:nvSpPr>
                <p:spPr>
                  <a:xfrm>
                    <a:off x="3380939" y="4976010"/>
                    <a:ext cx="755243" cy="40011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3773D06B-7023-074B-84FE-8C5B68EB9B6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0939" y="4976010"/>
                    <a:ext cx="755243" cy="40011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21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B26E0CF6-0EB4-CF49-8AEA-C0557FC26C26}"/>
                      </a:ext>
                    </a:extLst>
                  </p:cNvPr>
                  <p:cNvSpPr/>
                  <p:nvPr/>
                </p:nvSpPr>
                <p:spPr>
                  <a:xfrm>
                    <a:off x="5066661" y="4928040"/>
                    <a:ext cx="755241" cy="40011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B26E0CF6-0EB4-CF49-8AEA-C0557FC26C2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6661" y="4928040"/>
                    <a:ext cx="755241" cy="40011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21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Elbow Connector 88">
                <a:extLst>
                  <a:ext uri="{FF2B5EF4-FFF2-40B4-BE49-F238E27FC236}">
                    <a16:creationId xmlns:a16="http://schemas.microsoft.com/office/drawing/2014/main" id="{457492CA-31C7-5341-B500-5E8EB94DBF9E}"/>
                  </a:ext>
                </a:extLst>
              </p:cNvPr>
              <p:cNvCxnSpPr>
                <a:cxnSpLocks/>
                <a:stCxn id="81" idx="2"/>
                <a:endCxn id="85" idx="2"/>
              </p:cNvCxnSpPr>
              <p:nvPr/>
            </p:nvCxnSpPr>
            <p:spPr>
              <a:xfrm rot="5400000">
                <a:off x="3787378" y="4801597"/>
                <a:ext cx="1501" cy="1904080"/>
              </a:xfrm>
              <a:prstGeom prst="bentConnector3">
                <a:avLst>
                  <a:gd name="adj1" fmla="val 25378414"/>
                </a:avLst>
              </a:prstGeom>
              <a:ln w="57150"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944A7EE-2C3B-3241-B904-F81B6EDFAC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6481" y="5425135"/>
                <a:ext cx="630040" cy="3108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28F94D9-1B91-934C-9182-E5AF26382D14}"/>
                      </a:ext>
                    </a:extLst>
                  </p:cNvPr>
                  <p:cNvSpPr/>
                  <p:nvPr/>
                </p:nvSpPr>
                <p:spPr>
                  <a:xfrm>
                    <a:off x="1593744" y="4991400"/>
                    <a:ext cx="71686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28F94D9-1B91-934C-9182-E5AF26382D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3744" y="4991400"/>
                    <a:ext cx="716863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206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2DE6D11-6647-564E-8BF1-306D3BE90C3C}"/>
              </a:ext>
            </a:extLst>
          </p:cNvPr>
          <p:cNvGrpSpPr/>
          <p:nvPr/>
        </p:nvGrpSpPr>
        <p:grpSpPr>
          <a:xfrm>
            <a:off x="578734" y="2113343"/>
            <a:ext cx="7615983" cy="1934727"/>
            <a:chOff x="578734" y="1458586"/>
            <a:chExt cx="7615983" cy="193472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D2C5CD7-5EF7-0149-A160-721F4F8BF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1933" y="2141728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3B85FA6-F565-A342-9B83-C988EFF8976A}"/>
                </a:ext>
              </a:extLst>
            </p:cNvPr>
            <p:cNvCxnSpPr>
              <a:cxnSpLocks/>
              <a:stCxn id="45" idx="3"/>
              <a:endCxn id="41" idx="1"/>
            </p:cNvCxnSpPr>
            <p:nvPr/>
          </p:nvCxnSpPr>
          <p:spPr>
            <a:xfrm>
              <a:off x="3585604" y="2450656"/>
              <a:ext cx="1316329" cy="854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283C526-95FD-DD48-8D64-79DF32A3018A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5559265" y="2416545"/>
              <a:ext cx="597699" cy="711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/>
                <p:nvPr/>
              </p:nvSpPr>
              <p:spPr>
                <a:xfrm>
                  <a:off x="4847211" y="2231879"/>
                  <a:ext cx="71205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211" y="2231879"/>
                  <a:ext cx="712054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5673" y="2133181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673" y="2133181"/>
                  <a:ext cx="929931" cy="63495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8A7EBF1-5C9C-C245-A586-537F9E8205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02" y="2481231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2932C7D-E4B3-5D47-A8D0-A906B69494C0}"/>
                </a:ext>
              </a:extLst>
            </p:cNvPr>
            <p:cNvSpPr/>
            <p:nvPr/>
          </p:nvSpPr>
          <p:spPr>
            <a:xfrm>
              <a:off x="1772212" y="2308107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1809476-AEC6-624A-8C82-8DFB0AE7A83E}"/>
                </a:ext>
              </a:extLst>
            </p:cNvPr>
            <p:cNvCxnSpPr>
              <a:cxnSpLocks/>
              <a:stCxn id="47" idx="6"/>
              <a:endCxn id="45" idx="1"/>
            </p:cNvCxnSpPr>
            <p:nvPr/>
          </p:nvCxnSpPr>
          <p:spPr>
            <a:xfrm flipV="1">
              <a:off x="2074053" y="2450656"/>
              <a:ext cx="58162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A686EE9-AD7B-D74A-85C7-2924607BBD8A}"/>
                    </a:ext>
                  </a:extLst>
                </p:cNvPr>
                <p:cNvSpPr txBox="1"/>
                <p:nvPr/>
              </p:nvSpPr>
              <p:spPr>
                <a:xfrm>
                  <a:off x="1655623" y="2781690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A686EE9-AD7B-D74A-85C7-2924607BB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5623" y="2781690"/>
                  <a:ext cx="237244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C0CC0A4-47F0-7849-B0ED-5689BEABB267}"/>
                    </a:ext>
                  </a:extLst>
                </p:cNvPr>
                <p:cNvSpPr/>
                <p:nvPr/>
              </p:nvSpPr>
              <p:spPr>
                <a:xfrm>
                  <a:off x="1001789" y="2015359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C0CC0A4-47F0-7849-B0ED-5689BEABB2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789" y="2015359"/>
                  <a:ext cx="716863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/>
                <p:nvPr/>
              </p:nvSpPr>
              <p:spPr>
                <a:xfrm>
                  <a:off x="1998090" y="1942965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8090" y="1942965"/>
                  <a:ext cx="716863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/>
                <p:nvPr/>
              </p:nvSpPr>
              <p:spPr>
                <a:xfrm>
                  <a:off x="3934249" y="2029709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4249" y="2029709"/>
                  <a:ext cx="716478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/>
                <p:nvPr/>
              </p:nvSpPr>
              <p:spPr>
                <a:xfrm>
                  <a:off x="5493880" y="1964418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3880" y="1964418"/>
                  <a:ext cx="716478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63E4834-183D-824E-BFDF-4BEF73BB9D53}"/>
                </a:ext>
              </a:extLst>
            </p:cNvPr>
            <p:cNvSpPr/>
            <p:nvPr/>
          </p:nvSpPr>
          <p:spPr>
            <a:xfrm>
              <a:off x="6156964" y="2264191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5D7142B-DF18-474D-A65D-D0A0FA353A05}"/>
                </a:ext>
              </a:extLst>
            </p:cNvPr>
            <p:cNvCxnSpPr>
              <a:cxnSpLocks/>
              <a:stCxn id="58" idx="6"/>
            </p:cNvCxnSpPr>
            <p:nvPr/>
          </p:nvCxnSpPr>
          <p:spPr>
            <a:xfrm flipV="1">
              <a:off x="6458805" y="2399041"/>
              <a:ext cx="855817" cy="1607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320150CC-EEFB-1346-9D45-02D18A784683}"/>
                </a:ext>
              </a:extLst>
            </p:cNvPr>
            <p:cNvCxnSpPr>
              <a:cxnSpLocks/>
              <a:stCxn id="58" idx="4"/>
              <a:endCxn id="47" idx="4"/>
            </p:cNvCxnSpPr>
            <p:nvPr/>
          </p:nvCxnSpPr>
          <p:spPr>
            <a:xfrm rot="5400000">
              <a:off x="4093551" y="395613"/>
              <a:ext cx="43916" cy="4384752"/>
            </a:xfrm>
            <a:prstGeom prst="bentConnector3">
              <a:avLst>
                <a:gd name="adj1" fmla="val 1253092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B1010C8-B013-4B47-A679-A666DA54AF5F}"/>
                </a:ext>
              </a:extLst>
            </p:cNvPr>
            <p:cNvSpPr txBox="1"/>
            <p:nvPr/>
          </p:nvSpPr>
          <p:spPr>
            <a:xfrm>
              <a:off x="578734" y="1458586"/>
              <a:ext cx="76159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SISO PID Design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EACF74A-C961-8940-A08A-84613B159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7162" y="2758364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C83A051-1B40-9E41-8730-B86D48E08D5E}"/>
                    </a:ext>
                  </a:extLst>
                </p:cNvPr>
                <p:cNvSpPr/>
                <p:nvPr/>
              </p:nvSpPr>
              <p:spPr>
                <a:xfrm>
                  <a:off x="3981480" y="2881941"/>
                  <a:ext cx="71205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C83A051-1B40-9E41-8730-B86D48E08D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1480" y="2881941"/>
                  <a:ext cx="712054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841E83C-B804-CD44-A60B-3B84D3708238}"/>
              </a:ext>
            </a:extLst>
          </p:cNvPr>
          <p:cNvGrpSpPr/>
          <p:nvPr/>
        </p:nvGrpSpPr>
        <p:grpSpPr>
          <a:xfrm>
            <a:off x="6260932" y="512218"/>
            <a:ext cx="2697619" cy="1333541"/>
            <a:chOff x="847872" y="1676052"/>
            <a:chExt cx="2984066" cy="126637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383E60A-A101-D443-86C8-CD689E4A1324}"/>
                </a:ext>
              </a:extLst>
            </p:cNvPr>
            <p:cNvSpPr/>
            <p:nvPr/>
          </p:nvSpPr>
          <p:spPr>
            <a:xfrm>
              <a:off x="1945865" y="1788725"/>
              <a:ext cx="851238" cy="7093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0E485EF-0777-7848-A441-1C3A88E6919D}"/>
                </a:ext>
              </a:extLst>
            </p:cNvPr>
            <p:cNvCxnSpPr>
              <a:cxnSpLocks/>
            </p:cNvCxnSpPr>
            <p:nvPr/>
          </p:nvCxnSpPr>
          <p:spPr>
            <a:xfrm>
              <a:off x="1527903" y="2228851"/>
              <a:ext cx="354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D76A723-360C-2E4B-83F6-BDD16707CBA2}"/>
                    </a:ext>
                  </a:extLst>
                </p:cNvPr>
                <p:cNvSpPr/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D76A723-360C-2E4B-83F6-BDD16707CB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  <a:blipFill>
                  <a:blip r:embed="rId24"/>
                  <a:stretch>
                    <a:fillRect r="-4000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0286CB9-AC4C-FB42-85A2-EC23C798C821}"/>
                </a:ext>
              </a:extLst>
            </p:cNvPr>
            <p:cNvCxnSpPr>
              <a:cxnSpLocks/>
            </p:cNvCxnSpPr>
            <p:nvPr/>
          </p:nvCxnSpPr>
          <p:spPr>
            <a:xfrm>
              <a:off x="2799032" y="2363599"/>
              <a:ext cx="79865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98B5C248-8F56-D14D-A4D2-679960BEFC54}"/>
                    </a:ext>
                  </a:extLst>
                </p:cNvPr>
                <p:cNvSpPr/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98B5C248-8F56-D14D-A4D2-679960BEFC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  <a:blipFill>
                  <a:blip r:embed="rId25"/>
                  <a:stretch>
                    <a:fillRect r="-2041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05D9C43-FB0C-AE4D-BEDA-110EF99DC43D}"/>
                </a:ext>
              </a:extLst>
            </p:cNvPr>
            <p:cNvSpPr txBox="1"/>
            <p:nvPr/>
          </p:nvSpPr>
          <p:spPr>
            <a:xfrm>
              <a:off x="847872" y="237620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input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FEEC67C-A082-6540-AF78-56C867376703}"/>
                </a:ext>
              </a:extLst>
            </p:cNvPr>
            <p:cNvSpPr txBox="1"/>
            <p:nvPr/>
          </p:nvSpPr>
          <p:spPr>
            <a:xfrm>
              <a:off x="3141340" y="2665423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output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DEFAC89-E4CE-6D42-91F5-39414783A4A9}"/>
                </a:ext>
              </a:extLst>
            </p:cNvPr>
            <p:cNvSpPr txBox="1"/>
            <p:nvPr/>
          </p:nvSpPr>
          <p:spPr>
            <a:xfrm>
              <a:off x="1847978" y="256873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System</a:t>
              </a:r>
            </a:p>
          </p:txBody>
        </p: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7ACA3B65-B890-3141-BD8D-6FA387D626B2}"/>
                </a:ext>
              </a:extLst>
            </p:cNvPr>
            <p:cNvCxnSpPr>
              <a:cxnSpLocks/>
              <a:stCxn id="39" idx="3"/>
              <a:endCxn id="39" idx="0"/>
            </p:cNvCxnSpPr>
            <p:nvPr/>
          </p:nvCxnSpPr>
          <p:spPr>
            <a:xfrm flipH="1" flipV="1">
              <a:off x="2371484" y="1788725"/>
              <a:ext cx="425619" cy="354693"/>
            </a:xfrm>
            <a:prstGeom prst="bentConnector4">
              <a:avLst>
                <a:gd name="adj1" fmla="val -53710"/>
                <a:gd name="adj2" fmla="val 16445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90DBA55C-CA2C-9842-ACE5-4DAC40FA3822}"/>
                    </a:ext>
                  </a:extLst>
                </p:cNvPr>
                <p:cNvSpPr/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90DBA55C-CA2C-9842-ACE5-4DAC40FA38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  <a:blipFill>
                  <a:blip r:embed="rId26"/>
                  <a:stretch>
                    <a:fillRect r="-408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6488595-AFD5-D248-A479-6D57B7494AF5}"/>
                </a:ext>
              </a:extLst>
            </p:cNvPr>
            <p:cNvSpPr txBox="1"/>
            <p:nvPr/>
          </p:nvSpPr>
          <p:spPr>
            <a:xfrm>
              <a:off x="1967056" y="1895184"/>
              <a:ext cx="542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state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A7DDE502-1BCB-E84A-A4A6-CFE845BA7E17}"/>
                    </a:ext>
                  </a:extLst>
                </p:cNvPr>
                <p:cNvSpPr/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A7DDE502-1BCB-E84A-A4A6-CFE845BA7E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  <a:blipFill>
                  <a:blip r:embed="rId27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9276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DBCE-BA4C-124A-977A-06918254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6660982" cy="838200"/>
          </a:xfrm>
        </p:spPr>
        <p:txBody>
          <a:bodyPr/>
          <a:lstStyle/>
          <a:p>
            <a:r>
              <a:rPr lang="en-US" dirty="0"/>
              <a:t>Controllability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5F66F-8CF5-A345-8E19-2118225C7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54906"/>
            <a:ext cx="5801988" cy="151049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Defn</a:t>
            </a:r>
            <a:r>
              <a:rPr lang="en-US" dirty="0"/>
              <a:t>: The system can be driven into any state in finite time by some combination of inputs.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9A1EF5-1178-BB4E-917E-5733F58C69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A536972-0E9F-614D-BD79-454101807341}"/>
              </a:ext>
            </a:extLst>
          </p:cNvPr>
          <p:cNvSpPr txBox="1">
            <a:spLocks/>
          </p:cNvSpPr>
          <p:nvPr/>
        </p:nvSpPr>
        <p:spPr>
          <a:xfrm>
            <a:off x="586449" y="2802984"/>
            <a:ext cx="3707758" cy="4726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S0 -&gt; S1; k0*S0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2522520-4E8E-264F-8246-DDD4DAA35312}"/>
              </a:ext>
            </a:extLst>
          </p:cNvPr>
          <p:cNvSpPr txBox="1">
            <a:spLocks/>
          </p:cNvSpPr>
          <p:nvPr/>
        </p:nvSpPr>
        <p:spPr>
          <a:xfrm>
            <a:off x="457200" y="3568859"/>
            <a:ext cx="4198349" cy="195226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S0 is the input and S1 is the state, are there values of S0 so that we obtain arbitrary values of S1?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4B4028A-1D32-8642-9214-1C9F50CC37B2}"/>
              </a:ext>
            </a:extLst>
          </p:cNvPr>
          <p:cNvSpPr txBox="1">
            <a:spLocks/>
          </p:cNvSpPr>
          <p:nvPr/>
        </p:nvSpPr>
        <p:spPr>
          <a:xfrm>
            <a:off x="5255819" y="3611659"/>
            <a:ext cx="3397169" cy="250336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S0 is the input and S1, S2 are the states, are there values of S0 so that we obtain arbitrary values of S2, S3?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F471E64-D36B-4749-8FC7-3D0D4274B463}"/>
              </a:ext>
            </a:extLst>
          </p:cNvPr>
          <p:cNvGrpSpPr/>
          <p:nvPr/>
        </p:nvGrpSpPr>
        <p:grpSpPr>
          <a:xfrm>
            <a:off x="6260932" y="512218"/>
            <a:ext cx="2697619" cy="1333541"/>
            <a:chOff x="847872" y="1676052"/>
            <a:chExt cx="2984066" cy="126637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C09153-1C7C-0A42-9412-46A23A9AFD11}"/>
                </a:ext>
              </a:extLst>
            </p:cNvPr>
            <p:cNvSpPr/>
            <p:nvPr/>
          </p:nvSpPr>
          <p:spPr>
            <a:xfrm>
              <a:off x="1945865" y="1788725"/>
              <a:ext cx="851238" cy="7093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0339C7E-B971-544F-A53A-E4AB9033FBA3}"/>
                </a:ext>
              </a:extLst>
            </p:cNvPr>
            <p:cNvCxnSpPr>
              <a:cxnSpLocks/>
            </p:cNvCxnSpPr>
            <p:nvPr/>
          </p:nvCxnSpPr>
          <p:spPr>
            <a:xfrm>
              <a:off x="1527903" y="2228851"/>
              <a:ext cx="354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64AB3AA-C94C-0F40-8620-AF1202CC36E4}"/>
                    </a:ext>
                  </a:extLst>
                </p:cNvPr>
                <p:cNvSpPr/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64AB3AA-C94C-0F40-8620-AF1202CC36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4000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79B4664-0B11-284B-BF32-E629694218D2}"/>
                </a:ext>
              </a:extLst>
            </p:cNvPr>
            <p:cNvCxnSpPr>
              <a:cxnSpLocks/>
            </p:cNvCxnSpPr>
            <p:nvPr/>
          </p:nvCxnSpPr>
          <p:spPr>
            <a:xfrm>
              <a:off x="2799032" y="2363599"/>
              <a:ext cx="79865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43EA44B-F716-4A4B-AD86-BE12B6229F94}"/>
                    </a:ext>
                  </a:extLst>
                </p:cNvPr>
                <p:cNvSpPr/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43EA44B-F716-4A4B-AD86-BE12B6229F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041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2825F8-945A-3447-B41C-706AD3FEE5A2}"/>
                </a:ext>
              </a:extLst>
            </p:cNvPr>
            <p:cNvSpPr txBox="1"/>
            <p:nvPr/>
          </p:nvSpPr>
          <p:spPr>
            <a:xfrm>
              <a:off x="847872" y="237620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input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0B8EB8-6640-4444-B1FB-F31F3FB21B0B}"/>
                </a:ext>
              </a:extLst>
            </p:cNvPr>
            <p:cNvSpPr txBox="1"/>
            <p:nvPr/>
          </p:nvSpPr>
          <p:spPr>
            <a:xfrm>
              <a:off x="3141340" y="2665423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output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C4D2FE-37FE-1A41-9244-072323D95107}"/>
                </a:ext>
              </a:extLst>
            </p:cNvPr>
            <p:cNvSpPr txBox="1"/>
            <p:nvPr/>
          </p:nvSpPr>
          <p:spPr>
            <a:xfrm>
              <a:off x="1847978" y="256873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System</a:t>
              </a:r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B86E5592-6260-9D49-837F-19B8B84719EF}"/>
                </a:ext>
              </a:extLst>
            </p:cNvPr>
            <p:cNvCxnSpPr>
              <a:cxnSpLocks/>
              <a:stCxn id="10" idx="3"/>
              <a:endCxn id="10" idx="0"/>
            </p:cNvCxnSpPr>
            <p:nvPr/>
          </p:nvCxnSpPr>
          <p:spPr>
            <a:xfrm flipH="1" flipV="1">
              <a:off x="2371484" y="1788725"/>
              <a:ext cx="425619" cy="354693"/>
            </a:xfrm>
            <a:prstGeom prst="bentConnector4">
              <a:avLst>
                <a:gd name="adj1" fmla="val -53710"/>
                <a:gd name="adj2" fmla="val 16445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8FB53FA-87CC-C047-A4FF-8EF434925927}"/>
                    </a:ext>
                  </a:extLst>
                </p:cNvPr>
                <p:cNvSpPr/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8FB53FA-87CC-C047-A4FF-8EF4349259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408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9D4144-ED40-3C48-AA0B-F0A22FD1C8AC}"/>
                </a:ext>
              </a:extLst>
            </p:cNvPr>
            <p:cNvSpPr txBox="1"/>
            <p:nvPr/>
          </p:nvSpPr>
          <p:spPr>
            <a:xfrm>
              <a:off x="1967056" y="1895184"/>
              <a:ext cx="542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state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73FDFBD-5865-5847-9B29-2EC951F0C384}"/>
                    </a:ext>
                  </a:extLst>
                </p:cNvPr>
                <p:cNvSpPr/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73FDFBD-5865-5847-9B29-2EC951F0C3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B4B730D0-7103-FF47-80CF-DF041D28586B}"/>
              </a:ext>
            </a:extLst>
          </p:cNvPr>
          <p:cNvSpPr txBox="1">
            <a:spLocks/>
          </p:cNvSpPr>
          <p:nvPr/>
        </p:nvSpPr>
        <p:spPr>
          <a:xfrm>
            <a:off x="5182197" y="2391059"/>
            <a:ext cx="3707758" cy="100365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S0 -&gt; S1; k0*S0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S1 -&gt; S2; k1*S1</a:t>
            </a:r>
          </a:p>
        </p:txBody>
      </p:sp>
    </p:spTree>
    <p:extLst>
      <p:ext uri="{BB962C8B-B14F-4D97-AF65-F5344CB8AC3E}">
        <p14:creationId xmlns:p14="http://schemas.microsoft.com/office/powerpoint/2010/main" val="137847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DBCE-BA4C-124A-977A-06918254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5225970" cy="838200"/>
          </a:xfrm>
        </p:spPr>
        <p:txBody>
          <a:bodyPr/>
          <a:lstStyle/>
          <a:p>
            <a:r>
              <a:rPr lang="en-US" dirty="0"/>
              <a:t>Tests for Controllability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D85F66F-8CF5-A345-8E19-2118225C7A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15706"/>
                <a:ext cx="5550061" cy="6539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Controllability matr</a:t>
                </a:r>
                <a:r>
                  <a:rPr lang="en-US" b="0" dirty="0"/>
                  <a:t>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has rank </a:t>
                </a:r>
                <a:r>
                  <a:rPr lang="en-US" i="1" dirty="0"/>
                  <a:t>n.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D85F66F-8CF5-A345-8E19-2118225C7A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15706"/>
                <a:ext cx="5550061" cy="653975"/>
              </a:xfrm>
              <a:blipFill>
                <a:blip r:embed="rId2"/>
                <a:stretch>
                  <a:fillRect l="-2517" t="-9434" b="-67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9A1EF5-1178-BB4E-917E-5733F58C69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CA7B41BE-C0F6-664F-8EE4-44E685C6E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3386549"/>
                <a:ext cx="8229600" cy="65397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/>
                  <a:t>PBH Test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r>
                  <a:rPr lang="en-US" dirty="0"/>
                  <a:t> has rank </a:t>
                </a:r>
                <a:r>
                  <a:rPr lang="en-US" i="1" dirty="0"/>
                  <a:t>n.</a:t>
                </a:r>
                <a:endParaRPr lang="en-US" dirty="0"/>
              </a:p>
            </p:txBody>
          </p:sp>
        </mc:Choice>
        <mc:Fallback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CA7B41BE-C0F6-664F-8EE4-44E685C6E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86549"/>
                <a:ext cx="8229600" cy="653975"/>
              </a:xfrm>
              <a:prstGeom prst="rect">
                <a:avLst/>
              </a:prstGeom>
              <a:blipFill>
                <a:blip r:embed="rId3"/>
                <a:stretch>
                  <a:fillRect l="-1698" t="-9434" b="-8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90348694-ED28-AE4A-8181-FB3F882A2094}"/>
              </a:ext>
            </a:extLst>
          </p:cNvPr>
          <p:cNvGrpSpPr/>
          <p:nvPr/>
        </p:nvGrpSpPr>
        <p:grpSpPr>
          <a:xfrm>
            <a:off x="6260932" y="512218"/>
            <a:ext cx="2697619" cy="1333541"/>
            <a:chOff x="847872" y="1676052"/>
            <a:chExt cx="2984066" cy="126637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0FD7E3-9B45-F34F-BF92-417769C360CE}"/>
                </a:ext>
              </a:extLst>
            </p:cNvPr>
            <p:cNvSpPr/>
            <p:nvPr/>
          </p:nvSpPr>
          <p:spPr>
            <a:xfrm>
              <a:off x="1945865" y="1788725"/>
              <a:ext cx="851238" cy="7093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22AEDA6-21A3-1B46-A7BA-F58C1F0CB0D0}"/>
                </a:ext>
              </a:extLst>
            </p:cNvPr>
            <p:cNvCxnSpPr>
              <a:cxnSpLocks/>
            </p:cNvCxnSpPr>
            <p:nvPr/>
          </p:nvCxnSpPr>
          <p:spPr>
            <a:xfrm>
              <a:off x="1527903" y="2228851"/>
              <a:ext cx="354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F0E2A7A-48C1-8143-A8E1-15BC5FC7F609}"/>
                    </a:ext>
                  </a:extLst>
                </p:cNvPr>
                <p:cNvSpPr/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F0E2A7A-48C1-8143-A8E1-15BC5FC7F6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4000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90C9108-4B39-4145-B0B5-D84C025A711A}"/>
                </a:ext>
              </a:extLst>
            </p:cNvPr>
            <p:cNvCxnSpPr>
              <a:cxnSpLocks/>
            </p:cNvCxnSpPr>
            <p:nvPr/>
          </p:nvCxnSpPr>
          <p:spPr>
            <a:xfrm>
              <a:off x="2799032" y="2363599"/>
              <a:ext cx="79865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9552E75-9636-3F46-AED1-67CDC71DF546}"/>
                    </a:ext>
                  </a:extLst>
                </p:cNvPr>
                <p:cNvSpPr/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9552E75-9636-3F46-AED1-67CDC71DF5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041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D66D58-4E3D-1F42-89AA-3B9450AB2930}"/>
                </a:ext>
              </a:extLst>
            </p:cNvPr>
            <p:cNvSpPr txBox="1"/>
            <p:nvPr/>
          </p:nvSpPr>
          <p:spPr>
            <a:xfrm>
              <a:off x="847872" y="237620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input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D651ED-78B2-9B4C-B91F-4F4A175BEE1F}"/>
                </a:ext>
              </a:extLst>
            </p:cNvPr>
            <p:cNvSpPr txBox="1"/>
            <p:nvPr/>
          </p:nvSpPr>
          <p:spPr>
            <a:xfrm>
              <a:off x="3141340" y="2665423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output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72F23D-1609-C444-8906-AD41E1448CFA}"/>
                </a:ext>
              </a:extLst>
            </p:cNvPr>
            <p:cNvSpPr txBox="1"/>
            <p:nvPr/>
          </p:nvSpPr>
          <p:spPr>
            <a:xfrm>
              <a:off x="1847978" y="256873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System</a:t>
              </a:r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5E45E1A5-DD6B-CB4E-80C0-17085D0F0114}"/>
                </a:ext>
              </a:extLst>
            </p:cNvPr>
            <p:cNvCxnSpPr>
              <a:cxnSpLocks/>
              <a:stCxn id="10" idx="3"/>
              <a:endCxn id="10" idx="0"/>
            </p:cNvCxnSpPr>
            <p:nvPr/>
          </p:nvCxnSpPr>
          <p:spPr>
            <a:xfrm flipH="1" flipV="1">
              <a:off x="2371484" y="1788725"/>
              <a:ext cx="425619" cy="354693"/>
            </a:xfrm>
            <a:prstGeom prst="bentConnector4">
              <a:avLst>
                <a:gd name="adj1" fmla="val -53710"/>
                <a:gd name="adj2" fmla="val 16445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C358B0F-107C-7B4A-A2AA-7A5CDB246739}"/>
                    </a:ext>
                  </a:extLst>
                </p:cNvPr>
                <p:cNvSpPr/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C358B0F-107C-7B4A-A2AA-7A5CDB2467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408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F56B3B0-48C6-D24F-8D68-25AE06445B88}"/>
                </a:ext>
              </a:extLst>
            </p:cNvPr>
            <p:cNvSpPr txBox="1"/>
            <p:nvPr/>
          </p:nvSpPr>
          <p:spPr>
            <a:xfrm>
              <a:off x="1967056" y="1895184"/>
              <a:ext cx="542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state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1A258FD-C415-BB47-90A8-F0DA9F2F24B5}"/>
                    </a:ext>
                  </a:extLst>
                </p:cNvPr>
                <p:cNvSpPr/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1A258FD-C415-BB47-90A8-F0DA9F2F2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03E74A81-4E24-1445-A050-76974997DAFF}"/>
              </a:ext>
            </a:extLst>
          </p:cNvPr>
          <p:cNvSpPr txBox="1">
            <a:spLocks/>
          </p:cNvSpPr>
          <p:nvPr/>
        </p:nvSpPr>
        <p:spPr>
          <a:xfrm>
            <a:off x="405484" y="4762818"/>
            <a:ext cx="8229600" cy="6539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Degree of controllability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Gramian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774CC0B-D81E-1949-9528-E9076535A7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𝑩𝒖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b="1" dirty="0"/>
              </a:p>
            </p:txBody>
          </p:sp>
        </mc:Choice>
        <mc:Fallback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774CC0B-D81E-1949-9528-E9076535A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  <a:blipFill>
                <a:blip r:embed="rId8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63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DBCE-BA4C-124A-977A-06918254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5225970" cy="838200"/>
          </a:xfrm>
        </p:spPr>
        <p:txBody>
          <a:bodyPr/>
          <a:lstStyle/>
          <a:p>
            <a:r>
              <a:rPr lang="en-US" dirty="0"/>
              <a:t>Observability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9A1EF5-1178-BB4E-917E-5733F58C69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48694-ED28-AE4A-8181-FB3F882A2094}"/>
              </a:ext>
            </a:extLst>
          </p:cNvPr>
          <p:cNvGrpSpPr/>
          <p:nvPr/>
        </p:nvGrpSpPr>
        <p:grpSpPr>
          <a:xfrm>
            <a:off x="6260932" y="512218"/>
            <a:ext cx="2697619" cy="1333541"/>
            <a:chOff x="847872" y="1676052"/>
            <a:chExt cx="2984066" cy="126637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0FD7E3-9B45-F34F-BF92-417769C360CE}"/>
                </a:ext>
              </a:extLst>
            </p:cNvPr>
            <p:cNvSpPr/>
            <p:nvPr/>
          </p:nvSpPr>
          <p:spPr>
            <a:xfrm>
              <a:off x="1945865" y="1788725"/>
              <a:ext cx="851238" cy="7093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22AEDA6-21A3-1B46-A7BA-F58C1F0CB0D0}"/>
                </a:ext>
              </a:extLst>
            </p:cNvPr>
            <p:cNvCxnSpPr>
              <a:cxnSpLocks/>
            </p:cNvCxnSpPr>
            <p:nvPr/>
          </p:nvCxnSpPr>
          <p:spPr>
            <a:xfrm>
              <a:off x="1527903" y="2228851"/>
              <a:ext cx="354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F0E2A7A-48C1-8143-A8E1-15BC5FC7F609}"/>
                    </a:ext>
                  </a:extLst>
                </p:cNvPr>
                <p:cNvSpPr/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F0E2A7A-48C1-8143-A8E1-15BC5FC7F6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4000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90C9108-4B39-4145-B0B5-D84C025A711A}"/>
                </a:ext>
              </a:extLst>
            </p:cNvPr>
            <p:cNvCxnSpPr>
              <a:cxnSpLocks/>
            </p:cNvCxnSpPr>
            <p:nvPr/>
          </p:nvCxnSpPr>
          <p:spPr>
            <a:xfrm>
              <a:off x="2799032" y="2363599"/>
              <a:ext cx="79865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9552E75-9636-3F46-AED1-67CDC71DF546}"/>
                    </a:ext>
                  </a:extLst>
                </p:cNvPr>
                <p:cNvSpPr/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9552E75-9636-3F46-AED1-67CDC71DF5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041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D66D58-4E3D-1F42-89AA-3B9450AB2930}"/>
                </a:ext>
              </a:extLst>
            </p:cNvPr>
            <p:cNvSpPr txBox="1"/>
            <p:nvPr/>
          </p:nvSpPr>
          <p:spPr>
            <a:xfrm>
              <a:off x="847872" y="237620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input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D651ED-78B2-9B4C-B91F-4F4A175BEE1F}"/>
                </a:ext>
              </a:extLst>
            </p:cNvPr>
            <p:cNvSpPr txBox="1"/>
            <p:nvPr/>
          </p:nvSpPr>
          <p:spPr>
            <a:xfrm>
              <a:off x="3141340" y="2665423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output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72F23D-1609-C444-8906-AD41E1448CFA}"/>
                </a:ext>
              </a:extLst>
            </p:cNvPr>
            <p:cNvSpPr txBox="1"/>
            <p:nvPr/>
          </p:nvSpPr>
          <p:spPr>
            <a:xfrm>
              <a:off x="1847978" y="256873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System</a:t>
              </a:r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5E45E1A5-DD6B-CB4E-80C0-17085D0F0114}"/>
                </a:ext>
              </a:extLst>
            </p:cNvPr>
            <p:cNvCxnSpPr>
              <a:cxnSpLocks/>
              <a:stCxn id="10" idx="3"/>
              <a:endCxn id="10" idx="0"/>
            </p:cNvCxnSpPr>
            <p:nvPr/>
          </p:nvCxnSpPr>
          <p:spPr>
            <a:xfrm flipH="1" flipV="1">
              <a:off x="2371484" y="1788725"/>
              <a:ext cx="425619" cy="354693"/>
            </a:xfrm>
            <a:prstGeom prst="bentConnector4">
              <a:avLst>
                <a:gd name="adj1" fmla="val -53710"/>
                <a:gd name="adj2" fmla="val 16445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C358B0F-107C-7B4A-A2AA-7A5CDB246739}"/>
                    </a:ext>
                  </a:extLst>
                </p:cNvPr>
                <p:cNvSpPr/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C358B0F-107C-7B4A-A2AA-7A5CDB2467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408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F56B3B0-48C6-D24F-8D68-25AE06445B88}"/>
                </a:ext>
              </a:extLst>
            </p:cNvPr>
            <p:cNvSpPr txBox="1"/>
            <p:nvPr/>
          </p:nvSpPr>
          <p:spPr>
            <a:xfrm>
              <a:off x="1967056" y="1895184"/>
              <a:ext cx="542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state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1A258FD-C415-BB47-90A8-F0DA9F2F24B5}"/>
                    </a:ext>
                  </a:extLst>
                </p:cNvPr>
                <p:cNvSpPr/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1A258FD-C415-BB47-90A8-F0DA9F2F2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774CC0B-D81E-1949-9528-E9076535A7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𝑩𝒖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b="1" dirty="0"/>
              </a:p>
            </p:txBody>
          </p:sp>
        </mc:Choice>
        <mc:Fallback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774CC0B-D81E-1949-9528-E9076535A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  <a:blipFill>
                <a:blip r:embed="rId6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DBA6E-D663-474D-A166-C70ECC1C7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5689653" cy="1227991"/>
          </a:xfrm>
        </p:spPr>
        <p:txBody>
          <a:bodyPr/>
          <a:lstStyle/>
          <a:p>
            <a:r>
              <a:rPr lang="en-US" dirty="0"/>
              <a:t>Defn: Can estimate state from a time history of outputs.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2EC2EB-93BF-6A40-B024-75023A27B7B1}"/>
                  </a:ext>
                </a:extLst>
              </p:cNvPr>
              <p:cNvSpPr/>
              <p:nvPr/>
            </p:nvSpPr>
            <p:spPr>
              <a:xfrm>
                <a:off x="457200" y="2474893"/>
                <a:ext cx="5343524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 is observable </a:t>
                </a:r>
                <a:r>
                  <a:rPr lang="en-US" sz="2800" dirty="0" err="1"/>
                  <a:t>iff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800" dirty="0"/>
                  <a:t> is controllable. So, we can use controllability results to determine observability.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2EC2EB-93BF-6A40-B024-75023A27B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474893"/>
                <a:ext cx="5343524" cy="1815882"/>
              </a:xfrm>
              <a:prstGeom prst="rect">
                <a:avLst/>
              </a:prstGeom>
              <a:blipFill>
                <a:blip r:embed="rId7"/>
                <a:stretch>
                  <a:fillRect l="-2138" t="-3472" r="-166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26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88ED-DA6C-6341-9CA0-A7B79335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9313C-4722-664A-8DCF-56567C153F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pic>
        <p:nvPicPr>
          <p:cNvPr id="1026" name="Picture 2" descr="Control system - Wikipedia">
            <a:extLst>
              <a:ext uri="{FF2B5EF4-FFF2-40B4-BE49-F238E27FC236}">
                <a16:creationId xmlns:a16="http://schemas.microsoft.com/office/drawing/2014/main" id="{D7EEB87E-4E7B-F247-90AD-3A903B81E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42" y="1263569"/>
            <a:ext cx="2268541" cy="179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B10B40-DCCA-AD44-AEF0-0AF2DD8E61E8}"/>
              </a:ext>
            </a:extLst>
          </p:cNvPr>
          <p:cNvSpPr txBox="1"/>
          <p:nvPr/>
        </p:nvSpPr>
        <p:spPr>
          <a:xfrm>
            <a:off x="4017036" y="1959587"/>
            <a:ext cx="3804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Which controller design is best?</a:t>
            </a:r>
          </a:p>
        </p:txBody>
      </p:sp>
      <p:pic>
        <p:nvPicPr>
          <p:cNvPr id="1028" name="Picture 4" descr="Lec1 Optimal control - YouTube">
            <a:extLst>
              <a:ext uri="{FF2B5EF4-FFF2-40B4-BE49-F238E27FC236}">
                <a16:creationId xmlns:a16="http://schemas.microsoft.com/office/drawing/2014/main" id="{C35D9AEC-9F22-574C-8662-B8E349682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22" y="3559215"/>
            <a:ext cx="2874380" cy="215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8C25A4-693B-4041-96D1-6D72FFE1821A}"/>
              </a:ext>
            </a:extLst>
          </p:cNvPr>
          <p:cNvSpPr txBox="1"/>
          <p:nvPr/>
        </p:nvSpPr>
        <p:spPr>
          <a:xfrm>
            <a:off x="4481953" y="3513722"/>
            <a:ext cx="3678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Optimal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Define a cost function such that the lowest cost policy is “best”.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Controller has an optimizer that finds the lowest cost policy.</a:t>
            </a:r>
          </a:p>
        </p:txBody>
      </p:sp>
    </p:spTree>
    <p:extLst>
      <p:ext uri="{BB962C8B-B14F-4D97-AF65-F5344CB8AC3E}">
        <p14:creationId xmlns:p14="http://schemas.microsoft.com/office/powerpoint/2010/main" val="228860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217B-74AF-E641-AE9D-DD4A15B07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An Optimal Controller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C41E6E-1992-4643-AED4-C21B0B4FF2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65366" y="6189135"/>
            <a:ext cx="511834" cy="365125"/>
          </a:xfrm>
        </p:spPr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D74AD-FCF8-B34D-A92C-9B170E69615E}"/>
              </a:ext>
            </a:extLst>
          </p:cNvPr>
          <p:cNvSpPr>
            <a:spLocks noChangeAspect="1"/>
          </p:cNvSpPr>
          <p:nvPr/>
        </p:nvSpPr>
        <p:spPr>
          <a:xfrm>
            <a:off x="4994631" y="1550097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518E6D-618E-CD4D-A12D-768731ACEFC5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3678302" y="1859025"/>
            <a:ext cx="1316329" cy="8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1C8ACF-9EEC-974C-BCC9-4CD34879419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651963" y="1824914"/>
            <a:ext cx="597699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0D9DE9F-553D-614B-ABB5-0B7511F54461}"/>
                  </a:ext>
                </a:extLst>
              </p:cNvPr>
              <p:cNvSpPr/>
              <p:nvPr/>
            </p:nvSpPr>
            <p:spPr>
              <a:xfrm>
                <a:off x="4939909" y="1640248"/>
                <a:ext cx="7120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0D9DE9F-553D-614B-ABB5-0B7511F54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909" y="1640248"/>
                <a:ext cx="712054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ECDF742-7F60-4849-A965-E6D1A7C5FC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8371" y="1541550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ECDF742-7F60-4849-A965-E6D1A7C5F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371" y="1541550"/>
                <a:ext cx="929931" cy="634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E1D93E-3DE3-864B-94CE-601EE3DCF7DE}"/>
              </a:ext>
            </a:extLst>
          </p:cNvPr>
          <p:cNvCxnSpPr>
            <a:cxnSpLocks/>
          </p:cNvCxnSpPr>
          <p:nvPr/>
        </p:nvCxnSpPr>
        <p:spPr>
          <a:xfrm flipV="1">
            <a:off x="1200800" y="1889600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27EC4D2-C7EE-9342-8690-EB9C660A4077}"/>
              </a:ext>
            </a:extLst>
          </p:cNvPr>
          <p:cNvSpPr/>
          <p:nvPr/>
        </p:nvSpPr>
        <p:spPr>
          <a:xfrm>
            <a:off x="1864910" y="1716476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C97F3D-DF95-F848-9FD9-7909979AA1EA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 flipV="1">
            <a:off x="2166751" y="1859025"/>
            <a:ext cx="58162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F7A5B2-35A6-6D4A-9590-8E1F29055B9D}"/>
                  </a:ext>
                </a:extLst>
              </p:cNvPr>
              <p:cNvSpPr txBox="1"/>
              <p:nvPr/>
            </p:nvSpPr>
            <p:spPr>
              <a:xfrm>
                <a:off x="1748321" y="2190059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F7A5B2-35A6-6D4A-9590-8E1F29055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321" y="2190059"/>
                <a:ext cx="237244" cy="276999"/>
              </a:xfrm>
              <a:prstGeom prst="rect">
                <a:avLst/>
              </a:prstGeom>
              <a:blipFill>
                <a:blip r:embed="rId4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A79CF-2ACF-1C4B-939B-33319B4022EB}"/>
                  </a:ext>
                </a:extLst>
              </p:cNvPr>
              <p:cNvSpPr/>
              <p:nvPr/>
            </p:nvSpPr>
            <p:spPr>
              <a:xfrm>
                <a:off x="1094487" y="1423728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A79CF-2ACF-1C4B-939B-33319B402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487" y="1423728"/>
                <a:ext cx="716863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7AAA45-6503-7A48-B831-9F46AC500F8C}"/>
                  </a:ext>
                </a:extLst>
              </p:cNvPr>
              <p:cNvSpPr/>
              <p:nvPr/>
            </p:nvSpPr>
            <p:spPr>
              <a:xfrm>
                <a:off x="2090788" y="1351334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7AAA45-6503-7A48-B831-9F46AC500F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788" y="1351334"/>
                <a:ext cx="716863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096EEF-CE4D-A649-975B-B431DAF0429E}"/>
                  </a:ext>
                </a:extLst>
              </p:cNvPr>
              <p:cNvSpPr/>
              <p:nvPr/>
            </p:nvSpPr>
            <p:spPr>
              <a:xfrm>
                <a:off x="4026947" y="1438078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096EEF-CE4D-A649-975B-B431DAF04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947" y="1438078"/>
                <a:ext cx="716478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579F117-FEFE-6646-B4CA-B5826DA42F56}"/>
                  </a:ext>
                </a:extLst>
              </p:cNvPr>
              <p:cNvSpPr/>
              <p:nvPr/>
            </p:nvSpPr>
            <p:spPr>
              <a:xfrm>
                <a:off x="5586578" y="1372787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579F117-FEFE-6646-B4CA-B5826DA42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578" y="1372787"/>
                <a:ext cx="716478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B0585E60-F087-604B-9C35-2B847D4D7C7D}"/>
              </a:ext>
            </a:extLst>
          </p:cNvPr>
          <p:cNvSpPr/>
          <p:nvPr/>
        </p:nvSpPr>
        <p:spPr>
          <a:xfrm>
            <a:off x="6249662" y="1672560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B5C2B5-1295-2D47-8A06-759414823239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6551503" y="1807410"/>
            <a:ext cx="855817" cy="1607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AC1B3E9-4D72-AD44-B2C7-AA0003DB210E}"/>
              </a:ext>
            </a:extLst>
          </p:cNvPr>
          <p:cNvCxnSpPr>
            <a:cxnSpLocks/>
            <a:stCxn id="18" idx="4"/>
            <a:endCxn id="11" idx="4"/>
          </p:cNvCxnSpPr>
          <p:nvPr/>
        </p:nvCxnSpPr>
        <p:spPr>
          <a:xfrm rot="5400000">
            <a:off x="4186249" y="-196018"/>
            <a:ext cx="43916" cy="4384752"/>
          </a:xfrm>
          <a:prstGeom prst="bentConnector3">
            <a:avLst>
              <a:gd name="adj1" fmla="val 1279449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88C1F45-7915-CF4D-BD14-4B55B27D151F}"/>
              </a:ext>
            </a:extLst>
          </p:cNvPr>
          <p:cNvSpPr>
            <a:spLocks noChangeAspect="1"/>
          </p:cNvSpPr>
          <p:nvPr/>
        </p:nvSpPr>
        <p:spPr>
          <a:xfrm>
            <a:off x="4099860" y="2166733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EEE8771-14BE-2C4A-B9AD-39EC39B650AD}"/>
                  </a:ext>
                </a:extLst>
              </p:cNvPr>
              <p:cNvSpPr/>
              <p:nvPr/>
            </p:nvSpPr>
            <p:spPr>
              <a:xfrm>
                <a:off x="4074178" y="2290310"/>
                <a:ext cx="7120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EEE8771-14BE-2C4A-B9AD-39EC39B650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178" y="2290310"/>
                <a:ext cx="712054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2DC4E9C3-CD40-E04A-AE78-0836427E4832}"/>
              </a:ext>
            </a:extLst>
          </p:cNvPr>
          <p:cNvSpPr>
            <a:spLocks noChangeAspect="1"/>
          </p:cNvSpPr>
          <p:nvPr/>
        </p:nvSpPr>
        <p:spPr>
          <a:xfrm>
            <a:off x="5079764" y="4212982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A0488E-9176-B741-8D30-3850F782BD9C}"/>
              </a:ext>
            </a:extLst>
          </p:cNvPr>
          <p:cNvCxnSpPr>
            <a:cxnSpLocks/>
            <a:stCxn id="29" idx="3"/>
            <a:endCxn id="25" idx="1"/>
          </p:cNvCxnSpPr>
          <p:nvPr/>
        </p:nvCxnSpPr>
        <p:spPr>
          <a:xfrm>
            <a:off x="3961160" y="4521910"/>
            <a:ext cx="1118604" cy="8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60FB69-1667-2443-B23D-A5446902B1A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737096" y="4487799"/>
            <a:ext cx="597699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D6455B4-8909-9943-BEF9-12080B2493CC}"/>
                  </a:ext>
                </a:extLst>
              </p:cNvPr>
              <p:cNvSpPr/>
              <p:nvPr/>
            </p:nvSpPr>
            <p:spPr>
              <a:xfrm>
                <a:off x="5025042" y="4303133"/>
                <a:ext cx="7120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D6455B4-8909-9943-BEF9-12080B2493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042" y="4303133"/>
                <a:ext cx="712054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E76D0087-4296-274E-859C-9B6403722C7A}"/>
              </a:ext>
            </a:extLst>
          </p:cNvPr>
          <p:cNvSpPr>
            <a:spLocks noChangeAspect="1"/>
          </p:cNvSpPr>
          <p:nvPr/>
        </p:nvSpPr>
        <p:spPr>
          <a:xfrm>
            <a:off x="2833504" y="4204435"/>
            <a:ext cx="1127656" cy="63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Controller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2CA491-C3DB-9941-9843-85FA17ECB1AE}"/>
              </a:ext>
            </a:extLst>
          </p:cNvPr>
          <p:cNvCxnSpPr>
            <a:cxnSpLocks/>
          </p:cNvCxnSpPr>
          <p:nvPr/>
        </p:nvCxnSpPr>
        <p:spPr>
          <a:xfrm flipV="1">
            <a:off x="1285933" y="4552485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0F6BA3B9-B12C-0A4B-A34E-3B027AA9C920}"/>
              </a:ext>
            </a:extLst>
          </p:cNvPr>
          <p:cNvSpPr/>
          <p:nvPr/>
        </p:nvSpPr>
        <p:spPr>
          <a:xfrm>
            <a:off x="1950043" y="4379361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E7CD9F-58BE-DD4E-AD2F-84C5DD377948}"/>
              </a:ext>
            </a:extLst>
          </p:cNvPr>
          <p:cNvCxnSpPr>
            <a:cxnSpLocks/>
            <a:stCxn id="31" idx="6"/>
            <a:endCxn id="29" idx="1"/>
          </p:cNvCxnSpPr>
          <p:nvPr/>
        </p:nvCxnSpPr>
        <p:spPr>
          <a:xfrm flipV="1">
            <a:off x="2251884" y="4521910"/>
            <a:ext cx="58162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DDFAFBC-FFCA-EE43-AA92-9F3DC713DB96}"/>
                  </a:ext>
                </a:extLst>
              </p:cNvPr>
              <p:cNvSpPr txBox="1"/>
              <p:nvPr/>
            </p:nvSpPr>
            <p:spPr>
              <a:xfrm>
                <a:off x="1833454" y="4852944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DDFAFBC-FFCA-EE43-AA92-9F3DC713D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454" y="4852944"/>
                <a:ext cx="237244" cy="276999"/>
              </a:xfrm>
              <a:prstGeom prst="rect">
                <a:avLst/>
              </a:prstGeom>
              <a:blipFill>
                <a:blip r:embed="rId4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6FCB21A-859E-344C-9DBC-069059EFA03F}"/>
                  </a:ext>
                </a:extLst>
              </p:cNvPr>
              <p:cNvSpPr/>
              <p:nvPr/>
            </p:nvSpPr>
            <p:spPr>
              <a:xfrm>
                <a:off x="1179620" y="4086613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6FCB21A-859E-344C-9DBC-069059EFA0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620" y="4086613"/>
                <a:ext cx="716863" cy="369332"/>
              </a:xfrm>
              <a:prstGeom prst="rect">
                <a:avLst/>
              </a:prstGeom>
              <a:blipFill>
                <a:blip r:embed="rId1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95A7609-D02F-9644-A382-C3C95BFFE24E}"/>
                  </a:ext>
                </a:extLst>
              </p:cNvPr>
              <p:cNvSpPr/>
              <p:nvPr/>
            </p:nvSpPr>
            <p:spPr>
              <a:xfrm>
                <a:off x="2175921" y="4014219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95A7609-D02F-9644-A382-C3C95BFFE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921" y="4014219"/>
                <a:ext cx="716863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8E1317E-0877-BC4D-95D2-E85DA37AD7FE}"/>
                  </a:ext>
                </a:extLst>
              </p:cNvPr>
              <p:cNvSpPr/>
              <p:nvPr/>
            </p:nvSpPr>
            <p:spPr>
              <a:xfrm>
                <a:off x="4112080" y="4100963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8E1317E-0877-BC4D-95D2-E85DA37AD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080" y="4100963"/>
                <a:ext cx="716478" cy="369332"/>
              </a:xfrm>
              <a:prstGeom prst="rect">
                <a:avLst/>
              </a:prstGeom>
              <a:blipFill>
                <a:blip r:embed="rId13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08BA116-4FFA-794D-A1AD-EA9B7787ED68}"/>
                  </a:ext>
                </a:extLst>
              </p:cNvPr>
              <p:cNvSpPr/>
              <p:nvPr/>
            </p:nvSpPr>
            <p:spPr>
              <a:xfrm>
                <a:off x="5671711" y="4035672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08BA116-4FFA-794D-A1AD-EA9B7787ED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711" y="4035672"/>
                <a:ext cx="716478" cy="369332"/>
              </a:xfrm>
              <a:prstGeom prst="rect">
                <a:avLst/>
              </a:prstGeom>
              <a:blipFill>
                <a:blip r:embed="rId1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10AF8328-66F7-374A-A3E0-26A8C160FC2F}"/>
              </a:ext>
            </a:extLst>
          </p:cNvPr>
          <p:cNvSpPr/>
          <p:nvPr/>
        </p:nvSpPr>
        <p:spPr>
          <a:xfrm>
            <a:off x="6334795" y="4335445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97E0DBF-A50E-3E44-BA99-71759D9FF3EF}"/>
              </a:ext>
            </a:extLst>
          </p:cNvPr>
          <p:cNvCxnSpPr>
            <a:cxnSpLocks/>
            <a:stCxn id="38" idx="6"/>
          </p:cNvCxnSpPr>
          <p:nvPr/>
        </p:nvCxnSpPr>
        <p:spPr>
          <a:xfrm flipV="1">
            <a:off x="6636636" y="4470295"/>
            <a:ext cx="855817" cy="1607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E1613000-57AC-9641-AAD8-C624A6479AE4}"/>
              </a:ext>
            </a:extLst>
          </p:cNvPr>
          <p:cNvCxnSpPr>
            <a:cxnSpLocks/>
            <a:stCxn id="38" idx="4"/>
            <a:endCxn id="31" idx="4"/>
          </p:cNvCxnSpPr>
          <p:nvPr/>
        </p:nvCxnSpPr>
        <p:spPr>
          <a:xfrm rot="5400000">
            <a:off x="4271382" y="2466867"/>
            <a:ext cx="43916" cy="4384752"/>
          </a:xfrm>
          <a:prstGeom prst="bentConnector3">
            <a:avLst>
              <a:gd name="adj1" fmla="val 2903136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FAC1CA3-354B-1D4B-844C-AA40230C416E}"/>
              </a:ext>
            </a:extLst>
          </p:cNvPr>
          <p:cNvGrpSpPr/>
          <p:nvPr/>
        </p:nvGrpSpPr>
        <p:grpSpPr>
          <a:xfrm>
            <a:off x="4159311" y="5680716"/>
            <a:ext cx="712054" cy="634949"/>
            <a:chOff x="4159311" y="4480516"/>
            <a:chExt cx="712054" cy="63494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51CF6FB-FFA0-7444-99D8-A171A7C95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4993" y="4480516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1EC1A84-5E93-2344-9476-9AA4D6809AAA}"/>
                    </a:ext>
                  </a:extLst>
                </p:cNvPr>
                <p:cNvSpPr/>
                <p:nvPr/>
              </p:nvSpPr>
              <p:spPr>
                <a:xfrm>
                  <a:off x="4159311" y="4603236"/>
                  <a:ext cx="71205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1EC1A84-5E93-2344-9476-9AA4D6809A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9311" y="4603236"/>
                  <a:ext cx="712054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043C205-530E-DF49-A0AC-50ECDAD34BB9}"/>
              </a:ext>
            </a:extLst>
          </p:cNvPr>
          <p:cNvGrpSpPr/>
          <p:nvPr/>
        </p:nvGrpSpPr>
        <p:grpSpPr>
          <a:xfrm>
            <a:off x="2925614" y="5083690"/>
            <a:ext cx="1012335" cy="634949"/>
            <a:chOff x="3898627" y="4480516"/>
            <a:chExt cx="1012335" cy="63494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07A36AA-EA64-EB41-BC0E-23D99CB4EE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8627" y="4480516"/>
              <a:ext cx="929931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6524716-94AB-FD49-B989-26CA9C78125E}"/>
                </a:ext>
              </a:extLst>
            </p:cNvPr>
            <p:cNvSpPr/>
            <p:nvPr/>
          </p:nvSpPr>
          <p:spPr>
            <a:xfrm>
              <a:off x="3967398" y="4591947"/>
              <a:ext cx="9435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/>
              <a:r>
                <a:rPr lang="en-US" sz="16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C45BED6-DA8B-274E-8A5E-903D3B4A9300}"/>
              </a:ext>
            </a:extLst>
          </p:cNvPr>
          <p:cNvGrpSpPr/>
          <p:nvPr/>
        </p:nvGrpSpPr>
        <p:grpSpPr>
          <a:xfrm>
            <a:off x="2777070" y="3318029"/>
            <a:ext cx="1537109" cy="634949"/>
            <a:chOff x="3601171" y="4480516"/>
            <a:chExt cx="1537109" cy="63494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E8E9FCE-8F5B-E644-9DF7-8E0C2259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1171" y="4480516"/>
              <a:ext cx="1227388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A3B5D26-71C5-9A4A-905F-E6138AFC236F}"/>
                </a:ext>
              </a:extLst>
            </p:cNvPr>
            <p:cNvSpPr/>
            <p:nvPr/>
          </p:nvSpPr>
          <p:spPr>
            <a:xfrm>
              <a:off x="3685173" y="4591947"/>
              <a:ext cx="14531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/>
              <a:r>
                <a:rPr lang="en-US" sz="1600" b="1" dirty="0">
                  <a:solidFill>
                    <a:schemeClr val="bg1"/>
                  </a:solidFill>
                </a:rPr>
                <a:t>Optimizer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0CF06F6-5EA9-6D4E-BC1C-90E697AD9A6B}"/>
              </a:ext>
            </a:extLst>
          </p:cNvPr>
          <p:cNvCxnSpPr>
            <a:stCxn id="29" idx="0"/>
            <a:endCxn id="49" idx="2"/>
          </p:cNvCxnSpPr>
          <p:nvPr/>
        </p:nvCxnSpPr>
        <p:spPr>
          <a:xfrm flipH="1" flipV="1">
            <a:off x="3390764" y="3952978"/>
            <a:ext cx="6568" cy="2514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E71460D-BBDD-DA42-9EC6-BA2D642D62F4}"/>
              </a:ext>
            </a:extLst>
          </p:cNvPr>
          <p:cNvCxnSpPr>
            <a:stCxn id="46" idx="0"/>
            <a:endCxn id="29" idx="2"/>
          </p:cNvCxnSpPr>
          <p:nvPr/>
        </p:nvCxnSpPr>
        <p:spPr>
          <a:xfrm flipV="1">
            <a:off x="3390580" y="4839385"/>
            <a:ext cx="6752" cy="244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3">
            <a:extLst>
              <a:ext uri="{FF2B5EF4-FFF2-40B4-BE49-F238E27FC236}">
                <a16:creationId xmlns:a16="http://schemas.microsoft.com/office/drawing/2014/main" id="{2A78B3BC-BC1E-2E41-9BA7-3761B61E8BD6}"/>
              </a:ext>
            </a:extLst>
          </p:cNvPr>
          <p:cNvSpPr txBox="1">
            <a:spLocks/>
          </p:cNvSpPr>
          <p:nvPr/>
        </p:nvSpPr>
        <p:spPr>
          <a:xfrm>
            <a:off x="401076" y="1038955"/>
            <a:ext cx="2010149" cy="48052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PID Controller</a:t>
            </a:r>
            <a:endParaRPr lang="en-US" sz="2000" dirty="0"/>
          </a:p>
        </p:txBody>
      </p:sp>
      <p:sp>
        <p:nvSpPr>
          <p:cNvPr id="64" name="Content Placeholder 3">
            <a:extLst>
              <a:ext uri="{FF2B5EF4-FFF2-40B4-BE49-F238E27FC236}">
                <a16:creationId xmlns:a16="http://schemas.microsoft.com/office/drawing/2014/main" id="{87C398A6-46F8-BA42-8E59-76B71B551599}"/>
              </a:ext>
            </a:extLst>
          </p:cNvPr>
          <p:cNvSpPr txBox="1">
            <a:spLocks/>
          </p:cNvSpPr>
          <p:nvPr/>
        </p:nvSpPr>
        <p:spPr>
          <a:xfrm>
            <a:off x="280858" y="2998675"/>
            <a:ext cx="2338164" cy="48052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Optimal Controller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731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/>
      <p:bldP spid="29" grpId="0" animBg="1"/>
      <p:bldP spid="31" grpId="0" animBg="1"/>
      <p:bldP spid="33" grpId="0"/>
      <p:bldP spid="34" grpId="0"/>
      <p:bldP spid="35" grpId="0"/>
      <p:bldP spid="36" grpId="0"/>
      <p:bldP spid="37" grpId="0"/>
      <p:bldP spid="38" grpId="0" animBg="1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3F4E-22DA-FA4A-8AD3-46033C096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Predictive Control (MPC)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395354-A473-0A41-B659-C3DFF41155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pic>
        <p:nvPicPr>
          <p:cNvPr id="2050" name="Picture 2" descr="Model Predictive Control | Institute for Systems Theory and Automatic  Control | University of Stuttgart">
            <a:extLst>
              <a:ext uri="{FF2B5EF4-FFF2-40B4-BE49-F238E27FC236}">
                <a16:creationId xmlns:a16="http://schemas.microsoft.com/office/drawing/2014/main" id="{C0683D63-63B9-874C-A13E-EAB075FFD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02" y="1440018"/>
            <a:ext cx="6389225" cy="365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DF952F-F6A0-954C-BF3E-8490E3FAE4C2}"/>
              </a:ext>
            </a:extLst>
          </p:cNvPr>
          <p:cNvSpPr txBox="1"/>
          <p:nvPr/>
        </p:nvSpPr>
        <p:spPr>
          <a:xfrm>
            <a:off x="1965211" y="5306833"/>
            <a:ext cx="4102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MPC adds to optimal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Prediction over a short time horizon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Recalculation of optimizations</a:t>
            </a:r>
          </a:p>
        </p:txBody>
      </p:sp>
    </p:spTree>
    <p:extLst>
      <p:ext uri="{BB962C8B-B14F-4D97-AF65-F5344CB8AC3E}">
        <p14:creationId xmlns:p14="http://schemas.microsoft.com/office/powerpoint/2010/main" val="1484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202749</TotalTime>
  <Words>859</Words>
  <Application>Microsoft Macintosh PowerPoint</Application>
  <PresentationFormat>On-screen Show (4:3)</PresentationFormat>
  <Paragraphs>175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Survey of Closed Loop Systems  </vt:lpstr>
      <vt:lpstr>State Space Systems, SISO, MIMO</vt:lpstr>
      <vt:lpstr>Examples of Closed Loop Systems</vt:lpstr>
      <vt:lpstr>Controllability</vt:lpstr>
      <vt:lpstr>Tests for Controllability</vt:lpstr>
      <vt:lpstr>Observability</vt:lpstr>
      <vt:lpstr>Optimal Control</vt:lpstr>
      <vt:lpstr>Design of An Optimal Controller</vt:lpstr>
      <vt:lpstr>Model Predictive Control (MPC)</vt:lpstr>
      <vt:lpstr>State Observers</vt:lpstr>
      <vt:lpstr>Adaptive Control</vt:lpstr>
      <vt:lpstr>Summary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3338</cp:revision>
  <dcterms:created xsi:type="dcterms:W3CDTF">2008-11-04T22:35:39Z</dcterms:created>
  <dcterms:modified xsi:type="dcterms:W3CDTF">2022-05-24T01:21:36Z</dcterms:modified>
</cp:coreProperties>
</file>