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1" r:id="rId3"/>
    <p:sldId id="483" r:id="rId4"/>
    <p:sldId id="484" r:id="rId5"/>
    <p:sldId id="485" r:id="rId6"/>
    <p:sldId id="486" r:id="rId7"/>
    <p:sldId id="506" r:id="rId8"/>
    <p:sldId id="487" r:id="rId9"/>
    <p:sldId id="505" r:id="rId10"/>
    <p:sldId id="498" r:id="rId11"/>
    <p:sldId id="491" r:id="rId12"/>
    <p:sldId id="500" r:id="rId13"/>
    <p:sldId id="499" r:id="rId14"/>
    <p:sldId id="501" r:id="rId15"/>
    <p:sldId id="502" r:id="rId16"/>
    <p:sldId id="503" r:id="rId17"/>
    <p:sldId id="504" r:id="rId18"/>
    <p:sldId id="490" r:id="rId19"/>
    <p:sldId id="507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4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5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  <a:endParaRPr dirty="0"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by a constant, positive or negative</a:t>
            </a:r>
          </a:p>
          <a:p>
            <a:endParaRPr lang="en-US" dirty="0"/>
          </a:p>
          <a:p>
            <a:r>
              <a:rPr lang="en-US" dirty="0"/>
              <a:t>Vectors are a convenient abstraction for multidimensional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06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must a basis be linearly independent?</a:t>
            </a:r>
          </a:p>
          <a:p>
            <a:r>
              <a:rPr lang="en-US" dirty="0"/>
              <a:t>Is there only one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7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23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decomposition is all rank one matrices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85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73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vectors live in column space, which has dimension m.</a:t>
            </a:r>
          </a:p>
          <a:p>
            <a:r>
              <a:rPr lang="en-US" dirty="0"/>
              <a:t>Row vectors live in row space, which has dimension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5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Characteristic 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533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the eigenvectors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9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1111"/>
            <a:ext cx="8229600" cy="48024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721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45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49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0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gif"/><Relationship Id="rId3" Type="http://schemas.openxmlformats.org/officeDocument/2006/relationships/image" Target="../media/image49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59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0.gif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83.png"/><Relationship Id="rId2" Type="http://schemas.openxmlformats.org/officeDocument/2006/relationships/image" Target="../media/image69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8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98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0" Type="http://schemas.openxmlformats.org/officeDocument/2006/relationships/image" Target="../media/image25.png"/><Relationship Id="rId4" Type="http://schemas.openxmlformats.org/officeDocument/2006/relationships/image" Target="../media/image88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5518608-55BE-C947-A583-740E1D1C3DB0}"/>
              </a:ext>
            </a:extLst>
          </p:cNvPr>
          <p:cNvGrpSpPr/>
          <p:nvPr/>
        </p:nvGrpSpPr>
        <p:grpSpPr>
          <a:xfrm>
            <a:off x="369488" y="2984218"/>
            <a:ext cx="4270013" cy="2983875"/>
            <a:chOff x="369488" y="2984218"/>
            <a:chExt cx="4270013" cy="29838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48D878-03BE-AF45-8A56-C037D59451DE}"/>
                </a:ext>
              </a:extLst>
            </p:cNvPr>
            <p:cNvGrpSpPr/>
            <p:nvPr/>
          </p:nvGrpSpPr>
          <p:grpSpPr>
            <a:xfrm>
              <a:off x="369488" y="2984218"/>
              <a:ext cx="4270013" cy="2983875"/>
              <a:chOff x="1419749" y="1198486"/>
              <a:chExt cx="6464300" cy="46104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659BDB-0C16-4648-A70D-323C13BBC61E}"/>
                  </a:ext>
                </a:extLst>
              </p:cNvPr>
              <p:cNvGrpSpPr/>
              <p:nvPr/>
            </p:nvGrpSpPr>
            <p:grpSpPr>
              <a:xfrm>
                <a:off x="1419749" y="1198486"/>
                <a:ext cx="6464300" cy="4610458"/>
                <a:chOff x="1339850" y="1171853"/>
                <a:chExt cx="6464300" cy="4610458"/>
              </a:xfrm>
            </p:grpSpPr>
            <p:pic>
              <p:nvPicPr>
                <p:cNvPr id="5" name="Picture 4" descr="Diagram&#10;&#10;Description automatically generated">
                  <a:extLst>
                    <a:ext uri="{FF2B5EF4-FFF2-40B4-BE49-F238E27FC236}">
                      <a16:creationId xmlns:a16="http://schemas.microsoft.com/office/drawing/2014/main" id="{ACD9D34C-35F3-DB4B-8D83-98966D9FC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9850" y="1263650"/>
                  <a:ext cx="6464300" cy="43307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C56690-5AEF-E940-8FB1-4BDCF3AF19BD}"/>
                    </a:ext>
                  </a:extLst>
                </p:cNvPr>
                <p:cNvSpPr/>
                <p:nvPr/>
              </p:nvSpPr>
              <p:spPr>
                <a:xfrm>
                  <a:off x="6232123" y="1171853"/>
                  <a:ext cx="745725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226E1A-2048-8F4F-8CC6-18D2B5C883A1}"/>
                    </a:ext>
                  </a:extLst>
                </p:cNvPr>
                <p:cNvSpPr/>
                <p:nvPr/>
              </p:nvSpPr>
              <p:spPr>
                <a:xfrm>
                  <a:off x="3703467" y="2957745"/>
                  <a:ext cx="1818444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496BBDD-3FA0-B647-AF9E-B6CA19684EB1}"/>
                    </a:ext>
                  </a:extLst>
                </p:cNvPr>
                <p:cNvSpPr/>
                <p:nvPr/>
              </p:nvSpPr>
              <p:spPr>
                <a:xfrm>
                  <a:off x="4252403" y="2595241"/>
                  <a:ext cx="924758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B82378D-0471-4C48-80A9-BC95DC917DF4}"/>
                    </a:ext>
                  </a:extLst>
                </p:cNvPr>
                <p:cNvSpPr/>
                <p:nvPr/>
              </p:nvSpPr>
              <p:spPr>
                <a:xfrm>
                  <a:off x="2966620" y="3502811"/>
                  <a:ext cx="3380914" cy="10780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3C33618-7FAC-B34D-B8EF-86D24C935685}"/>
                    </a:ext>
                  </a:extLst>
                </p:cNvPr>
                <p:cNvSpPr/>
                <p:nvPr/>
              </p:nvSpPr>
              <p:spPr>
                <a:xfrm rot="18324231">
                  <a:off x="5205888" y="2393056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364A10C-5970-4144-80DC-79F5480A44EB}"/>
                    </a:ext>
                  </a:extLst>
                </p:cNvPr>
                <p:cNvSpPr/>
                <p:nvPr/>
              </p:nvSpPr>
              <p:spPr>
                <a:xfrm rot="19340267">
                  <a:off x="3849448" y="2831269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1938EA0-B81D-7849-916F-D5781E2ADF97}"/>
                    </a:ext>
                  </a:extLst>
                </p:cNvPr>
                <p:cNvSpPr/>
                <p:nvPr/>
              </p:nvSpPr>
              <p:spPr>
                <a:xfrm rot="19340267">
                  <a:off x="3049449" y="3361162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FF457-049F-B947-A095-ECC4CF3BF4F1}"/>
                  </a:ext>
                </a:extLst>
              </p:cNvPr>
              <p:cNvSpPr/>
              <p:nvPr/>
            </p:nvSpPr>
            <p:spPr>
              <a:xfrm rot="19340267">
                <a:off x="2395411" y="4198937"/>
                <a:ext cx="306236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F2C544-6B58-934B-806F-AC6497FC11FA}"/>
                  </a:ext>
                </a:extLst>
              </p:cNvPr>
              <p:cNvSpPr/>
              <p:nvPr/>
            </p:nvSpPr>
            <p:spPr>
              <a:xfrm rot="19340267">
                <a:off x="2652270" y="42981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ED7176-32F7-9A4D-B1F9-2775B674D57D}"/>
                  </a:ext>
                </a:extLst>
              </p:cNvPr>
              <p:cNvSpPr/>
              <p:nvPr/>
            </p:nvSpPr>
            <p:spPr>
              <a:xfrm rot="19340267">
                <a:off x="2804670" y="44505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0042EA-D54B-AF4E-9F27-90360B36A72D}"/>
                  </a:ext>
                </a:extLst>
              </p:cNvPr>
              <p:cNvSpPr/>
              <p:nvPr/>
            </p:nvSpPr>
            <p:spPr>
              <a:xfrm rot="19340267">
                <a:off x="3183898" y="2745625"/>
                <a:ext cx="573615" cy="4270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3B250B-1824-0447-94EA-65FB5A3EBE55}"/>
                  </a:ext>
                </a:extLst>
              </p:cNvPr>
              <p:cNvSpPr/>
              <p:nvPr/>
            </p:nvSpPr>
            <p:spPr>
              <a:xfrm rot="18372941">
                <a:off x="6193306" y="2822481"/>
                <a:ext cx="471000" cy="6499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D1F4A6-2B03-AB45-AE10-0FE9B7C96456}"/>
                </a:ext>
              </a:extLst>
            </p:cNvPr>
            <p:cNvSpPr/>
            <p:nvPr/>
          </p:nvSpPr>
          <p:spPr>
            <a:xfrm rot="19340267">
              <a:off x="1090265" y="4105125"/>
              <a:ext cx="378903" cy="276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C91FF8-1ADA-A740-A429-70E55B94FFDF}"/>
                </a:ext>
              </a:extLst>
            </p:cNvPr>
            <p:cNvSpPr/>
            <p:nvPr/>
          </p:nvSpPr>
          <p:spPr>
            <a:xfrm rot="19340267">
              <a:off x="767759" y="4984787"/>
              <a:ext cx="378903" cy="276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C98A6-94EA-4047-86C5-D293C01A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956" y="228600"/>
            <a:ext cx="5192844" cy="640458"/>
          </a:xfrm>
        </p:spPr>
        <p:txBody>
          <a:bodyPr/>
          <a:lstStyle/>
          <a:p>
            <a:r>
              <a:rPr lang="en-US" dirty="0"/>
              <a:t>Fundamental Subspaces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ACB3-00CD-8943-A679-E2A9C29B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/>
              <p:nvPr/>
            </p:nvSpPr>
            <p:spPr>
              <a:xfrm>
                <a:off x="404725" y="1102452"/>
                <a:ext cx="2159629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" y="1102452"/>
                <a:ext cx="2159629" cy="731867"/>
              </a:xfrm>
              <a:prstGeom prst="rect">
                <a:avLst/>
              </a:prstGeom>
              <a:blipFill>
                <a:blip r:embed="rId4"/>
                <a:stretch>
                  <a:fillRect l="-1744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/>
              <p:nvPr/>
            </p:nvSpPr>
            <p:spPr>
              <a:xfrm>
                <a:off x="2613165" y="1996108"/>
                <a:ext cx="6147324" cy="34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Column subspace (image of row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C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65" y="1996108"/>
                <a:ext cx="6147324" cy="349839"/>
              </a:xfrm>
              <a:prstGeom prst="rect">
                <a:avLst/>
              </a:prstGeom>
              <a:blipFill>
                <a:blip r:embed="rId5"/>
                <a:stretch>
                  <a:fillRect l="-412" t="-1379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/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Row subspace (image of column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blipFill>
                <a:blip r:embed="rId6"/>
                <a:stretch>
                  <a:fillRect l="-428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/>
              <p:nvPr/>
            </p:nvSpPr>
            <p:spPr>
              <a:xfrm>
                <a:off x="5268652" y="2611541"/>
                <a:ext cx="313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611541"/>
                <a:ext cx="3132524" cy="338554"/>
              </a:xfrm>
              <a:prstGeom prst="rect">
                <a:avLst/>
              </a:prstGeom>
              <a:blipFill>
                <a:blip r:embed="rId7"/>
                <a:stretch>
                  <a:fillRect l="-806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/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Left 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i="1" baseline="30000" dirty="0">
                    <a:cs typeface="Arial" panose="020B0604020202020204" pitchFamily="34" charset="0"/>
                  </a:rPr>
                  <a:t>T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blipFill>
                <a:blip r:embed="rId8"/>
                <a:stretch>
                  <a:fillRect l="-687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/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EA9BC80-8133-E04D-8787-D7F7AFD3D46C}"/>
              </a:ext>
            </a:extLst>
          </p:cNvPr>
          <p:cNvGrpSpPr/>
          <p:nvPr/>
        </p:nvGrpSpPr>
        <p:grpSpPr>
          <a:xfrm>
            <a:off x="1028144" y="4745259"/>
            <a:ext cx="3040344" cy="514726"/>
            <a:chOff x="1028144" y="4745259"/>
            <a:chExt cx="3040344" cy="514726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0608D7EB-B552-0046-A784-CFD5CBBA55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8144" y="4745260"/>
              <a:ext cx="2740144" cy="51472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2720602-5022-484B-B79C-F42F430802F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414104" y="4745259"/>
              <a:ext cx="2654384" cy="451291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/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C6A5013-DB48-0D43-84C9-558E5BB97E10}"/>
              </a:ext>
            </a:extLst>
          </p:cNvPr>
          <p:cNvSpPr/>
          <p:nvPr/>
        </p:nvSpPr>
        <p:spPr>
          <a:xfrm>
            <a:off x="378059" y="2959435"/>
            <a:ext cx="1968249" cy="2958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CB765A-9FF7-C34A-8837-5629878FAA65}"/>
              </a:ext>
            </a:extLst>
          </p:cNvPr>
          <p:cNvSpPr/>
          <p:nvPr/>
        </p:nvSpPr>
        <p:spPr>
          <a:xfrm>
            <a:off x="2840948" y="3111835"/>
            <a:ext cx="1968249" cy="2958967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/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232C97F-1287-DF41-B1C5-B389FDC89D90}"/>
              </a:ext>
            </a:extLst>
          </p:cNvPr>
          <p:cNvSpPr txBox="1"/>
          <p:nvPr/>
        </p:nvSpPr>
        <p:spPr>
          <a:xfrm>
            <a:off x="5095194" y="4492807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Fundamental Theorem of L.A.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6BD12F-0A71-E941-A96E-65FF3FC8468A}"/>
              </a:ext>
            </a:extLst>
          </p:cNvPr>
          <p:cNvGrpSpPr/>
          <p:nvPr/>
        </p:nvGrpSpPr>
        <p:grpSpPr>
          <a:xfrm>
            <a:off x="1359475" y="3478938"/>
            <a:ext cx="2241619" cy="516848"/>
            <a:chOff x="1359475" y="3478938"/>
            <a:chExt cx="2241619" cy="516848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E111443-6BD4-B445-B214-DCAA09A7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617389" y="3673932"/>
              <a:ext cx="1983705" cy="32185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/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333" r="-1000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/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DD819C8-8809-8D44-8F55-DE11F89D461A}"/>
              </a:ext>
            </a:extLst>
          </p:cNvPr>
          <p:cNvGrpSpPr/>
          <p:nvPr/>
        </p:nvGrpSpPr>
        <p:grpSpPr>
          <a:xfrm>
            <a:off x="1514139" y="3999948"/>
            <a:ext cx="2633204" cy="614892"/>
            <a:chOff x="1514139" y="3999948"/>
            <a:chExt cx="2633204" cy="614892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E0EB7C3-D19E-114F-A1A3-2D8351004A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14139" y="3999948"/>
              <a:ext cx="2427334" cy="348948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/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/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blipFill>
                  <a:blip r:embed="rId15"/>
                  <a:stretch>
                    <a:fillRect l="-7895" r="-789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FC7F2-4240-A84E-AE9F-D6F155E4BC08}"/>
              </a:ext>
            </a:extLst>
          </p:cNvPr>
          <p:cNvGrpSpPr/>
          <p:nvPr/>
        </p:nvGrpSpPr>
        <p:grpSpPr>
          <a:xfrm>
            <a:off x="3436570" y="1455814"/>
            <a:ext cx="352660" cy="383781"/>
            <a:chOff x="2913666" y="1293607"/>
            <a:chExt cx="352660" cy="383781"/>
          </a:xfrm>
        </p:grpSpPr>
        <p:pic>
          <p:nvPicPr>
            <p:cNvPr id="76" name="Picture 2" descr="Real number - Wikipedia">
              <a:extLst>
                <a:ext uri="{FF2B5EF4-FFF2-40B4-BE49-F238E27FC236}">
                  <a16:creationId xmlns:a16="http://schemas.microsoft.com/office/drawing/2014/main" id="{683EFE61-C48C-ED4B-B4EE-16E6D3233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9DDCE7-E487-4F4C-97AE-C3B42AF8763B}"/>
                </a:ext>
              </a:extLst>
            </p:cNvPr>
            <p:cNvSpPr txBox="1"/>
            <p:nvPr/>
          </p:nvSpPr>
          <p:spPr>
            <a:xfrm>
              <a:off x="2971052" y="129360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ADAD4C1-4739-E847-981C-36DB2C203150}"/>
              </a:ext>
            </a:extLst>
          </p:cNvPr>
          <p:cNvSpPr txBox="1"/>
          <p:nvPr/>
        </p:nvSpPr>
        <p:spPr>
          <a:xfrm>
            <a:off x="2599201" y="1590332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Vector in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A59FC4-DEB7-EE4B-A257-38D368DBCD73}"/>
              </a:ext>
            </a:extLst>
          </p:cNvPr>
          <p:cNvSpPr/>
          <p:nvPr/>
        </p:nvSpPr>
        <p:spPr>
          <a:xfrm>
            <a:off x="789738" y="1586227"/>
            <a:ext cx="1775194" cy="379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95A818-E1D5-634C-B34A-6D96941EC1D0}"/>
              </a:ext>
            </a:extLst>
          </p:cNvPr>
          <p:cNvGrpSpPr/>
          <p:nvPr/>
        </p:nvGrpSpPr>
        <p:grpSpPr>
          <a:xfrm>
            <a:off x="1846495" y="432317"/>
            <a:ext cx="370292" cy="383781"/>
            <a:chOff x="2913666" y="1293607"/>
            <a:chExt cx="370292" cy="383781"/>
          </a:xfrm>
        </p:grpSpPr>
        <p:pic>
          <p:nvPicPr>
            <p:cNvPr id="82" name="Picture 2" descr="Real number - Wikipedia">
              <a:extLst>
                <a:ext uri="{FF2B5EF4-FFF2-40B4-BE49-F238E27FC236}">
                  <a16:creationId xmlns:a16="http://schemas.microsoft.com/office/drawing/2014/main" id="{5AD5A28A-A8DB-0E4D-8DE6-F4EE6F5E1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154DDC-B35F-624F-8A0B-ABD1EF98930F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3F34011-AD3A-4340-B1DD-3B5F320679BA}"/>
              </a:ext>
            </a:extLst>
          </p:cNvPr>
          <p:cNvSpPr txBox="1"/>
          <p:nvPr/>
        </p:nvSpPr>
        <p:spPr>
          <a:xfrm>
            <a:off x="1009126" y="566835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Vector in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A89617-4C97-6048-BCCF-81CDF91F85F6}"/>
              </a:ext>
            </a:extLst>
          </p:cNvPr>
          <p:cNvSpPr txBox="1"/>
          <p:nvPr/>
        </p:nvSpPr>
        <p:spPr>
          <a:xfrm>
            <a:off x="3640753" y="156976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BD0885-85CF-6642-972C-5C0F297C17DC}"/>
              </a:ext>
            </a:extLst>
          </p:cNvPr>
          <p:cNvSpPr txBox="1"/>
          <p:nvPr/>
        </p:nvSpPr>
        <p:spPr>
          <a:xfrm>
            <a:off x="2080476" y="55958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A0035F-2C36-634B-9D23-68CDE27CE53B}"/>
              </a:ext>
            </a:extLst>
          </p:cNvPr>
          <p:cNvSpPr/>
          <p:nvPr/>
        </p:nvSpPr>
        <p:spPr>
          <a:xfrm rot="16200000">
            <a:off x="1644570" y="1349657"/>
            <a:ext cx="1200098" cy="37998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4B5103-7EFA-BC49-B688-3C2868501657}"/>
              </a:ext>
            </a:extLst>
          </p:cNvPr>
          <p:cNvGrpSpPr/>
          <p:nvPr/>
        </p:nvGrpSpPr>
        <p:grpSpPr>
          <a:xfrm>
            <a:off x="1028650" y="2412886"/>
            <a:ext cx="352660" cy="383781"/>
            <a:chOff x="2913666" y="1293607"/>
            <a:chExt cx="352660" cy="383781"/>
          </a:xfrm>
        </p:grpSpPr>
        <p:pic>
          <p:nvPicPr>
            <p:cNvPr id="89" name="Picture 2" descr="Real number - Wikipedia">
              <a:extLst>
                <a:ext uri="{FF2B5EF4-FFF2-40B4-BE49-F238E27FC236}">
                  <a16:creationId xmlns:a16="http://schemas.microsoft.com/office/drawing/2014/main" id="{13118AFB-A3CC-B24E-9CAE-AA1B25F0A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29A04E-B70A-4A4C-9EC7-EBED90E5CA94}"/>
                </a:ext>
              </a:extLst>
            </p:cNvPr>
            <p:cNvSpPr txBox="1"/>
            <p:nvPr/>
          </p:nvSpPr>
          <p:spPr>
            <a:xfrm>
              <a:off x="2971052" y="129360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EC140F-9F97-4A40-BED7-F0E80BF1FBC1}"/>
              </a:ext>
            </a:extLst>
          </p:cNvPr>
          <p:cNvSpPr txBox="1"/>
          <p:nvPr/>
        </p:nvSpPr>
        <p:spPr>
          <a:xfrm>
            <a:off x="1232833" y="252683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BB4AC8-AFEA-1C48-8A7D-1D8817A1CAF0}"/>
              </a:ext>
            </a:extLst>
          </p:cNvPr>
          <p:cNvGrpSpPr/>
          <p:nvPr/>
        </p:nvGrpSpPr>
        <p:grpSpPr>
          <a:xfrm>
            <a:off x="3105319" y="2605541"/>
            <a:ext cx="370292" cy="383781"/>
            <a:chOff x="2913666" y="1293607"/>
            <a:chExt cx="370292" cy="383781"/>
          </a:xfrm>
        </p:grpSpPr>
        <p:pic>
          <p:nvPicPr>
            <p:cNvPr id="93" name="Picture 2" descr="Real number - Wikipedia">
              <a:extLst>
                <a:ext uri="{FF2B5EF4-FFF2-40B4-BE49-F238E27FC236}">
                  <a16:creationId xmlns:a16="http://schemas.microsoft.com/office/drawing/2014/main" id="{121E59F8-4BD4-D743-A35D-A7A369E93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31CAFD-49F0-A84E-80F5-09B5D1E20499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219FD6B-F89F-8141-B563-6EC0775745DD}"/>
              </a:ext>
            </a:extLst>
          </p:cNvPr>
          <p:cNvSpPr txBox="1"/>
          <p:nvPr/>
        </p:nvSpPr>
        <p:spPr>
          <a:xfrm>
            <a:off x="3339300" y="273281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</p:spTree>
    <p:extLst>
      <p:ext uri="{BB962C8B-B14F-4D97-AF65-F5344CB8AC3E}">
        <p14:creationId xmlns:p14="http://schemas.microsoft.com/office/powerpoint/2010/main" val="32235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56" grpId="0"/>
      <p:bldP spid="57" grpId="0" animBg="1"/>
      <p:bldP spid="60" grpId="0" animBg="1"/>
      <p:bldP spid="61" grpId="0"/>
      <p:bldP spid="66" grpId="0"/>
      <p:bldP spid="79" grpId="0"/>
      <p:bldP spid="80" grpId="0" animBg="1"/>
      <p:bldP spid="84" grpId="0"/>
      <p:bldP spid="85" grpId="0"/>
      <p:bldP spid="86" grpId="0"/>
      <p:bldP spid="87" grpId="0" animBg="1"/>
      <p:bldP spid="91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E73-E0AC-7348-BD2B-0506D1C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A8FC7-2265-4C4B-A3DA-13EF10069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/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invertible </a:t>
                </a:r>
                <a:r>
                  <a:rPr lang="en-US" dirty="0" err="1"/>
                  <a:t>iff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5A7159-26B0-9B4D-BEB8-7A9FF40470AF}"/>
              </a:ext>
            </a:extLst>
          </p:cNvPr>
          <p:cNvSpPr txBox="1"/>
          <p:nvPr/>
        </p:nvSpPr>
        <p:spPr>
          <a:xfrm>
            <a:off x="1249136" y="196759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Invertibility implies that the null space has dimension 0.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67E3D5-7B67-B34F-A18A-D797C55C3970}"/>
              </a:ext>
            </a:extLst>
          </p:cNvPr>
          <p:cNvGrpSpPr/>
          <p:nvPr/>
        </p:nvGrpSpPr>
        <p:grpSpPr>
          <a:xfrm>
            <a:off x="1392963" y="2984218"/>
            <a:ext cx="4270013" cy="2983875"/>
            <a:chOff x="1339850" y="1171853"/>
            <a:chExt cx="6464300" cy="4610458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3CA530E9-A69D-8F4C-8FBC-B0FD86BA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850" y="1263650"/>
              <a:ext cx="6464300" cy="43307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E5A584-EE2F-3745-9A75-81BF5A7A6A6E}"/>
                </a:ext>
              </a:extLst>
            </p:cNvPr>
            <p:cNvSpPr/>
            <p:nvPr/>
          </p:nvSpPr>
          <p:spPr>
            <a:xfrm>
              <a:off x="6232123" y="1171853"/>
              <a:ext cx="7457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3328BA-14BD-7B44-81C0-AAEBB86C95F4}"/>
                </a:ext>
              </a:extLst>
            </p:cNvPr>
            <p:cNvSpPr/>
            <p:nvPr/>
          </p:nvSpPr>
          <p:spPr>
            <a:xfrm>
              <a:off x="3703467" y="2957745"/>
              <a:ext cx="1818444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A40BC3-912F-BC4D-95DC-718CFA7A1BD2}"/>
                </a:ext>
              </a:extLst>
            </p:cNvPr>
            <p:cNvSpPr/>
            <p:nvPr/>
          </p:nvSpPr>
          <p:spPr>
            <a:xfrm>
              <a:off x="4252403" y="2595241"/>
              <a:ext cx="92475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21982D-FAC3-3545-B397-7A5F9F25F587}"/>
                </a:ext>
              </a:extLst>
            </p:cNvPr>
            <p:cNvSpPr/>
            <p:nvPr/>
          </p:nvSpPr>
          <p:spPr>
            <a:xfrm>
              <a:off x="2966620" y="3502811"/>
              <a:ext cx="3380914" cy="1078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59F890-98EB-2D46-A698-0094E298E7C8}"/>
                </a:ext>
              </a:extLst>
            </p:cNvPr>
            <p:cNvSpPr/>
            <p:nvPr/>
          </p:nvSpPr>
          <p:spPr>
            <a:xfrm rot="18324231">
              <a:off x="5205888" y="2393056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62445-C671-9B46-ACC0-7D435D68B1B4}"/>
                </a:ext>
              </a:extLst>
            </p:cNvPr>
            <p:cNvSpPr/>
            <p:nvPr/>
          </p:nvSpPr>
          <p:spPr>
            <a:xfrm rot="19340267">
              <a:off x="3849448" y="2831269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6B7029-7441-8044-82E8-B010528B31A0}"/>
                </a:ext>
              </a:extLst>
            </p:cNvPr>
            <p:cNvSpPr/>
            <p:nvPr/>
          </p:nvSpPr>
          <p:spPr>
            <a:xfrm rot="19340267">
              <a:off x="3049449" y="3361162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EB3718-2B03-3F4A-A24B-652DEA97CDA8}"/>
              </a:ext>
            </a:extLst>
          </p:cNvPr>
          <p:cNvSpPr/>
          <p:nvPr/>
        </p:nvSpPr>
        <p:spPr>
          <a:xfrm rot="19340267">
            <a:off x="2037439" y="4926101"/>
            <a:ext cx="202285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818E-82E6-EE4B-9F84-0F1A1F2BE077}"/>
              </a:ext>
            </a:extLst>
          </p:cNvPr>
          <p:cNvSpPr/>
          <p:nvPr/>
        </p:nvSpPr>
        <p:spPr>
          <a:xfrm rot="19340267">
            <a:off x="2207108" y="4990320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F31CA-88FA-7E49-8D8A-4B26565E3ABD}"/>
              </a:ext>
            </a:extLst>
          </p:cNvPr>
          <p:cNvSpPr/>
          <p:nvPr/>
        </p:nvSpPr>
        <p:spPr>
          <a:xfrm rot="19340267">
            <a:off x="2307777" y="5088953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302B-CEC7-A94C-91FF-BB22605BC118}"/>
              </a:ext>
            </a:extLst>
          </p:cNvPr>
          <p:cNvSpPr/>
          <p:nvPr/>
        </p:nvSpPr>
        <p:spPr>
          <a:xfrm rot="19340267">
            <a:off x="2558277" y="3985522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C876D-B535-A045-B9A0-4B6647BC0071}"/>
              </a:ext>
            </a:extLst>
          </p:cNvPr>
          <p:cNvSpPr/>
          <p:nvPr/>
        </p:nvSpPr>
        <p:spPr>
          <a:xfrm rot="18372941">
            <a:off x="4549296" y="4030923"/>
            <a:ext cx="304830" cy="429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1CA2414-BB6C-4645-8208-558DD54BD65D}"/>
              </a:ext>
            </a:extLst>
          </p:cNvPr>
          <p:cNvCxnSpPr>
            <a:cxnSpLocks/>
          </p:cNvCxnSpPr>
          <p:nvPr/>
        </p:nvCxnSpPr>
        <p:spPr>
          <a:xfrm>
            <a:off x="2640864" y="3673932"/>
            <a:ext cx="1983705" cy="32185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023EA92-5180-4545-AA46-C399C8A0A9A3}"/>
              </a:ext>
            </a:extLst>
          </p:cNvPr>
          <p:cNvCxnSpPr>
            <a:cxnSpLocks/>
          </p:cNvCxnSpPr>
          <p:nvPr/>
        </p:nvCxnSpPr>
        <p:spPr>
          <a:xfrm rot="10800000">
            <a:off x="2537614" y="3999948"/>
            <a:ext cx="2427334" cy="34894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D4BB6A1-CCC2-4746-B9AA-33AA0687ADC7}"/>
              </a:ext>
            </a:extLst>
          </p:cNvPr>
          <p:cNvCxnSpPr>
            <a:cxnSpLocks/>
          </p:cNvCxnSpPr>
          <p:nvPr/>
        </p:nvCxnSpPr>
        <p:spPr>
          <a:xfrm rot="10800000">
            <a:off x="2051619" y="4745260"/>
            <a:ext cx="2740144" cy="5147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7524764-31FF-5F48-8ADF-D9A3A96F5F0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37579" y="4745259"/>
            <a:ext cx="2654384" cy="45129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24EF54-0CE9-C049-B4E6-8F59FB00D704}"/>
              </a:ext>
            </a:extLst>
          </p:cNvPr>
          <p:cNvSpPr/>
          <p:nvPr/>
        </p:nvSpPr>
        <p:spPr>
          <a:xfrm>
            <a:off x="1401534" y="29594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E34A0B-9054-1843-A2F8-3B424447116C}"/>
              </a:ext>
            </a:extLst>
          </p:cNvPr>
          <p:cNvSpPr/>
          <p:nvPr/>
        </p:nvSpPr>
        <p:spPr>
          <a:xfrm>
            <a:off x="3864423" y="31118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/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blipFill>
                <a:blip r:embed="rId4"/>
                <a:stretch>
                  <a:fillRect l="-10000" r="-1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/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4AB9ADE-BA01-EC40-8238-366035A1214E}"/>
              </a:ext>
            </a:extLst>
          </p:cNvPr>
          <p:cNvSpPr/>
          <p:nvPr/>
        </p:nvSpPr>
        <p:spPr>
          <a:xfrm rot="19340267">
            <a:off x="2113740" y="4105125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/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F204763-9326-C84C-8230-E95233F9BF8D}"/>
              </a:ext>
            </a:extLst>
          </p:cNvPr>
          <p:cNvSpPr/>
          <p:nvPr/>
        </p:nvSpPr>
        <p:spPr>
          <a:xfrm rot="19340267">
            <a:off x="1791234" y="4984787"/>
            <a:ext cx="378903" cy="276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/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blipFill>
                <a:blip r:embed="rId7"/>
                <a:stretch>
                  <a:fillRect l="-7895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7872773-CB92-C04B-AB04-52CC928554D5}"/>
              </a:ext>
            </a:extLst>
          </p:cNvPr>
          <p:cNvSpPr txBox="1"/>
          <p:nvPr/>
        </p:nvSpPr>
        <p:spPr>
          <a:xfrm>
            <a:off x="385815" y="1369806"/>
            <a:ext cx="822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matrix that is not invertible is </a:t>
            </a:r>
            <a:r>
              <a:rPr lang="en-US" b="1" dirty="0"/>
              <a:t>singular</a:t>
            </a:r>
            <a:r>
              <a:rPr lang="en-US" dirty="0"/>
              <a:t>. An invertible matrix is </a:t>
            </a:r>
            <a:r>
              <a:rPr lang="en-US" b="1" dirty="0"/>
              <a:t>non-singular.</a:t>
            </a:r>
          </a:p>
        </p:txBody>
      </p:sp>
      <p:pic>
        <p:nvPicPr>
          <p:cNvPr id="7171" name="Picture 3" descr="The formula to find the inverse of an invertible matrix A involves by first calculating the determinant of matrix A and rearranging matrix A from [a,b;c,d] to [d,-b;-c,a]. Now use the scalar value of 1 over determinant of matrix to multiply the rearranged elements of matrix A which is [d,-b;-c,a]. In compact form, the inverse of matrix A or A^-1 = (1/det A) [d,-b;-c,a].">
            <a:extLst>
              <a:ext uri="{FF2B5EF4-FFF2-40B4-BE49-F238E27FC236}">
                <a16:creationId xmlns:a16="http://schemas.microsoft.com/office/drawing/2014/main" id="{A8828B49-2D52-054A-89DD-AE9A394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3" y="4116920"/>
            <a:ext cx="2012493" cy="6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0D51EE05-D461-E149-A5EB-1C4B35F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153" y="3441709"/>
            <a:ext cx="5287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Matrix A is a 2 by 2 matrix with entries a and b on its first row, and entries c and d on its second row. We can write this in matrix form as A = [a,b;c,d].">
            <a:extLst>
              <a:ext uri="{FF2B5EF4-FFF2-40B4-BE49-F238E27FC236}">
                <a16:creationId xmlns:a16="http://schemas.microsoft.com/office/drawing/2014/main" id="{C217A0FB-311C-6C49-8D2B-3545402A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7" y="3337060"/>
            <a:ext cx="1177820" cy="7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E2E14F-997E-FF4C-BEDE-360C0397DFBA}"/>
              </a:ext>
            </a:extLst>
          </p:cNvPr>
          <p:cNvSpPr txBox="1"/>
          <p:nvPr/>
        </p:nvSpPr>
        <p:spPr>
          <a:xfrm>
            <a:off x="6224080" y="2824443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Inverse of 2X2 matrix</a:t>
            </a:r>
          </a:p>
        </p:txBody>
      </p:sp>
    </p:spTree>
    <p:extLst>
      <p:ext uri="{BB962C8B-B14F-4D97-AF65-F5344CB8AC3E}">
        <p14:creationId xmlns:p14="http://schemas.microsoft.com/office/powerpoint/2010/main" val="10576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8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2BD-3355-9146-BEFD-E08D1C7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Basis (New Coordinates)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656-5311-3346-9839-5E9A0C68D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78296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2B60-3B6B-3748-8D06-B2401B4A1D05}"/>
              </a:ext>
            </a:extLst>
          </p:cNvPr>
          <p:cNvSpPr txBox="1"/>
          <p:nvPr/>
        </p:nvSpPr>
        <p:spPr>
          <a:xfrm>
            <a:off x="521208" y="318366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/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is non-singular,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en-US" dirty="0"/>
                  <a:t> has the same column space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blipFill>
                <a:blip r:embed="rId2"/>
                <a:stretch>
                  <a:fillRect l="-2170" t="-2173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hange of basis in a rotation - Mathematics Stack Exchange">
            <a:extLst>
              <a:ext uri="{FF2B5EF4-FFF2-40B4-BE49-F238E27FC236}">
                <a16:creationId xmlns:a16="http://schemas.microsoft.com/office/drawing/2014/main" id="{339EEFA0-1522-4447-96C1-378DFA1F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1" y="1260960"/>
            <a:ext cx="3042678" cy="17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FFCC8-4430-0B4B-9328-991062C51BA2}"/>
              </a:ext>
            </a:extLst>
          </p:cNvPr>
          <p:cNvSpPr txBox="1"/>
          <p:nvPr/>
        </p:nvSpPr>
        <p:spPr>
          <a:xfrm>
            <a:off x="984465" y="90035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/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𝑑𝑒𝑡𝑃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blipFill>
                <a:blip r:embed="rId4"/>
                <a:stretch>
                  <a:fillRect l="-909" r="-136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/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blipFill>
                <a:blip r:embed="rId5"/>
                <a:stretch>
                  <a:fillRect l="-769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/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/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/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blipFill>
                <a:blip r:embed="rId8"/>
                <a:stretch>
                  <a:fillRect l="-184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/>
              <p:nvPr/>
            </p:nvSpPr>
            <p:spPr>
              <a:xfrm>
                <a:off x="521208" y="3835935"/>
                <a:ext cx="4226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Change of coordinates to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3835935"/>
                <a:ext cx="4226222" cy="338554"/>
              </a:xfrm>
              <a:prstGeom prst="rect">
                <a:avLst/>
              </a:prstGeom>
              <a:blipFill>
                <a:blip r:embed="rId9"/>
                <a:stretch>
                  <a:fillRect l="-901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/>
              <p:nvPr/>
            </p:nvSpPr>
            <p:spPr>
              <a:xfrm>
                <a:off x="740664" y="4169405"/>
                <a:ext cx="687412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non-singular,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coordinates. That is,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are the coordinates in the new basis.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169405"/>
                <a:ext cx="6874126" cy="830997"/>
              </a:xfrm>
              <a:prstGeom prst="rect">
                <a:avLst/>
              </a:prstGeom>
              <a:blipFill>
                <a:blip r:embed="rId10"/>
                <a:stretch>
                  <a:fillRect l="-2030" t="-909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E6A71E-109C-D940-A021-A50561B4B2F2}"/>
              </a:ext>
            </a:extLst>
          </p:cNvPr>
          <p:cNvSpPr txBox="1"/>
          <p:nvPr/>
        </p:nvSpPr>
        <p:spPr>
          <a:xfrm>
            <a:off x="521208" y="50185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/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a non-singular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basis,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blipFill>
                <a:blip r:embed="rId11"/>
                <a:stretch>
                  <a:fillRect l="-1957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1" grpId="0"/>
      <p:bldP spid="15" grpId="0"/>
      <p:bldP spid="16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BE905-46B0-3047-8D66-72537FE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EC-84A4-FF47-B784-18C3D1A02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1266" name="Picture 2" descr="Determinant - Wikipedia">
            <a:extLst>
              <a:ext uri="{FF2B5EF4-FFF2-40B4-BE49-F238E27FC236}">
                <a16:creationId xmlns:a16="http://schemas.microsoft.com/office/drawing/2014/main" id="{5BD7F3FA-0AFC-1F4F-9476-92DA6942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7" y="1114962"/>
            <a:ext cx="1401273" cy="161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DD460-813B-DE41-A0F8-616548305FCE}"/>
              </a:ext>
            </a:extLst>
          </p:cNvPr>
          <p:cNvSpPr txBox="1"/>
          <p:nvPr/>
        </p:nvSpPr>
        <p:spPr>
          <a:xfrm>
            <a:off x="588030" y="7563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Measure of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/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91DBDC-903C-E44A-A4AB-8B72B8F8BD8D}"/>
              </a:ext>
            </a:extLst>
          </p:cNvPr>
          <p:cNvGrpSpPr/>
          <p:nvPr/>
        </p:nvGrpSpPr>
        <p:grpSpPr>
          <a:xfrm>
            <a:off x="279501" y="4296657"/>
            <a:ext cx="2274958" cy="1644974"/>
            <a:chOff x="279501" y="4296657"/>
            <a:chExt cx="2274958" cy="1644974"/>
          </a:xfrm>
        </p:grpSpPr>
        <p:pic>
          <p:nvPicPr>
            <p:cNvPr id="11268" name="Picture 4" descr="Matrix determinant">
              <a:extLst>
                <a:ext uri="{FF2B5EF4-FFF2-40B4-BE49-F238E27FC236}">
                  <a16:creationId xmlns:a16="http://schemas.microsoft.com/office/drawing/2014/main" id="{26AFBD0D-BF9E-0942-9540-E8169E7B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38" y="4296657"/>
              <a:ext cx="1742621" cy="16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/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/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/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/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/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/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/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singular.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blipFill>
                <a:blip r:embed="rId11"/>
                <a:stretch>
                  <a:fillRect t="-10345" r="-93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Picture 6" descr="Art of Problem Solving">
            <a:extLst>
              <a:ext uri="{FF2B5EF4-FFF2-40B4-BE49-F238E27FC236}">
                <a16:creationId xmlns:a16="http://schemas.microsoft.com/office/drawing/2014/main" id="{4459DB01-D2CA-844A-B193-5F874DC2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20" y="1335003"/>
            <a:ext cx="3771130" cy="12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/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is a permutation.)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blipFill>
                <a:blip r:embed="rId13"/>
                <a:stretch>
                  <a:fillRect l="-6364" t="-26667" r="-545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2" name="Picture 8" descr="Determinants (Narcowich)">
            <a:extLst>
              <a:ext uri="{FF2B5EF4-FFF2-40B4-BE49-F238E27FC236}">
                <a16:creationId xmlns:a16="http://schemas.microsoft.com/office/drawing/2014/main" id="{5409E271-7D1B-524E-821A-F079CDB1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" y="3062097"/>
            <a:ext cx="2823464" cy="9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9D6AB5-186B-5B41-B7A0-D5A43E9D1F00}"/>
              </a:ext>
            </a:extLst>
          </p:cNvPr>
          <p:cNvSpPr txBox="1"/>
          <p:nvPr/>
        </p:nvSpPr>
        <p:spPr>
          <a:xfrm>
            <a:off x="432642" y="2611805"/>
            <a:ext cx="550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 of triangular matrix is product of terms in diagonal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5AFFE-889B-9746-9D01-7A998E7AB17A}"/>
              </a:ext>
            </a:extLst>
          </p:cNvPr>
          <p:cNvSpPr txBox="1"/>
          <p:nvPr/>
        </p:nvSpPr>
        <p:spPr>
          <a:xfrm>
            <a:off x="457200" y="4051880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Computing determinant of block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/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blipFill>
                <a:blip r:embed="rId15"/>
                <a:stretch>
                  <a:fillRect l="-470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F98CB4E-C556-AB4F-9400-B7806E877B4A}"/>
              </a:ext>
            </a:extLst>
          </p:cNvPr>
          <p:cNvSpPr txBox="1"/>
          <p:nvPr/>
        </p:nvSpPr>
        <p:spPr>
          <a:xfrm>
            <a:off x="5762856" y="3212837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Singular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/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21" grpId="0"/>
      <p:bldP spid="22" grpId="0"/>
      <p:bldP spid="23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9CCA5-2B75-204F-83DF-080A16EF8DB4}"/>
              </a:ext>
            </a:extLst>
          </p:cNvPr>
          <p:cNvSpPr txBox="1"/>
          <p:nvPr/>
        </p:nvSpPr>
        <p:spPr>
          <a:xfrm>
            <a:off x="313710" y="1050594"/>
            <a:ext cx="736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Eigenvalues and eigenvectors describe how a matrix transforms a 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/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An </a:t>
                </a:r>
                <a:r>
                  <a:rPr lang="en-US" b="1" dirty="0"/>
                  <a:t>eigenvector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its associated </a:t>
                </a:r>
                <a:r>
                  <a:rPr lang="en-US" b="1" dirty="0"/>
                  <a:t>eigenvalue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such that: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blipFill>
                <a:blip r:embed="rId2"/>
                <a:stretch>
                  <a:fillRect l="-2449" t="-13333" r="-12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86C5F9-2E93-1741-B9C9-A4B544A1D399}"/>
              </a:ext>
            </a:extLst>
          </p:cNvPr>
          <p:cNvSpPr txBox="1"/>
          <p:nvPr/>
        </p:nvSpPr>
        <p:spPr>
          <a:xfrm>
            <a:off x="457200" y="303423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Eigenvectors are the “natural” basis for a matrix transformation.</a:t>
            </a:r>
          </a:p>
          <a:p>
            <a:r>
              <a:rPr lang="en-US" sz="1600" dirty="0"/>
              <a:t>Eigenvalues indicate stretching along a dimension.</a:t>
            </a:r>
          </a:p>
        </p:txBody>
      </p:sp>
      <p:pic>
        <p:nvPicPr>
          <p:cNvPr id="13314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5FC740F1-AFDE-344F-A4C0-BE139B53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8" y="3878649"/>
            <a:ext cx="2931744" cy="24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/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/>
              <p:nvPr/>
            </p:nvSpPr>
            <p:spPr>
              <a:xfrm>
                <a:off x="429768" y="2834509"/>
                <a:ext cx="83966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834509"/>
                <a:ext cx="8396658" cy="707886"/>
              </a:xfrm>
              <a:prstGeom prst="rect">
                <a:avLst/>
              </a:prstGeom>
              <a:blipFill>
                <a:blip r:embed="rId5"/>
                <a:stretch>
                  <a:fillRect l="-906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/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="1" dirty="0"/>
                  <a:t> are an eigenvector, eigenvalue pair if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blipFill>
                <a:blip r:embed="rId6"/>
                <a:stretch>
                  <a:fillRect t="-9091" r="-4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F6BD79-1CAE-2443-B826-CB656A404E30}"/>
              </a:ext>
            </a:extLst>
          </p:cNvPr>
          <p:cNvSpPr txBox="1"/>
          <p:nvPr/>
        </p:nvSpPr>
        <p:spPr>
          <a:xfrm>
            <a:off x="295656" y="169030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7C3B3-74C2-9A4D-9D8D-02D98BF3DADB}"/>
              </a:ext>
            </a:extLst>
          </p:cNvPr>
          <p:cNvSpPr txBox="1"/>
          <p:nvPr/>
        </p:nvSpPr>
        <p:spPr>
          <a:xfrm>
            <a:off x="295656" y="251637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88A70-6C70-5D4E-9579-EF54414D16E7}"/>
              </a:ext>
            </a:extLst>
          </p:cNvPr>
          <p:cNvSpPr txBox="1"/>
          <p:nvPr/>
        </p:nvSpPr>
        <p:spPr>
          <a:xfrm>
            <a:off x="295656" y="3635043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/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for each eigenvalue.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  <a:blipFill>
                <a:blip r:embed="rId7"/>
                <a:stretch>
                  <a:fillRect l="-1504" t="-9375" r="-5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6A9C468-AE81-6C4B-8B56-DAEBDD73AA6D}"/>
              </a:ext>
            </a:extLst>
          </p:cNvPr>
          <p:cNvSpPr txBox="1"/>
          <p:nvPr/>
        </p:nvSpPr>
        <p:spPr>
          <a:xfrm>
            <a:off x="295656" y="4451965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Eigenvalues of a triangular matrix is the diagonal.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/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Can find eigenvalues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  <a:blipFill>
                <a:blip r:embed="rId9"/>
                <a:stretch>
                  <a:fillRect l="-10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A40235-FE71-4E47-BAA5-DB82A96AFB72}"/>
              </a:ext>
            </a:extLst>
          </p:cNvPr>
          <p:cNvGrpSpPr/>
          <p:nvPr/>
        </p:nvGrpSpPr>
        <p:grpSpPr>
          <a:xfrm>
            <a:off x="1167426" y="4852075"/>
            <a:ext cx="2679911" cy="1566961"/>
            <a:chOff x="1167426" y="4852075"/>
            <a:chExt cx="2679911" cy="1566961"/>
          </a:xfrm>
        </p:grpSpPr>
        <p:pic>
          <p:nvPicPr>
            <p:cNvPr id="14338" name="Picture 2" descr="Upper Triangular Matrix -- from Wolfram MathWorld">
              <a:extLst>
                <a:ext uri="{FF2B5EF4-FFF2-40B4-BE49-F238E27FC236}">
                  <a16:creationId xmlns:a16="http://schemas.microsoft.com/office/drawing/2014/main" id="{D7CE80FD-1D73-CA41-B39A-EDD4925B3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52" y="5004926"/>
              <a:ext cx="2425085" cy="123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373137-5A97-A746-B0C5-5376466A3CEF}"/>
                </a:ext>
              </a:extLst>
            </p:cNvPr>
            <p:cNvSpPr/>
            <p:nvPr/>
          </p:nvSpPr>
          <p:spPr>
            <a:xfrm>
              <a:off x="1167426" y="4852075"/>
              <a:ext cx="661186" cy="156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66082C0-2EA0-5741-A640-F7B30A8C9BDC}"/>
                    </a:ext>
                  </a:extLst>
                </p:cNvPr>
                <p:cNvSpPr txBox="1"/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66082C0-2EA0-5741-A640-F7B30A8C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B35F13-AB80-0544-960A-1C94BD2EF0D5}"/>
                    </a:ext>
                  </a:extLst>
                </p:cNvPr>
                <p:cNvSpPr txBox="1"/>
                <p:nvPr/>
              </p:nvSpPr>
              <p:spPr>
                <a:xfrm>
                  <a:off x="3216303" y="5910369"/>
                  <a:ext cx="59586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B35F13-AB80-0544-960A-1C94BD2EF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303" y="5910369"/>
                  <a:ext cx="59586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36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B53-5B14-7E46-8631-55C38771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Eigenvalues, Eigenvectors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4B4DE-7B97-F341-BF16-AA1D7B67B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CF5-B21B-6042-8A02-37AF38424CDC}"/>
              </a:ext>
            </a:extLst>
          </p:cNvPr>
          <p:cNvSpPr txBox="1"/>
          <p:nvPr/>
        </p:nvSpPr>
        <p:spPr>
          <a:xfrm>
            <a:off x="310896" y="1316736"/>
            <a:ext cx="84124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Eigenvalues may be repeated </a:t>
            </a:r>
            <a:r>
              <a:rPr lang="en-US" sz="2000" dirty="0"/>
              <a:t>(algebraic multiplicity). Usually, there will be more than one eigenvector (geometric multiplicity) if there is more than one eigenvalue.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/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is non-singular </a:t>
                </a:r>
                <a:r>
                  <a:rPr lang="en-US" dirty="0" err="1"/>
                  <a:t>iff</a:t>
                </a:r>
                <a:r>
                  <a:rPr lang="en-US" dirty="0"/>
                  <a:t> there is no eigenvalue at 0.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/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 change in coordinates does not change the eigenvalues.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  <a:blipFill>
                <a:blip r:embed="rId4"/>
                <a:stretch>
                  <a:fillRect l="-632" t="-411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/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[1/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/>
              <p:nvPr/>
            </p:nvSpPr>
            <p:spPr>
              <a:xfrm>
                <a:off x="806860" y="4445136"/>
                <a:ext cx="6841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has the solution of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" y="4445136"/>
                <a:ext cx="6841168" cy="369332"/>
              </a:xfrm>
              <a:prstGeom prst="rect">
                <a:avLst/>
              </a:prstGeom>
              <a:blipFill>
                <a:blip r:embed="rId6"/>
                <a:stretch>
                  <a:fillRect t="-3226" r="-74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2161-CC4F-064B-8586-36E88A1E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Are a Natural Coordinate System for the Range (Column Space)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735BE-1FB8-5847-A8EB-29232CA25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32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650FD779-8D96-184C-BBD9-B0FC50E6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81" y="1484376"/>
            <a:ext cx="1725656" cy="14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/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be the matrix of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blipFill>
                <a:blip r:embed="rId3"/>
                <a:stretch>
                  <a:fillRect l="-2287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/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Consider the linear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/>
                  <a:t>, for a non-singular (square) matrix.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blipFill>
                <a:blip r:embed="rId4"/>
                <a:stretch>
                  <a:fillRect l="-1975" t="-26087" r="-197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/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We are changing coordinates so that the basis is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blipFill>
                <a:blip r:embed="rId5"/>
                <a:stretch>
                  <a:fillRect l="-1920" t="-34091" r="-1047" b="-1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/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In this new system,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eigenvalues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distinct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“diagonal” with eigenvalues along its diagonal.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True diagonal if eigenvectors are distinct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block diagonal (Jordan Normal Form)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blipFill>
                <a:blip r:embed="rId6"/>
                <a:stretch>
                  <a:fillRect l="-1975" t="-795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</p:spPr>
            <p:txBody>
              <a:bodyPr/>
              <a:lstStyle/>
              <a:p>
                <a:r>
                  <a:rPr lang="en-US" b="1" dirty="0"/>
                  <a:t>Rectangular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Full column rank</a:t>
                </a:r>
                <a:r>
                  <a:rPr lang="en-US" dirty="0"/>
                  <a:t>: Dimension of range = </a:t>
                </a:r>
                <a:r>
                  <a:rPr lang="en-US" i="1" dirty="0"/>
                  <a:t>N</a:t>
                </a:r>
              </a:p>
              <a:p>
                <a:r>
                  <a:rPr lang="en-US" b="1" dirty="0"/>
                  <a:t>Diagonal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Square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Invertible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exists</a:t>
                </a:r>
              </a:p>
              <a:p>
                <a:r>
                  <a:rPr lang="en-US" b="1" dirty="0"/>
                  <a:t>Orthogonal columns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diagonal.</a:t>
                </a:r>
              </a:p>
              <a:p>
                <a:r>
                  <a:rPr lang="en-US" b="1" dirty="0"/>
                  <a:t>Unitary</a:t>
                </a:r>
              </a:p>
              <a:p>
                <a:pPr lvl="1"/>
                <a:r>
                  <a:rPr lang="en-US" dirty="0"/>
                  <a:t>Square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  <a:blipFill>
                <a:blip r:embed="rId3"/>
                <a:stretch>
                  <a:fillRect l="-1389" t="-1583" b="-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1F4BF-55BB-864D-891A-B05F461FE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2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C209-271F-9C46-995F-EDFCC0D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E864-E0F9-CD40-BB17-6118C6F7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eigenvalues, vectors sooner</a:t>
            </a:r>
          </a:p>
          <a:p>
            <a:r>
              <a:rPr lang="en-US" dirty="0"/>
              <a:t>Numerical/pictorial examples</a:t>
            </a:r>
          </a:p>
          <a:p>
            <a:r>
              <a:rPr lang="en-US" dirty="0"/>
              <a:t>Better description of change </a:t>
            </a:r>
            <a:r>
              <a:rPr lang="en-US"/>
              <a:t>in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D2388-EFA2-3F42-A9CE-E1FDA812D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188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key concepts from linear algebra with a geometric twist to promote intuition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Introduce python capabilities for computational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284AB-ED0A-4E49-9681-3D7C62EAD93C}"/>
              </a:ext>
            </a:extLst>
          </p:cNvPr>
          <p:cNvGrpSpPr/>
          <p:nvPr/>
        </p:nvGrpSpPr>
        <p:grpSpPr>
          <a:xfrm>
            <a:off x="336421" y="597450"/>
            <a:ext cx="3770263" cy="1266042"/>
            <a:chOff x="336421" y="597450"/>
            <a:chExt cx="3770263" cy="12660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BF6661-614E-7747-ABB8-8EB06FEA823C}"/>
                </a:ext>
              </a:extLst>
            </p:cNvPr>
            <p:cNvSpPr txBox="1"/>
            <p:nvPr/>
          </p:nvSpPr>
          <p:spPr>
            <a:xfrm rot="3876289">
              <a:off x="1617060" y="-626132"/>
              <a:ext cx="1208985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/>
                <a:t>{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9AC359-909D-694A-934A-89C32CB3340D}"/>
                </a:ext>
              </a:extLst>
            </p:cNvPr>
            <p:cNvCxnSpPr/>
            <p:nvPr/>
          </p:nvCxnSpPr>
          <p:spPr>
            <a:xfrm flipV="1">
              <a:off x="2194268" y="1182204"/>
              <a:ext cx="1438182" cy="674703"/>
            </a:xfrm>
            <a:prstGeom prst="straightConnector1">
              <a:avLst/>
            </a:prstGeom>
            <a:ln w="38100"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/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C24-F62C-564A-91FB-6911842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0984"/>
            <a:ext cx="8376082" cy="435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 add and dot product vectors if they have the same dimension.</a:t>
            </a:r>
          </a:p>
          <a:p>
            <a:pPr marL="0" indent="0">
              <a:buNone/>
            </a:pPr>
            <a:r>
              <a:rPr lang="en-US" sz="2000" dirty="0"/>
              <a:t>Can scalar multiply vectors. (No change in dimension.)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/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003C376-ED02-2A41-9BC7-ED76856F1499}"/>
              </a:ext>
            </a:extLst>
          </p:cNvPr>
          <p:cNvGrpSpPr/>
          <p:nvPr/>
        </p:nvGrpSpPr>
        <p:grpSpPr>
          <a:xfrm>
            <a:off x="790113" y="1808147"/>
            <a:ext cx="8041909" cy="755437"/>
            <a:chOff x="790113" y="1808147"/>
            <a:chExt cx="8041909" cy="755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/>
                <p:nvPr/>
              </p:nvSpPr>
              <p:spPr>
                <a:xfrm>
                  <a:off x="3625981" y="1831717"/>
                  <a:ext cx="5206041" cy="731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(</a:t>
                  </a:r>
                  <a:r>
                    <a:rPr lang="en-US" i="1" dirty="0"/>
                    <a:t>N </a:t>
                  </a:r>
                  <a:r>
                    <a:rPr lang="en-US" dirty="0"/>
                    <a:t>dimensional vector,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981" y="1831717"/>
                  <a:ext cx="5206041" cy="731867"/>
                </a:xfrm>
                <a:prstGeom prst="rect">
                  <a:avLst/>
                </a:prstGeom>
                <a:blipFill>
                  <a:blip r:embed="rId5"/>
                  <a:stretch>
                    <a:fillRect l="-1217" r="-1703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1C21FD-32DC-8544-8CC3-D68EC8579B18}"/>
                </a:ext>
              </a:extLst>
            </p:cNvPr>
            <p:cNvGrpSpPr/>
            <p:nvPr/>
          </p:nvGrpSpPr>
          <p:grpSpPr>
            <a:xfrm>
              <a:off x="790113" y="1808147"/>
              <a:ext cx="1438182" cy="695357"/>
              <a:chOff x="790113" y="1808147"/>
              <a:chExt cx="1438182" cy="69535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808F728-94C1-2D41-BF34-A6109C96F7E6}"/>
                  </a:ext>
                </a:extLst>
              </p:cNvPr>
              <p:cNvCxnSpPr/>
              <p:nvPr/>
            </p:nvCxnSpPr>
            <p:spPr>
              <a:xfrm flipV="1">
                <a:off x="790113" y="1828801"/>
                <a:ext cx="1438182" cy="674703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/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5DD21E-4812-904F-B369-C4E4415FAAEC}"/>
              </a:ext>
            </a:extLst>
          </p:cNvPr>
          <p:cNvGrpSpPr/>
          <p:nvPr/>
        </p:nvGrpSpPr>
        <p:grpSpPr>
          <a:xfrm>
            <a:off x="790113" y="2503504"/>
            <a:ext cx="1189607" cy="389504"/>
            <a:chOff x="790113" y="2503504"/>
            <a:chExt cx="1189607" cy="38950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E87C8-DB7D-5A43-AFEA-3B2A95A8E6E8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3" y="2503504"/>
              <a:ext cx="1189607" cy="634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/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E878C1-A3E8-274A-8EC4-FE526EF7CE74}"/>
              </a:ext>
            </a:extLst>
          </p:cNvPr>
          <p:cNvGrpSpPr/>
          <p:nvPr/>
        </p:nvGrpSpPr>
        <p:grpSpPr>
          <a:xfrm>
            <a:off x="1979720" y="1828801"/>
            <a:ext cx="1343585" cy="763624"/>
            <a:chOff x="1979720" y="1828801"/>
            <a:chExt cx="1343585" cy="7636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8450AA-4078-6E45-A2F2-C692B5322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20" y="1828801"/>
              <a:ext cx="248575" cy="76362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/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/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/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(dot product)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  <a:blipFill>
                <a:blip r:embed="rId10"/>
                <a:stretch>
                  <a:fillRect t="-106667" r="-405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/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(orthogonal)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  <a:blipFill>
                <a:blip r:embed="rId11"/>
                <a:stretch>
                  <a:fillRect t="-6667" r="-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  <a:blipFill>
                <a:blip r:embed="rId3"/>
                <a:stretch>
                  <a:fillRect l="-7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/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blipFill>
                <a:blip r:embed="rId4"/>
                <a:stretch>
                  <a:fillRect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/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Linearly independent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  <a:blipFill>
                <a:blip r:embed="rId5"/>
                <a:stretch>
                  <a:fillRect l="-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/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Vector Space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(vectors resulting from addition &amp; scalar multiplication)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  <a:blipFill>
                <a:blip r:embed="rId6"/>
                <a:stretch>
                  <a:fillRect l="-84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/>
              <p:nvPr/>
            </p:nvSpPr>
            <p:spPr>
              <a:xfrm>
                <a:off x="466077" y="3444499"/>
                <a:ext cx="4922309" cy="457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all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7" y="3444499"/>
                <a:ext cx="4922309" cy="457754"/>
              </a:xfrm>
              <a:prstGeom prst="rect">
                <a:avLst/>
              </a:prstGeom>
              <a:blipFill>
                <a:blip r:embed="rId7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/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Basis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blipFill>
                <a:blip r:embed="rId8"/>
                <a:stretch>
                  <a:fillRect l="-781" t="-6667" r="-1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9A155-2BF5-2B42-B5D9-2791F3FDB7DB}"/>
              </a:ext>
            </a:extLst>
          </p:cNvPr>
          <p:cNvSpPr txBox="1"/>
          <p:nvPr/>
        </p:nvSpPr>
        <p:spPr>
          <a:xfrm>
            <a:off x="443883" y="312494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as a set of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9AC6A-75FD-CC41-85D6-BADC26260052}"/>
              </a:ext>
            </a:extLst>
          </p:cNvPr>
          <p:cNvSpPr txBox="1"/>
          <p:nvPr/>
        </p:nvSpPr>
        <p:spPr>
          <a:xfrm>
            <a:off x="3286083" y="311853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columns vectors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2F390-1310-9C4D-BAE4-EAC292D04D92}"/>
              </a:ext>
            </a:extLst>
          </p:cNvPr>
          <p:cNvSpPr txBox="1"/>
          <p:nvPr/>
        </p:nvSpPr>
        <p:spPr>
          <a:xfrm>
            <a:off x="5848382" y="312715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rows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/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blipFill>
                <a:blip r:embed="rId4"/>
                <a:stretch>
                  <a:fillRect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/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blipFill>
                <a:blip r:embed="rId5"/>
                <a:stretch>
                  <a:fillRect l="-188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/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blipFill>
                <a:blip r:embed="rId6"/>
                <a:stretch>
                  <a:fillRect l="-275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/>
              <p:nvPr/>
            </p:nvSpPr>
            <p:spPr>
              <a:xfrm>
                <a:off x="3525079" y="5431451"/>
                <a:ext cx="803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79" y="5431451"/>
                <a:ext cx="803297" cy="276999"/>
              </a:xfrm>
              <a:prstGeom prst="rect">
                <a:avLst/>
              </a:prstGeom>
              <a:blipFill>
                <a:blip r:embed="rId7"/>
                <a:stretch>
                  <a:fillRect l="-4688" r="-15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AACAEB5-7092-884E-8209-DFED18489169}"/>
              </a:ext>
            </a:extLst>
          </p:cNvPr>
          <p:cNvSpPr txBox="1"/>
          <p:nvPr/>
        </p:nvSpPr>
        <p:spPr>
          <a:xfrm>
            <a:off x="2929685" y="5025640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 of a </a:t>
            </a:r>
            <a:r>
              <a:rPr lang="en-US" dirty="0" err="1"/>
              <a:t>matrx</a:t>
            </a:r>
            <a:r>
              <a:rPr lang="en-US" dirty="0"/>
              <a:t>`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DF1EEC-6D6C-E14C-9CD2-097C7650DF54}"/>
              </a:ext>
            </a:extLst>
          </p:cNvPr>
          <p:cNvGrpSpPr/>
          <p:nvPr/>
        </p:nvGrpSpPr>
        <p:grpSpPr>
          <a:xfrm>
            <a:off x="2691279" y="1178309"/>
            <a:ext cx="2679911" cy="1566961"/>
            <a:chOff x="1167426" y="4852075"/>
            <a:chExt cx="2679911" cy="1566961"/>
          </a:xfrm>
        </p:grpSpPr>
        <p:pic>
          <p:nvPicPr>
            <p:cNvPr id="16" name="Picture 2" descr="Upper Triangular Matrix -- from Wolfram MathWorld">
              <a:extLst>
                <a:ext uri="{FF2B5EF4-FFF2-40B4-BE49-F238E27FC236}">
                  <a16:creationId xmlns:a16="http://schemas.microsoft.com/office/drawing/2014/main" id="{E753EA8C-9653-5746-8627-795A317A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52" y="5004926"/>
              <a:ext cx="2425085" cy="123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7078AF-BCDA-9E4C-8291-D5D4D718B8C3}"/>
                </a:ext>
              </a:extLst>
            </p:cNvPr>
            <p:cNvSpPr/>
            <p:nvPr/>
          </p:nvSpPr>
          <p:spPr>
            <a:xfrm>
              <a:off x="1167426" y="4852075"/>
              <a:ext cx="661186" cy="156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D56BF5-675A-3647-A168-DC351BBE632D}"/>
                    </a:ext>
                  </a:extLst>
                </p:cNvPr>
                <p:cNvSpPr txBox="1"/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D56BF5-675A-3647-A168-DC351BBE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114D8E9-A136-A64B-9F5E-8E863299B479}"/>
                    </a:ext>
                  </a:extLst>
                </p:cNvPr>
                <p:cNvSpPr txBox="1"/>
                <p:nvPr/>
              </p:nvSpPr>
              <p:spPr>
                <a:xfrm>
                  <a:off x="3216303" y="5910369"/>
                  <a:ext cx="613501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114D8E9-A136-A64B-9F5E-8E863299B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303" y="5910369"/>
                  <a:ext cx="61350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1CA2F-0641-2143-BBDA-10C1670B0A81}"/>
                  </a:ext>
                </a:extLst>
              </p:cNvPr>
              <p:cNvSpPr txBox="1"/>
              <p:nvPr/>
            </p:nvSpPr>
            <p:spPr>
              <a:xfrm>
                <a:off x="3760637" y="926020"/>
                <a:ext cx="126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1CA2F-0641-2143-BBDA-10C1670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37" y="926020"/>
                <a:ext cx="1269130" cy="369332"/>
              </a:xfrm>
              <a:prstGeom prst="rect">
                <a:avLst/>
              </a:prstGeom>
              <a:blipFill>
                <a:blip r:embed="rId11"/>
                <a:stretch>
                  <a:fillRect t="-6667" r="-3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96ABB-31FA-6944-B8CA-BBD2CDF2C4F6}"/>
                  </a:ext>
                </a:extLst>
              </p:cNvPr>
              <p:cNvSpPr txBox="1"/>
              <p:nvPr/>
            </p:nvSpPr>
            <p:spPr>
              <a:xfrm>
                <a:off x="5535499" y="1778897"/>
                <a:ext cx="926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rows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96ABB-31FA-6944-B8CA-BBD2CDF2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99" y="1778897"/>
                <a:ext cx="926087" cy="369332"/>
              </a:xfrm>
              <a:prstGeom prst="rect">
                <a:avLst/>
              </a:prstGeom>
              <a:blipFill>
                <a:blip r:embed="rId12"/>
                <a:stretch>
                  <a:fillRect t="-10345" r="-540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E0E7F-6509-8541-A54F-F2514C09E8A6}"/>
                  </a:ext>
                </a:extLst>
              </p:cNvPr>
              <p:cNvSpPr txBox="1"/>
              <p:nvPr/>
            </p:nvSpPr>
            <p:spPr>
              <a:xfrm>
                <a:off x="2528325" y="1745555"/>
                <a:ext cx="634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E0E7F-6509-8541-A54F-F2514C09E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25" y="1745555"/>
                <a:ext cx="6341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61245A-8B14-3247-A984-840A8AEFE6D4}"/>
                  </a:ext>
                </a:extLst>
              </p:cNvPr>
              <p:cNvSpPr txBox="1"/>
              <p:nvPr/>
            </p:nvSpPr>
            <p:spPr>
              <a:xfrm>
                <a:off x="3463586" y="2230499"/>
                <a:ext cx="5827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61245A-8B14-3247-A984-840A8AEF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6" y="2230499"/>
                <a:ext cx="58272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C49839-3A15-2F4A-9EFA-611E6E1A3D6E}"/>
                  </a:ext>
                </a:extLst>
              </p:cNvPr>
              <p:cNvSpPr txBox="1"/>
              <p:nvPr/>
            </p:nvSpPr>
            <p:spPr>
              <a:xfrm>
                <a:off x="4010382" y="2257333"/>
                <a:ext cx="5827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C49839-3A15-2F4A-9EFA-611E6E1A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82" y="2257333"/>
                <a:ext cx="58272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212EFC-A092-E748-AE4A-DAC1F7894A41}"/>
                  </a:ext>
                </a:extLst>
              </p:cNvPr>
              <p:cNvSpPr txBox="1"/>
              <p:nvPr/>
            </p:nvSpPr>
            <p:spPr>
              <a:xfrm>
                <a:off x="3444551" y="1584859"/>
                <a:ext cx="53784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212EFC-A092-E748-AE4A-DAC1F789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51" y="1584859"/>
                <a:ext cx="53784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1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11" grpId="0"/>
      <p:bldP spid="13" grpId="0"/>
      <p:bldP spid="14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/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/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/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blipFill>
                <a:blip r:embed="rId2"/>
                <a:stretch>
                  <a:fillRect l="-9326" t="-149296" r="-518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9E9E20-8854-3040-AC93-2E46EFE7B204}"/>
              </a:ext>
            </a:extLst>
          </p:cNvPr>
          <p:cNvGrpSpPr/>
          <p:nvPr/>
        </p:nvGrpSpPr>
        <p:grpSpPr>
          <a:xfrm>
            <a:off x="1316217" y="1904927"/>
            <a:ext cx="5493617" cy="2002393"/>
            <a:chOff x="923025" y="953951"/>
            <a:chExt cx="5493617" cy="2002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/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AF759C-4117-4F48-8029-1B607C1DA2F1}"/>
                </a:ext>
              </a:extLst>
            </p:cNvPr>
            <p:cNvSpPr/>
            <p:nvPr/>
          </p:nvSpPr>
          <p:spPr>
            <a:xfrm>
              <a:off x="5252313" y="1457085"/>
              <a:ext cx="1164329" cy="826291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399032" y="1408176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567191" y="9539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399032" y="1289304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81CC3F-C97C-1842-9F2F-99E07E4C4BC8}"/>
                </a:ext>
              </a:extLst>
            </p:cNvPr>
            <p:cNvSpPr/>
            <p:nvPr/>
          </p:nvSpPr>
          <p:spPr>
            <a:xfrm rot="16200000">
              <a:off x="3253737" y="1251207"/>
              <a:ext cx="649224" cy="1164330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6256" y="1415796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923025" y="16487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764BE9-9031-844E-87DB-0B4681A068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8168" y="1539167"/>
              <a:ext cx="0" cy="618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BCAA7F-DAED-A641-B7CB-DFF300C1DD9C}"/>
                </a:ext>
              </a:extLst>
            </p:cNvPr>
            <p:cNvSpPr txBox="1"/>
            <p:nvPr/>
          </p:nvSpPr>
          <p:spPr>
            <a:xfrm>
              <a:off x="2536974" y="16855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411231" y="9691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D8511E-A17C-CA4B-A7FF-70AD0CAA3C4F}"/>
                </a:ext>
              </a:extLst>
            </p:cNvPr>
            <p:cNvCxnSpPr>
              <a:cxnSpLocks/>
            </p:cNvCxnSpPr>
            <p:nvPr/>
          </p:nvCxnSpPr>
          <p:spPr>
            <a:xfrm>
              <a:off x="3005328" y="1322832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2FEC5D-8482-5347-A031-262037480B9B}"/>
                </a:ext>
              </a:extLst>
            </p:cNvPr>
            <p:cNvSpPr txBox="1"/>
            <p:nvPr/>
          </p:nvSpPr>
          <p:spPr>
            <a:xfrm>
              <a:off x="5639319" y="956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C8E458E-CE28-7D46-ADBD-C50CB2F5D49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416" y="1310640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4281A5-D601-AB46-9975-DC3885F34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41976" y="1440180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71F00B-C45F-5742-9428-7C58F803FC08}"/>
                </a:ext>
              </a:extLst>
            </p:cNvPr>
            <p:cNvSpPr txBox="1"/>
            <p:nvPr/>
          </p:nvSpPr>
          <p:spPr>
            <a:xfrm>
              <a:off x="4778745" y="16730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B17BC-0BFD-9E43-A739-D77CD148D2AF}"/>
                </a:ext>
              </a:extLst>
            </p:cNvPr>
            <p:cNvSpPr txBox="1"/>
            <p:nvPr/>
          </p:nvSpPr>
          <p:spPr>
            <a:xfrm>
              <a:off x="4332055" y="1570427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21053" r="-2105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/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5000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5789"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1482ED-FD61-3C48-B4CC-D6F6A76961E3}"/>
              </a:ext>
            </a:extLst>
          </p:cNvPr>
          <p:cNvSpPr txBox="1"/>
          <p:nvPr/>
        </p:nvSpPr>
        <p:spPr>
          <a:xfrm>
            <a:off x="1261872" y="5559552"/>
            <a:ext cx="675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Matrices can be multiplied only if they are compatible.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/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×.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×8+2×10+3×12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4×8+5×10+6×12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Interpretations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2130-982C-0149-893C-81821D1E52CF}"/>
              </a:ext>
            </a:extLst>
          </p:cNvPr>
          <p:cNvSpPr txBox="1"/>
          <p:nvPr/>
        </p:nvSpPr>
        <p:spPr>
          <a:xfrm>
            <a:off x="744330" y="105623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Rotates vectors.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380FA-4A55-0C41-806E-817CB20F4DEA}"/>
              </a:ext>
            </a:extLst>
          </p:cNvPr>
          <p:cNvGrpSpPr/>
          <p:nvPr/>
        </p:nvGrpSpPr>
        <p:grpSpPr>
          <a:xfrm>
            <a:off x="181990" y="3882466"/>
            <a:ext cx="4795993" cy="1919301"/>
            <a:chOff x="457199" y="3858805"/>
            <a:chExt cx="6123470" cy="21750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340BA-D8AA-5D48-8B7A-5085DDE42016}"/>
                </a:ext>
              </a:extLst>
            </p:cNvPr>
            <p:cNvGrpSpPr/>
            <p:nvPr/>
          </p:nvGrpSpPr>
          <p:grpSpPr>
            <a:xfrm>
              <a:off x="457199" y="4144028"/>
              <a:ext cx="6123470" cy="1889836"/>
              <a:chOff x="568351" y="921434"/>
              <a:chExt cx="6123470" cy="1889836"/>
            </a:xfrm>
          </p:grpSpPr>
          <p:pic>
            <p:nvPicPr>
              <p:cNvPr id="1026" name="Picture 2" descr="How to Multiply Matrices">
                <a:extLst>
                  <a:ext uri="{FF2B5EF4-FFF2-40B4-BE49-F238E27FC236}">
                    <a16:creationId xmlns:a16="http://schemas.microsoft.com/office/drawing/2014/main" id="{08F4E0F4-1E29-8047-8709-D41E64C4C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70" y="1073314"/>
                <a:ext cx="4572000" cy="156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7EB5C4-4856-1445-BDF9-DCDCFE2B8D8D}"/>
                  </a:ext>
                </a:extLst>
              </p:cNvPr>
              <p:cNvSpPr/>
              <p:nvPr/>
            </p:nvSpPr>
            <p:spPr>
              <a:xfrm>
                <a:off x="4348114" y="1397245"/>
                <a:ext cx="2343707" cy="141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987C6-5D70-C84A-B792-601206013117}"/>
                  </a:ext>
                </a:extLst>
              </p:cNvPr>
              <p:cNvSpPr/>
              <p:nvPr/>
            </p:nvSpPr>
            <p:spPr>
              <a:xfrm>
                <a:off x="3197439" y="1162973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9899-285C-524E-8065-9B99A3966B90}"/>
                  </a:ext>
                </a:extLst>
              </p:cNvPr>
              <p:cNvSpPr/>
              <p:nvPr/>
            </p:nvSpPr>
            <p:spPr>
              <a:xfrm>
                <a:off x="2311150" y="921434"/>
                <a:ext cx="1772578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/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/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8D427-C0F4-424C-AD12-3969C754664F}"/>
                  </a:ext>
                </a:extLst>
              </p:cNvPr>
              <p:cNvGrpSpPr/>
              <p:nvPr/>
            </p:nvGrpSpPr>
            <p:grpSpPr>
              <a:xfrm>
                <a:off x="5825426" y="1720532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DF09BD8-E4FA-B541-9B26-1FAFD2E8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4849DD-DC01-594A-B286-DD6A63E9245B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B71F3-5D85-414F-8F75-5F101383F730}"/>
                  </a:ext>
                </a:extLst>
              </p:cNvPr>
              <p:cNvGrpSpPr/>
              <p:nvPr/>
            </p:nvGrpSpPr>
            <p:grpSpPr>
              <a:xfrm rot="10800000">
                <a:off x="4264431" y="1730888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22" name="Picture 2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3756CEF0-0FD8-544C-A4B3-4DF9E1960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D07837-EF39-794F-B7C4-FD910AA83B08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/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F1B6B8-C4D7-9C47-A485-7B02F5C1E33C}"/>
                  </a:ext>
                </a:extLst>
              </p:cNvPr>
              <p:cNvSpPr/>
              <p:nvPr/>
            </p:nvSpPr>
            <p:spPr>
              <a:xfrm>
                <a:off x="3984881" y="1101654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/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/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/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/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/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E235FA-7063-E14E-9ED3-CD021DC2759F}"/>
                </a:ext>
              </a:extLst>
            </p:cNvPr>
            <p:cNvSpPr txBox="1"/>
            <p:nvPr/>
          </p:nvSpPr>
          <p:spPr>
            <a:xfrm>
              <a:off x="636707" y="3858805"/>
              <a:ext cx="4472440" cy="38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Compute angles between vectors.</a:t>
              </a:r>
            </a:p>
          </p:txBody>
        </p:sp>
      </p:grpSp>
      <p:pic>
        <p:nvPicPr>
          <p:cNvPr id="43" name="Picture 4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8207010-6C59-E34D-A8D8-2920F6006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73" y="1591736"/>
            <a:ext cx="4001240" cy="21014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EB8755-80C4-1C4F-AF67-96885BB0B58F}"/>
              </a:ext>
            </a:extLst>
          </p:cNvPr>
          <p:cNvSpPr txBox="1"/>
          <p:nvPr/>
        </p:nvSpPr>
        <p:spPr>
          <a:xfrm>
            <a:off x="1633490" y="1667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D7-8614-C94B-9B45-C04D5E3F22E0}"/>
              </a:ext>
            </a:extLst>
          </p:cNvPr>
          <p:cNvSpPr txBox="1"/>
          <p:nvPr/>
        </p:nvSpPr>
        <p:spPr>
          <a:xfrm>
            <a:off x="612038" y="246603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A5DA1-C49E-AD4F-A484-D0E1761415A2}"/>
              </a:ext>
            </a:extLst>
          </p:cNvPr>
          <p:cNvSpPr txBox="1"/>
          <p:nvPr/>
        </p:nvSpPr>
        <p:spPr>
          <a:xfrm>
            <a:off x="1617214" y="24763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4BBFFB-33C5-5447-90D8-337323740A48}"/>
              </a:ext>
            </a:extLst>
          </p:cNvPr>
          <p:cNvSpPr txBox="1"/>
          <p:nvPr/>
        </p:nvSpPr>
        <p:spPr>
          <a:xfrm>
            <a:off x="1323233" y="26751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1469A-8782-9740-8393-C7729BA1AEB6}"/>
              </a:ext>
            </a:extLst>
          </p:cNvPr>
          <p:cNvSpPr txBox="1"/>
          <p:nvPr/>
        </p:nvSpPr>
        <p:spPr>
          <a:xfrm>
            <a:off x="1318734" y="17960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E4999-6259-CF41-AC11-0CA063F324EA}"/>
              </a:ext>
            </a:extLst>
          </p:cNvPr>
          <p:cNvSpPr txBox="1"/>
          <p:nvPr/>
        </p:nvSpPr>
        <p:spPr>
          <a:xfrm>
            <a:off x="2279001" y="23479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F3976C5-90EC-7540-A2FF-38B829DB3A25}"/>
              </a:ext>
            </a:extLst>
          </p:cNvPr>
          <p:cNvSpPr/>
          <p:nvPr/>
        </p:nvSpPr>
        <p:spPr>
          <a:xfrm flipH="1">
            <a:off x="1207362" y="1429231"/>
            <a:ext cx="853335" cy="643216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A9EA66-71D3-BF48-A50F-15DF54883DEB}"/>
              </a:ext>
            </a:extLst>
          </p:cNvPr>
          <p:cNvSpPr/>
          <p:nvPr/>
        </p:nvSpPr>
        <p:spPr>
          <a:xfrm>
            <a:off x="2523729" y="1555965"/>
            <a:ext cx="2379840" cy="1959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E9AF95-D0B9-F24A-BD13-BF834266DCAC}"/>
              </a:ext>
            </a:extLst>
          </p:cNvPr>
          <p:cNvGrpSpPr/>
          <p:nvPr/>
        </p:nvGrpSpPr>
        <p:grpSpPr>
          <a:xfrm>
            <a:off x="2746796" y="1890490"/>
            <a:ext cx="5762244" cy="2018384"/>
            <a:chOff x="5120536" y="2644558"/>
            <a:chExt cx="5762244" cy="20183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85E5C6F-7020-0A4E-BDA6-7EDDE7030D0C}"/>
                </a:ext>
              </a:extLst>
            </p:cNvPr>
            <p:cNvGrpSpPr/>
            <p:nvPr/>
          </p:nvGrpSpPr>
          <p:grpSpPr>
            <a:xfrm>
              <a:off x="5910127" y="2644558"/>
              <a:ext cx="4972653" cy="2018384"/>
              <a:chOff x="4436671" y="1428081"/>
              <a:chExt cx="4972653" cy="20183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FA56C0A-214A-BA4F-AF6F-64558CC64653}"/>
                  </a:ext>
                </a:extLst>
              </p:cNvPr>
              <p:cNvGrpSpPr/>
              <p:nvPr/>
            </p:nvGrpSpPr>
            <p:grpSpPr>
              <a:xfrm>
                <a:off x="5278267" y="1506306"/>
                <a:ext cx="4131057" cy="1940159"/>
                <a:chOff x="2773566" y="1557642"/>
                <a:chExt cx="4131057" cy="1940159"/>
              </a:xfrm>
            </p:grpSpPr>
            <p:pic>
              <p:nvPicPr>
                <p:cNvPr id="70" name="Picture 69" descr="A picture containing text, object, clock, watch&#10;&#10;Description automatically generated">
                  <a:extLst>
                    <a:ext uri="{FF2B5EF4-FFF2-40B4-BE49-F238E27FC236}">
                      <a16:creationId xmlns:a16="http://schemas.microsoft.com/office/drawing/2014/main" id="{611FE5FD-CADA-A045-99B2-DFE556402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6013" y="1557642"/>
                  <a:ext cx="2168610" cy="1210632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4671F55-007F-D34C-B5ED-3460D4F2A5F7}"/>
                    </a:ext>
                  </a:extLst>
                </p:cNvPr>
                <p:cNvSpPr/>
                <p:nvPr/>
              </p:nvSpPr>
              <p:spPr>
                <a:xfrm>
                  <a:off x="2773566" y="2563688"/>
                  <a:ext cx="1794891" cy="934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Picture 68" descr="A picture containing text, object, clock, watch&#10;&#10;Description automatically generated">
                <a:extLst>
                  <a:ext uri="{FF2B5EF4-FFF2-40B4-BE49-F238E27FC236}">
                    <a16:creationId xmlns:a16="http://schemas.microsoft.com/office/drawing/2014/main" id="{13ACF5BF-A6A2-A146-AB63-7E89B77A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6671" y="1428081"/>
                <a:ext cx="2919959" cy="117670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15991-2E17-C649-8DD0-710BB9636D95}"/>
                </a:ext>
              </a:extLst>
            </p:cNvPr>
            <p:cNvSpPr/>
            <p:nvPr/>
          </p:nvSpPr>
          <p:spPr>
            <a:xfrm>
              <a:off x="5120536" y="2955432"/>
              <a:ext cx="886289" cy="86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/>
              <p:nvPr/>
            </p:nvSpPr>
            <p:spPr>
              <a:xfrm>
                <a:off x="4442121" y="3912240"/>
                <a:ext cx="4495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Convert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b="1" dirty="0"/>
                  <a:t>(# col)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b="1" dirty="0"/>
                  <a:t>(# row).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3912240"/>
                <a:ext cx="4495205" cy="338554"/>
              </a:xfrm>
              <a:prstGeom prst="rect">
                <a:avLst/>
              </a:prstGeom>
              <a:blipFill>
                <a:blip r:embed="rId16"/>
                <a:stretch>
                  <a:fillRect l="-5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Linear Algebra - in a Nutshell">
            <a:extLst>
              <a:ext uri="{FF2B5EF4-FFF2-40B4-BE49-F238E27FC236}">
                <a16:creationId xmlns:a16="http://schemas.microsoft.com/office/drawing/2014/main" id="{E636E672-F712-7F41-8E32-605871E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84" y="4457673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4849422-3A98-7943-987E-EA9DE0A7E50A}"/>
              </a:ext>
            </a:extLst>
          </p:cNvPr>
          <p:cNvSpPr/>
          <p:nvPr/>
        </p:nvSpPr>
        <p:spPr>
          <a:xfrm>
            <a:off x="5719533" y="4297676"/>
            <a:ext cx="953039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8D466F-DF52-B747-9699-F39FC519F138}"/>
              </a:ext>
            </a:extLst>
          </p:cNvPr>
          <p:cNvSpPr/>
          <p:nvPr/>
        </p:nvSpPr>
        <p:spPr>
          <a:xfrm>
            <a:off x="4947358" y="5030201"/>
            <a:ext cx="372507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6DD5D9-26FB-A34F-A410-23EFADB13D42}"/>
              </a:ext>
            </a:extLst>
          </p:cNvPr>
          <p:cNvSpPr/>
          <p:nvPr/>
        </p:nvSpPr>
        <p:spPr>
          <a:xfrm>
            <a:off x="7244658" y="4870049"/>
            <a:ext cx="372507" cy="569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/>
              <p:nvPr/>
            </p:nvSpPr>
            <p:spPr>
              <a:xfrm>
                <a:off x="7314773" y="4773495"/>
                <a:ext cx="128798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73" y="4773495"/>
                <a:ext cx="1287981" cy="733791"/>
              </a:xfrm>
              <a:prstGeom prst="rect">
                <a:avLst/>
              </a:prstGeom>
              <a:blipFill>
                <a:blip r:embed="rId1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 animBg="1"/>
      <p:bldP spid="8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Diagonal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blipFill>
                <a:blip r:embed="rId2"/>
                <a:stretch>
                  <a:fillRect l="-5667" t="-147222" b="-2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996A69D-D479-8F49-8000-4448770E54E4}"/>
              </a:ext>
            </a:extLst>
          </p:cNvPr>
          <p:cNvGrpSpPr/>
          <p:nvPr/>
        </p:nvGrpSpPr>
        <p:grpSpPr>
          <a:xfrm>
            <a:off x="1111237" y="1792947"/>
            <a:ext cx="1125231" cy="1871250"/>
            <a:chOff x="1111237" y="1792947"/>
            <a:chExt cx="1125231" cy="1871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587244" y="2247172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755403" y="179294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587244" y="2128300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474468" y="2254792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1111237" y="248770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B656EB-3E2A-E54A-B2A6-6D985BF4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594943" y="2238028"/>
              <a:ext cx="641525" cy="6858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CB605C-E71F-EF49-BCC3-70083735613B}"/>
                </a:ext>
              </a:extLst>
            </p:cNvPr>
            <p:cNvSpPr txBox="1"/>
            <p:nvPr/>
          </p:nvSpPr>
          <p:spPr>
            <a:xfrm>
              <a:off x="1877965" y="2220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A213C7-4901-9B42-A7F4-2134FFFACCA7}"/>
                </a:ext>
              </a:extLst>
            </p:cNvPr>
            <p:cNvSpPr txBox="1"/>
            <p:nvPr/>
          </p:nvSpPr>
          <p:spPr>
            <a:xfrm>
              <a:off x="1628029" y="2619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3333" r="-2333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29A086-B76F-C640-99BF-12AB11427EED}"/>
              </a:ext>
            </a:extLst>
          </p:cNvPr>
          <p:cNvGrpSpPr/>
          <p:nvPr/>
        </p:nvGrpSpPr>
        <p:grpSpPr>
          <a:xfrm>
            <a:off x="2078042" y="1808187"/>
            <a:ext cx="2270684" cy="1864043"/>
            <a:chOff x="2078042" y="1808187"/>
            <a:chExt cx="2270684" cy="18640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599443" y="180818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12A4E-FBC7-ED47-9742-2ABE047F9857}"/>
                </a:ext>
              </a:extLst>
            </p:cNvPr>
            <p:cNvGrpSpPr/>
            <p:nvPr/>
          </p:nvGrpSpPr>
          <p:grpSpPr>
            <a:xfrm>
              <a:off x="2078042" y="2161828"/>
              <a:ext cx="2270684" cy="1510402"/>
              <a:chOff x="2078042" y="2161828"/>
              <a:chExt cx="2270684" cy="15104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81CC3F-C97C-1842-9F2F-99E07E4C4BC8}"/>
                  </a:ext>
                </a:extLst>
              </p:cNvPr>
              <p:cNvSpPr/>
              <p:nvPr/>
            </p:nvSpPr>
            <p:spPr>
              <a:xfrm rot="16200000">
                <a:off x="3441949" y="2090203"/>
                <a:ext cx="649224" cy="1164330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A033F0-5DE6-1D44-8822-C0D2FEC13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395" y="2328133"/>
                <a:ext cx="641525" cy="6858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6764BE9-9031-844E-87DB-0B4681A06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6380" y="2378163"/>
                <a:ext cx="0" cy="61881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BCAA7F-DAED-A641-B7CB-DFF300C1DD9C}"/>
                  </a:ext>
                </a:extLst>
              </p:cNvPr>
              <p:cNvSpPr txBox="1"/>
              <p:nvPr/>
            </p:nvSpPr>
            <p:spPr>
              <a:xfrm>
                <a:off x="2725186" y="2524561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7E87DE-C53F-9B4D-BC50-D1E2AB00F276}"/>
                  </a:ext>
                </a:extLst>
              </p:cNvPr>
              <p:cNvSpPr txBox="1"/>
              <p:nvPr/>
            </p:nvSpPr>
            <p:spPr>
              <a:xfrm>
                <a:off x="3225181" y="262551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80A770-4B57-CB40-89D7-5C9EB7FC6DC7}"/>
                  </a:ext>
                </a:extLst>
              </p:cNvPr>
              <p:cNvSpPr txBox="1"/>
              <p:nvPr/>
            </p:nvSpPr>
            <p:spPr>
              <a:xfrm>
                <a:off x="3606181" y="23481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D8511E-A17C-CA4B-A7FF-70AD0CAA3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540" y="2161828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/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r="-15152"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75B724-4350-314E-BC5E-EB81321A4231}"/>
              </a:ext>
            </a:extLst>
          </p:cNvPr>
          <p:cNvGrpSpPr/>
          <p:nvPr/>
        </p:nvGrpSpPr>
        <p:grpSpPr>
          <a:xfrm>
            <a:off x="4410539" y="1795995"/>
            <a:ext cx="2194315" cy="1794053"/>
            <a:chOff x="4410539" y="1795995"/>
            <a:chExt cx="2194315" cy="17940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DE9291-43E4-F44E-B78C-AE5B981DA284}"/>
                </a:ext>
              </a:extLst>
            </p:cNvPr>
            <p:cNvGrpSpPr/>
            <p:nvPr/>
          </p:nvGrpSpPr>
          <p:grpSpPr>
            <a:xfrm>
              <a:off x="4410539" y="1795995"/>
              <a:ext cx="2194315" cy="1326377"/>
              <a:chOff x="4410539" y="1795995"/>
              <a:chExt cx="2194315" cy="13263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AF759C-4117-4F48-8029-1B607C1DA2F1}"/>
                  </a:ext>
                </a:extLst>
              </p:cNvPr>
              <p:cNvSpPr/>
              <p:nvPr/>
            </p:nvSpPr>
            <p:spPr>
              <a:xfrm>
                <a:off x="5440525" y="2296081"/>
                <a:ext cx="1164329" cy="826291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22D5270-7088-B848-B14D-F4F868BAE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42" y="2296081"/>
                <a:ext cx="779840" cy="82629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66771-F182-2C4E-9910-ADC1ABD52614}"/>
                  </a:ext>
                </a:extLst>
              </p:cNvPr>
              <p:cNvSpPr txBox="1"/>
              <p:nvPr/>
            </p:nvSpPr>
            <p:spPr>
              <a:xfrm>
                <a:off x="5937790" y="24261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59D477-3602-7E44-BC65-FD649BC23DE0}"/>
                  </a:ext>
                </a:extLst>
              </p:cNvPr>
              <p:cNvSpPr txBox="1"/>
              <p:nvPr/>
            </p:nvSpPr>
            <p:spPr>
              <a:xfrm>
                <a:off x="5504974" y="266084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2FEC5D-8482-5347-A031-262037480B9B}"/>
                  </a:ext>
                </a:extLst>
              </p:cNvPr>
              <p:cNvSpPr txBox="1"/>
              <p:nvPr/>
            </p:nvSpPr>
            <p:spPr>
              <a:xfrm>
                <a:off x="5827531" y="1795995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C8E458E-CE28-7D46-ADBD-C50CB2F5D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628" y="2149636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D4281A5-D601-AB46-9975-DC3885F3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188" y="2279176"/>
                <a:ext cx="0" cy="8427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71F00B-C45F-5742-9428-7C58F803FC08}"/>
                  </a:ext>
                </a:extLst>
              </p:cNvPr>
              <p:cNvSpPr txBox="1"/>
              <p:nvPr/>
            </p:nvSpPr>
            <p:spPr>
              <a:xfrm>
                <a:off x="4966957" y="2512086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3B17BC-0BFD-9E43-A739-D77CD148D2AF}"/>
                  </a:ext>
                </a:extLst>
              </p:cNvPr>
              <p:cNvSpPr txBox="1"/>
              <p:nvPr/>
            </p:nvSpPr>
            <p:spPr>
              <a:xfrm>
                <a:off x="4410539" y="240942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/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blipFill>
                <a:blip r:embed="rId7"/>
                <a:stretch>
                  <a:fillRect l="-909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6B49632-3E1E-4B48-9278-EA8DA40A5FCA}"/>
              </a:ext>
            </a:extLst>
          </p:cNvPr>
          <p:cNvSpPr txBox="1"/>
          <p:nvPr/>
        </p:nvSpPr>
        <p:spPr>
          <a:xfrm>
            <a:off x="4966957" y="3746800"/>
            <a:ext cx="395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product of two diagonal matrices is diagonal.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/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blipFill>
                <a:blip r:embed="rId8"/>
                <a:stretch>
                  <a:fillRect t="-1449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4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A7FF"/>
        </a:solidFill>
        <a:effectLst>
          <a:outerShdw dist="23000" sx="1000" sy="1000" rotWithShape="0">
            <a:srgbClr val="000000"/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191868</TotalTime>
  <Words>1414</Words>
  <Application>Microsoft Macintosh PowerPoint</Application>
  <PresentationFormat>On-screen Show (4:3)</PresentationFormat>
  <Paragraphs>270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Cochocib Script Latin Pro</vt:lpstr>
      <vt:lpstr>Office Theme</vt:lpstr>
      <vt:lpstr>BIOE 498 / BIOE 599  Advanced Biological Control Systems   Lecture 5: Geometric Linear Algebra  </vt:lpstr>
      <vt:lpstr>Objective</vt:lpstr>
      <vt:lpstr>Vectors</vt:lpstr>
      <vt:lpstr>Vector Spaces</vt:lpstr>
      <vt:lpstr>Matrices</vt:lpstr>
      <vt:lpstr>Matrix Multiplication: Mechanics</vt:lpstr>
      <vt:lpstr>Matrix Multiplication Definition</vt:lpstr>
      <vt:lpstr>Matrix Multiplication: Interpretations</vt:lpstr>
      <vt:lpstr>Multiplying Diagonal Matrices</vt:lpstr>
      <vt:lpstr>Fundamental Subspaces of a Matrix</vt:lpstr>
      <vt:lpstr>Matrix Inverse</vt:lpstr>
      <vt:lpstr>Changing Basis (New Coordinates)</vt:lpstr>
      <vt:lpstr>Determinant</vt:lpstr>
      <vt:lpstr>Eigenvalues and Eigenvectors</vt:lpstr>
      <vt:lpstr>Calculating Eigenvalues and Eigenvectors</vt:lpstr>
      <vt:lpstr>Observations About Eigenvalues, Eigenvectors</vt:lpstr>
      <vt:lpstr>Eigenvectors Are a Natural Coordinate System for the Range (Column Space) of a Matrix</vt:lpstr>
      <vt:lpstr>Classifications of M×N Matrices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2889</cp:revision>
  <dcterms:created xsi:type="dcterms:W3CDTF">2008-11-04T22:35:39Z</dcterms:created>
  <dcterms:modified xsi:type="dcterms:W3CDTF">2022-04-07T01:06:20Z</dcterms:modified>
</cp:coreProperties>
</file>