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484" r:id="rId3"/>
    <p:sldId id="485" r:id="rId4"/>
    <p:sldId id="486" r:id="rId5"/>
    <p:sldId id="487" r:id="rId6"/>
    <p:sldId id="488" r:id="rId7"/>
    <p:sldId id="494" r:id="rId8"/>
    <p:sldId id="498" r:id="rId9"/>
    <p:sldId id="497" r:id="rId10"/>
    <p:sldId id="499" r:id="rId11"/>
    <p:sldId id="500" r:id="rId12"/>
    <p:sldId id="489" r:id="rId13"/>
    <p:sldId id="501" r:id="rId14"/>
    <p:sldId id="490" r:id="rId15"/>
    <p:sldId id="502" r:id="rId16"/>
    <p:sldId id="480" r:id="rId17"/>
    <p:sldId id="481" r:id="rId18"/>
    <p:sldId id="482" r:id="rId19"/>
    <p:sldId id="483" r:id="rId20"/>
    <p:sldId id="492" r:id="rId21"/>
    <p:sldId id="503" r:id="rId22"/>
    <p:sldId id="504" r:id="rId23"/>
    <p:sldId id="505" r:id="rId24"/>
    <p:sldId id="496" r:id="rId25"/>
    <p:sldId id="491" r:id="rId26"/>
    <p:sldId id="495" r:id="rId27"/>
    <p:sldId id="493" r:id="rId28"/>
    <p:sldId id="479" r:id="rId29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99"/>
    <p:restoredTop sz="86407"/>
  </p:normalViewPr>
  <p:slideViewPr>
    <p:cSldViewPr snapToGrid="0" snapToObjects="1">
      <p:cViewPr>
        <p:scale>
          <a:sx n="143" d="100"/>
          <a:sy n="143" d="100"/>
        </p:scale>
        <p:origin x="1528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4/3/22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75038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0364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43704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Possibilities for the input signal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0838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0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0.png"/><Relationship Id="rId11" Type="http://schemas.openxmlformats.org/officeDocument/2006/relationships/image" Target="../media/image280.png"/><Relationship Id="rId5" Type="http://schemas.openxmlformats.org/officeDocument/2006/relationships/image" Target="../media/image220.png"/><Relationship Id="rId10" Type="http://schemas.openxmlformats.org/officeDocument/2006/relationships/image" Target="../media/image27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Relationship Id="rId14" Type="http://schemas.openxmlformats.org/officeDocument/2006/relationships/image" Target="../media/image3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7" Type="http://schemas.openxmlformats.org/officeDocument/2006/relationships/image" Target="../media/image370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19.png"/><Relationship Id="rId10" Type="http://schemas.openxmlformats.org/officeDocument/2006/relationships/image" Target="../media/image78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42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94.gif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42.png"/><Relationship Id="rId7" Type="http://schemas.openxmlformats.org/officeDocument/2006/relationships/image" Target="../media/image9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47.png"/><Relationship Id="rId5" Type="http://schemas.openxmlformats.org/officeDocument/2006/relationships/image" Target="../media/image80.png"/><Relationship Id="rId10" Type="http://schemas.openxmlformats.org/officeDocument/2006/relationships/image" Target="../media/image46.png"/><Relationship Id="rId4" Type="http://schemas.openxmlformats.org/officeDocument/2006/relationships/image" Target="../media/image79.png"/><Relationship Id="rId9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6.png"/><Relationship Id="rId7" Type="http://schemas.openxmlformats.org/officeDocument/2006/relationships/image" Target="../media/image14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8: </a:t>
            </a:r>
            <a:r>
              <a:rPr lang="en-US" sz="3200" b="1" u="sng" dirty="0"/>
              <a:t>Analysis Using Block Diagrams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740B7-2C25-E641-9507-CBD10FA23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Response of a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FF4B5-6053-EB44-A9EF-AD13C914D8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/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7F94F6-EB5F-364A-A8F0-F4475FA80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8165" y="4081181"/>
                <a:ext cx="1363835" cy="276999"/>
              </a:xfrm>
              <a:prstGeom prst="rect">
                <a:avLst/>
              </a:prstGeom>
              <a:blipFill>
                <a:blip r:embed="rId2"/>
                <a:stretch>
                  <a:fillRect l="-2778" r="-5556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F45A5AF-33C8-9F40-A3BB-990C7245A77F}"/>
              </a:ext>
            </a:extLst>
          </p:cNvPr>
          <p:cNvSpPr/>
          <p:nvPr/>
        </p:nvSpPr>
        <p:spPr>
          <a:xfrm>
            <a:off x="3418273" y="2578767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E819740-2C43-CD47-8C47-63F9311AE67F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223247" y="3003884"/>
            <a:ext cx="1195026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/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8C11EFA-DC55-3B45-BCFA-802A59C9E4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868" y="2838123"/>
                <a:ext cx="70929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FAB12D-C277-1943-9E84-7BECF5D5DAC9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380408" y="3003884"/>
            <a:ext cx="124942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218" name="Picture 2" descr="Step response plot of dynamic system; step response data - MATLAB step">
            <a:extLst>
              <a:ext uri="{FF2B5EF4-FFF2-40B4-BE49-F238E27FC236}">
                <a16:creationId xmlns:a16="http://schemas.microsoft.com/office/drawing/2014/main" id="{619CF88C-14EE-5046-BF1A-32D3CC087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836" y="1509434"/>
            <a:ext cx="2765238" cy="2071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The Unit Step Response">
            <a:extLst>
              <a:ext uri="{FF2B5EF4-FFF2-40B4-BE49-F238E27FC236}">
                <a16:creationId xmlns:a16="http://schemas.microsoft.com/office/drawing/2014/main" id="{36F85390-8C64-4543-AE20-79AA982DF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28" y="1959143"/>
            <a:ext cx="252759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/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DB54C27-E1C0-6148-ABB8-CBE694BCFC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069421"/>
                <a:ext cx="770531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B4CAE09-7303-E145-B0A8-1B29860C6291}"/>
              </a:ext>
            </a:extLst>
          </p:cNvPr>
          <p:cNvSpPr txBox="1"/>
          <p:nvPr/>
        </p:nvSpPr>
        <p:spPr>
          <a:xfrm>
            <a:off x="1117221" y="1020766"/>
            <a:ext cx="5810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</a:t>
            </a:r>
            <a:r>
              <a:rPr lang="en-US" dirty="0"/>
              <a:t>: The Laplace transform of a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/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If a system has a unit step input (with 0 initial conditions), then its final value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This is also called the </a:t>
                </a:r>
                <a:r>
                  <a:rPr lang="en-US" sz="2000" b="1" dirty="0"/>
                  <a:t>DC gain </a:t>
                </a:r>
                <a:r>
                  <a:rPr lang="en-US" sz="2000" dirty="0"/>
                  <a:t>of the system.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52ABD7-1804-2B4B-A877-28B961A50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397" y="5112310"/>
                <a:ext cx="6326886" cy="1015663"/>
              </a:xfrm>
              <a:prstGeom prst="rect">
                <a:avLst/>
              </a:prstGeom>
              <a:blipFill>
                <a:blip r:embed="rId7"/>
                <a:stretch>
                  <a:fillRect l="-1002" t="-3704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417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of Transfer 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4867383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587" t="-182000" r="-1190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363" y="5544672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1429" r="-238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742752" y="4552599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outside the system (fixed species)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860" y="3425329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5" y="4418147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008" y="3425329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8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07FC6FA3-FE81-2B40-B6FA-BAAD5DF4A351}"/>
              </a:ext>
            </a:extLst>
          </p:cNvPr>
          <p:cNvGrpSpPr/>
          <p:nvPr/>
        </p:nvGrpSpPr>
        <p:grpSpPr>
          <a:xfrm>
            <a:off x="3798884" y="5211108"/>
            <a:ext cx="3157637" cy="1296054"/>
            <a:chOff x="85441" y="1873625"/>
            <a:chExt cx="5271101" cy="1586444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8E1B1B0-FE0B-1F49-ACD8-3FB990FB73BA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9879BD7-9D4D-6C43-B4CD-EEE0C8318DD1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BCB820D-192A-9445-814C-E2FF83E06105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B2B05556-9AB7-EC42-8292-938A6A5EF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BC8A6AF-B842-B04C-AC18-58C3B73BF0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FBFA1A2-54A7-3844-9D71-B6C62852410E}"/>
                </a:ext>
              </a:extLst>
            </p:cNvPr>
            <p:cNvCxnSpPr>
              <a:cxnSpLocks/>
              <a:stCxn id="81" idx="3"/>
              <a:endCxn id="85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F118B1E-0A2B-C24A-BA15-372088AD8954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3CED8DF-D6E4-1D4A-8086-A779CF31B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0B313E9-B4FA-FF48-9617-E23AFF7E6835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0F4C71A-815B-5743-89DE-37169B19B33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</p:spTree>
    <p:extLst>
      <p:ext uri="{BB962C8B-B14F-4D97-AF65-F5344CB8AC3E}">
        <p14:creationId xmlns:p14="http://schemas.microsoft.com/office/powerpoint/2010/main" val="25011109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br>
              <a:rPr lang="en-US" dirty="0"/>
            </a:br>
            <a:r>
              <a:rPr lang="en-US" sz="3200" i="1" dirty="0"/>
              <a:t>S1 is outside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1656429"/>
                <a:ext cx="3605231" cy="1337930"/>
              </a:xfrm>
              <a:prstGeom prst="rect">
                <a:avLst/>
              </a:prstGeom>
              <a:blipFill>
                <a:blip r:embed="rId3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975503" y="1695615"/>
            <a:ext cx="3167255" cy="1296054"/>
            <a:chOff x="85441" y="1873625"/>
            <a:chExt cx="5287156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4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3895" y="3497000"/>
            <a:ext cx="3119787" cy="21257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/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4688F1-A4AA-6A49-8F34-2BD988C5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08" y="3497000"/>
                <a:ext cx="5346207" cy="369332"/>
              </a:xfrm>
              <a:prstGeom prst="rect">
                <a:avLst/>
              </a:prstGeom>
              <a:blipFill>
                <a:blip r:embed="rId7"/>
                <a:stretch>
                  <a:fillRect l="-948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/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(10)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5DAFC19-CF27-8F49-BDD2-05D900557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375959"/>
                <a:ext cx="3138551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/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=1=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F9BAD0-C89A-1F47-ACD2-25C2B12912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817" y="3673468"/>
                <a:ext cx="144238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/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response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 step of size 10?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9048B94-1388-3349-960D-3A99DA82A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79" y="4949287"/>
                <a:ext cx="5415970" cy="369332"/>
              </a:xfrm>
              <a:prstGeom prst="rect">
                <a:avLst/>
              </a:prstGeom>
              <a:blipFill>
                <a:blip r:embed="rId10"/>
                <a:stretch>
                  <a:fillRect l="-93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/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</m:d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E949B6-C996-2C42-97C5-4A1AC08F8F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39" y="5345846"/>
                <a:ext cx="3202992" cy="629852"/>
              </a:xfrm>
              <a:prstGeom prst="rect">
                <a:avLst/>
              </a:prstGeom>
              <a:blipFill>
                <a:blip r:embed="rId11"/>
                <a:stretch>
                  <a:fillRect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/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)=</m:t>
                        </m:r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1400" dirty="0"/>
                  <a:t>, then calculate final value</a:t>
                </a:r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DB37C4-E9F3-024A-9286-9E022F2DE0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42" y="3783225"/>
                <a:ext cx="5111977" cy="560218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2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43" grpId="0"/>
      <p:bldP spid="4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2: S1 is part of the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all reactions are mass action,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3" y="1417039"/>
                <a:ext cx="3605231" cy="680123"/>
              </a:xfrm>
              <a:prstGeom prst="rect">
                <a:avLst/>
              </a:prstGeom>
              <a:blipFill>
                <a:blip r:embed="rId2"/>
                <a:stretch>
                  <a:fillRect l="-1408" t="-36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+1 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262" y="2187749"/>
                <a:ext cx="3605231" cy="811056"/>
              </a:xfrm>
              <a:prstGeom prst="rect">
                <a:avLst/>
              </a:prstGeom>
              <a:blipFill>
                <a:blip r:embed="rId3"/>
                <a:stretch>
                  <a:fillRect t="-4615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566197" y="1936993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699518" y="2292556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/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F40F8C8-5EEA-FF4F-B7A2-4EDB13D2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649448"/>
                <a:ext cx="3605231" cy="1020151"/>
              </a:xfrm>
              <a:prstGeom prst="rect">
                <a:avLst/>
              </a:prstGeom>
              <a:blipFill>
                <a:blip r:embed="rId6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/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3E7516F-B6C2-034F-969F-822AF900F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03" y="4790228"/>
                <a:ext cx="3393786" cy="646331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1569" y="3119729"/>
                <a:ext cx="3605231" cy="1337930"/>
              </a:xfrm>
              <a:prstGeom prst="rect">
                <a:avLst/>
              </a:prstGeom>
              <a:blipFill>
                <a:blip r:embed="rId8"/>
                <a:stretch>
                  <a:fillRect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/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</a:rPr>
                  <a:t>since exponential decay.</a:t>
                </a: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56B0A5D-5DC0-4941-85EC-7136D651B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74081"/>
                <a:ext cx="4174759" cy="5177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4981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System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DAE479F-38BB-F64E-BDA5-65663D889AFD}"/>
              </a:ext>
            </a:extLst>
          </p:cNvPr>
          <p:cNvGrpSpPr/>
          <p:nvPr/>
        </p:nvGrpSpPr>
        <p:grpSpPr>
          <a:xfrm>
            <a:off x="4572000" y="1066800"/>
            <a:ext cx="3658722" cy="1332465"/>
            <a:chOff x="-635306" y="1873625"/>
            <a:chExt cx="5979987" cy="158644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9ECB22-8B8C-7F44-B97D-EED241588F1E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49DDA33-1E55-1940-A94F-BA997240173D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C335097-4D17-F246-9631-0988920B065C}"/>
                </a:ext>
              </a:extLst>
            </p:cNvPr>
            <p:cNvSpPr txBox="1"/>
            <p:nvPr/>
          </p:nvSpPr>
          <p:spPr>
            <a:xfrm>
              <a:off x="466403" y="2207098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960D136-CCBE-7340-B4D2-B243A2E36B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71BA471-EBEE-8147-BEEB-37FE8D16BD91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B409747-7A80-BC45-BFCB-6BF278CADAC6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BC01135-04FB-9046-9A53-06D2A0C05254}"/>
                </a:ext>
              </a:extLst>
            </p:cNvPr>
            <p:cNvSpPr txBox="1"/>
            <p:nvPr/>
          </p:nvSpPr>
          <p:spPr>
            <a:xfrm>
              <a:off x="2337908" y="2226199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55D426BE-69BC-FE4B-BEC8-642DB95A21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B953273-E2E4-4B4A-B071-EFBA181A5358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A7966B1-45A3-7547-9F15-FF0211071EA0}"/>
                </a:ext>
              </a:extLst>
            </p:cNvPr>
            <p:cNvSpPr txBox="1"/>
            <p:nvPr/>
          </p:nvSpPr>
          <p:spPr>
            <a:xfrm>
              <a:off x="4788711" y="2207047"/>
              <a:ext cx="555970" cy="2931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D2DC127-FB3A-4645-8781-CB8313C4D73F}"/>
                </a:ext>
              </a:extLst>
            </p:cNvPr>
            <p:cNvSpPr/>
            <p:nvPr/>
          </p:nvSpPr>
          <p:spPr>
            <a:xfrm>
              <a:off x="-635306" y="1873625"/>
              <a:ext cx="5343332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2EB19F42-E396-7E40-81E7-95B6720257C9}"/>
              </a:ext>
            </a:extLst>
          </p:cNvPr>
          <p:cNvSpPr/>
          <p:nvPr/>
        </p:nvSpPr>
        <p:spPr>
          <a:xfrm>
            <a:off x="4705321" y="1422363"/>
            <a:ext cx="430847" cy="4277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/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08D9DAD6-580C-AE44-AAA7-EAB21F3D6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22" y="1065778"/>
                <a:ext cx="3605231" cy="1903663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2C8AC38B-0633-B549-ABEA-27FF99126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725" y="3525792"/>
            <a:ext cx="2653178" cy="17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052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FD3E6-0C61-F24A-806B-D5236E7D3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Linear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86AC-F131-B742-8256-0E17789B5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</a:t>
            </a:r>
          </a:p>
          <a:p>
            <a:pPr lvl="1"/>
            <a:r>
              <a:rPr lang="en-US" dirty="0"/>
              <a:t>Systems: TF, input, output</a:t>
            </a:r>
          </a:p>
          <a:p>
            <a:pPr lvl="1"/>
            <a:r>
              <a:rPr lang="en-US" dirty="0"/>
              <a:t>Connectors</a:t>
            </a:r>
          </a:p>
          <a:p>
            <a:pPr lvl="1"/>
            <a:r>
              <a:rPr lang="en-US" dirty="0"/>
              <a:t>Line from system to system: Signal</a:t>
            </a:r>
          </a:p>
          <a:p>
            <a:pPr lvl="1"/>
            <a:r>
              <a:rPr lang="en-US" dirty="0"/>
              <a:t>Line from system to add-connector: Signal addition</a:t>
            </a:r>
          </a:p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E22EF-F22B-2E4F-9F4F-6C6636B01A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46869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Block Diagram to System TF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  <a:p>
            <a:r>
              <a:rPr lang="en-US" dirty="0"/>
              <a:t>Strategy of block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5899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15D00-636D-C349-8D23-11137E2A9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System TF to Block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61AE-3008-DF49-9792-E75EB6607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Series connection of system</a:t>
            </a:r>
          </a:p>
          <a:p>
            <a:r>
              <a:rPr lang="en-US" dirty="0"/>
              <a:t>Addition connector</a:t>
            </a:r>
          </a:p>
          <a:p>
            <a:r>
              <a:rPr lang="en-US" dirty="0"/>
              <a:t>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8DCEA-96C1-F245-959F-A1375434DC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8495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7F56-9EEB-CF4A-B532-2F14A07E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Representation of Reaction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C7BC-80C7-CE40-9BD5-C173B09BA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FC6B5-DBE4-E546-ACDE-ABA9E548A2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26249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Constructing block diagrams</a:t>
            </a:r>
          </a:p>
          <a:p>
            <a:r>
              <a:rPr lang="en-US" dirty="0"/>
              <a:t>Laplace Transforms and Transfer Functions</a:t>
            </a:r>
          </a:p>
          <a:p>
            <a:r>
              <a:rPr lang="en-US" dirty="0"/>
              <a:t>From block diagram to transfer functions</a:t>
            </a:r>
          </a:p>
          <a:p>
            <a:r>
              <a:rPr lang="en-US" dirty="0"/>
              <a:t>From transfer functions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E6E59-867B-9744-8209-6362B0695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85563-6E84-9143-AD8E-1240F3A9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3718-BFF7-F54B-AFC9-235984201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98961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B5F53-A244-AD4F-86AE-F8BADEDA1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Essentials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3DE50-454E-7545-ABAF-E10FBE9817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/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9437C-0EB3-B648-AB36-C8B075258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45" y="949251"/>
                <a:ext cx="3015184" cy="599331"/>
              </a:xfrm>
              <a:prstGeom prst="rect">
                <a:avLst/>
              </a:prstGeom>
              <a:blipFill>
                <a:blip r:embed="rId2"/>
                <a:stretch>
                  <a:fillRect l="-1261" t="-189583" r="-2101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/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14CD9AA-B750-6D42-B087-AE09B1BB5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281" y="2183085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4110" t="-4762" r="-547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/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15060E-F383-224C-BF4F-F9350458F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766712"/>
                <a:ext cx="1535485" cy="534057"/>
              </a:xfrm>
              <a:prstGeom prst="rect">
                <a:avLst/>
              </a:prstGeom>
              <a:blipFill>
                <a:blip r:embed="rId4"/>
                <a:stretch>
                  <a:fillRect l="-3279" t="-4651" r="-4098" b="-13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/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652146-D380-6747-AB19-3AEFF99DD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2075400"/>
                <a:ext cx="1883401" cy="520463"/>
              </a:xfrm>
              <a:prstGeom prst="rect">
                <a:avLst/>
              </a:prstGeom>
              <a:blipFill>
                <a:blip r:embed="rId5"/>
                <a:stretch>
                  <a:fillRect l="-2685" t="-4762" r="-33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/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93E1CBF-9C66-904A-93AA-F6131E5D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3375423"/>
                <a:ext cx="688137" cy="276999"/>
              </a:xfrm>
              <a:prstGeom prst="rect">
                <a:avLst/>
              </a:prstGeom>
              <a:blipFill>
                <a:blip r:embed="rId6"/>
                <a:stretch>
                  <a:fillRect l="-7273" r="-3636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/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040672-6A4D-7840-A3C4-5D1C9EA5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330" y="3172712"/>
                <a:ext cx="1891222" cy="764120"/>
              </a:xfrm>
              <a:prstGeom prst="rect">
                <a:avLst/>
              </a:prstGeom>
              <a:blipFill>
                <a:blip r:embed="rId7"/>
                <a:stretch>
                  <a:fillRect l="-36667" t="-140323" b="-20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/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57CD291-2C0B-FC46-BBA2-2E3591E3E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955117"/>
                <a:ext cx="2610073" cy="312650"/>
              </a:xfrm>
              <a:prstGeom prst="rect">
                <a:avLst/>
              </a:prstGeom>
              <a:blipFill>
                <a:blip r:embed="rId8"/>
                <a:stretch>
                  <a:fillRect l="-1456" t="-8000" r="-242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6DC6A77-FD57-664D-8FF8-3C63278D39B9}"/>
              </a:ext>
            </a:extLst>
          </p:cNvPr>
          <p:cNvSpPr txBox="1"/>
          <p:nvPr/>
        </p:nvSpPr>
        <p:spPr>
          <a:xfrm>
            <a:off x="3492216" y="1064250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initial conditions)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/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D(s)</a:t>
                </a:r>
                <a:r>
                  <a:rPr lang="en-US" dirty="0"/>
                  <a:t> are the poles of </a:t>
                </a:r>
                <a:r>
                  <a:rPr lang="en-US" i="1" dirty="0"/>
                  <a:t>F(s)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Roots of </a:t>
                </a:r>
                <a:r>
                  <a:rPr lang="en-US" i="1" dirty="0"/>
                  <a:t>N(s)</a:t>
                </a:r>
                <a:r>
                  <a:rPr lang="en-US" dirty="0"/>
                  <a:t> are the zeroes of </a:t>
                </a:r>
                <a:r>
                  <a:rPr lang="en-US" i="1" dirty="0"/>
                  <a:t>F(s)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E5657D-8891-CA4F-AFDF-77561CEF8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946758"/>
                <a:ext cx="3917739" cy="1020921"/>
              </a:xfrm>
              <a:prstGeom prst="rect">
                <a:avLst/>
              </a:prstGeom>
              <a:blipFill>
                <a:blip r:embed="rId9"/>
                <a:stretch>
                  <a:fillRect l="-3560" r="-2589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/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C888624-17EF-074B-B126-E20A7FA1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4438616"/>
                <a:ext cx="3161506" cy="312650"/>
              </a:xfrm>
              <a:prstGeom prst="rect">
                <a:avLst/>
              </a:prstGeom>
              <a:blipFill>
                <a:blip r:embed="rId10"/>
                <a:stretch>
                  <a:fillRect l="-1205" t="-8000" r="-241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/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2A01A6-9C5E-3B42-9269-56EE7C306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55" y="3471618"/>
                <a:ext cx="1971630" cy="312650"/>
              </a:xfrm>
              <a:prstGeom prst="rect">
                <a:avLst/>
              </a:prstGeom>
              <a:blipFill>
                <a:blip r:embed="rId11"/>
                <a:stretch>
                  <a:fillRect l="-2564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/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2F019E-D549-7F4B-B846-A887BC4BA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54" y="2091960"/>
                <a:ext cx="1548051" cy="525016"/>
              </a:xfrm>
              <a:prstGeom prst="rect">
                <a:avLst/>
              </a:prstGeom>
              <a:blipFill>
                <a:blip r:embed="rId12"/>
                <a:stretch>
                  <a:fillRect l="-820" t="-4762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/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4∫(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D6B93A-E248-FE42-80CF-B67152586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01" y="4556035"/>
                <a:ext cx="2057551" cy="312650"/>
              </a:xfrm>
              <a:prstGeom prst="rect">
                <a:avLst/>
              </a:prstGeom>
              <a:blipFill>
                <a:blip r:embed="rId13"/>
                <a:stretch>
                  <a:fillRect l="-1840" t="-7692" r="-613" b="-3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/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E4C1B16-F9A3-5644-A673-BAC957920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9867" y="4343696"/>
                <a:ext cx="1942519" cy="617348"/>
              </a:xfrm>
              <a:prstGeom prst="rect">
                <a:avLst/>
              </a:prstGeom>
              <a:blipFill>
                <a:blip r:embed="rId14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E5EC6905-5EBE-FB4B-8CE1-583EC620BB7E}"/>
              </a:ext>
            </a:extLst>
          </p:cNvPr>
          <p:cNvSpPr txBox="1"/>
          <p:nvPr/>
        </p:nvSpPr>
        <p:spPr>
          <a:xfrm>
            <a:off x="4598440" y="169365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Calculating </a:t>
            </a:r>
            <a:r>
              <a:rPr lang="en-US" b="1" dirty="0" err="1"/>
              <a:t>LaPlace</a:t>
            </a:r>
            <a:r>
              <a:rPr lang="en-US" b="1" dirty="0"/>
              <a:t> Transforms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96F523-9047-E242-827D-086341649578}"/>
              </a:ext>
            </a:extLst>
          </p:cNvPr>
          <p:cNvSpPr txBox="1"/>
          <p:nvPr/>
        </p:nvSpPr>
        <p:spPr>
          <a:xfrm>
            <a:off x="359542" y="173084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Properties`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D49310D-F735-174E-B7D7-E80FAD079B66}"/>
              </a:ext>
            </a:extLst>
          </p:cNvPr>
          <p:cNvSpPr txBox="1"/>
          <p:nvPr/>
        </p:nvSpPr>
        <p:spPr>
          <a:xfrm>
            <a:off x="227024" y="70339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151336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  <p:bldP spid="12" grpId="0"/>
      <p:bldP spid="18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31B42-8616-6042-9EA9-29B3C72F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and Transfer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</p:spPr>
            <p:txBody>
              <a:bodyPr/>
              <a:lstStyle/>
              <a:p>
                <a:r>
                  <a:rPr lang="en-US" sz="2000" dirty="0"/>
                  <a:t>A signal is a function of time.</a:t>
                </a:r>
              </a:p>
              <a:p>
                <a:r>
                  <a:rPr lang="en-US" sz="2000" dirty="0"/>
                  <a:t>A system transforms the input signal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into the output signal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has </a:t>
                </a:r>
                <a:r>
                  <a:rPr lang="en-US" sz="2000" dirty="0" err="1"/>
                  <a:t>LaPlace</a:t>
                </a:r>
                <a:r>
                  <a:rPr lang="en-US" sz="2000" dirty="0"/>
                  <a:t> transform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The transfer function describes the system in terms of the relationship between input and output: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 (with 0 initial conditions).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(0)</m:t>
                    </m:r>
                  </m:oMath>
                </a14:m>
                <a:r>
                  <a:rPr lang="en-US" sz="2000" dirty="0"/>
                  <a:t> is the DC gain of a system; it’s response to a step input.</a:t>
                </a:r>
              </a:p>
              <a:p>
                <a:r>
                  <a:rPr lang="en-US" sz="2000" dirty="0"/>
                  <a:t>Systems can be combined in series (convolutions) or parallel (summation) to construct more complex systems.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515F801-C981-AB4A-B5C5-4C6945E84E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166" y="2633398"/>
                <a:ext cx="8580270" cy="1818443"/>
              </a:xfrm>
              <a:blipFill>
                <a:blip r:embed="rId2"/>
                <a:stretch>
                  <a:fillRect l="-591" t="-2083" b="-71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BF833F-8685-B840-91A0-C9D771D7C3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68AFD0-B613-1A4A-B85E-BC5BAD897306}"/>
              </a:ext>
            </a:extLst>
          </p:cNvPr>
          <p:cNvSpPr/>
          <p:nvPr/>
        </p:nvSpPr>
        <p:spPr>
          <a:xfrm>
            <a:off x="3515557" y="1655686"/>
            <a:ext cx="914400" cy="6658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1DEEB455-B4A7-CE4B-9A0E-35FE2C537FB3}"/>
              </a:ext>
            </a:extLst>
          </p:cNvPr>
          <p:cNvSpPr/>
          <p:nvPr/>
        </p:nvSpPr>
        <p:spPr>
          <a:xfrm>
            <a:off x="2938509" y="1935332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66AB6CE6-25BE-E64D-84D9-1791C594DCD0}"/>
              </a:ext>
            </a:extLst>
          </p:cNvPr>
          <p:cNvSpPr/>
          <p:nvPr/>
        </p:nvSpPr>
        <p:spPr>
          <a:xfrm>
            <a:off x="4576439" y="1908699"/>
            <a:ext cx="479394" cy="1597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/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E139637-6978-A348-8842-355F7EC1B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96" y="1556979"/>
                <a:ext cx="502573" cy="276999"/>
              </a:xfrm>
              <a:prstGeom prst="rect">
                <a:avLst/>
              </a:prstGeom>
              <a:blipFill>
                <a:blip r:embed="rId3"/>
                <a:stretch>
                  <a:fillRect l="-5000" r="-175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/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7E8634F-BCC7-FB43-81EA-2CA9939E1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329" y="2196484"/>
                <a:ext cx="531812" cy="276999"/>
              </a:xfrm>
              <a:prstGeom prst="rect">
                <a:avLst/>
              </a:prstGeom>
              <a:blipFill>
                <a:blip r:embed="rId4"/>
                <a:stretch>
                  <a:fillRect l="-6977" r="-1395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/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934D58-0C63-DD48-9FB1-0C5E36D00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301" y="1540703"/>
                <a:ext cx="487313" cy="276999"/>
              </a:xfrm>
              <a:prstGeom prst="rect">
                <a:avLst/>
              </a:prstGeom>
              <a:blipFill>
                <a:blip r:embed="rId5"/>
                <a:stretch>
                  <a:fillRect l="-10256" r="-1538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/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73A66C-180C-074E-96B5-C32F5FCF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439" y="2127952"/>
                <a:ext cx="513730" cy="276999"/>
              </a:xfrm>
              <a:prstGeom prst="rect">
                <a:avLst/>
              </a:prstGeom>
              <a:blipFill>
                <a:blip r:embed="rId6"/>
                <a:stretch>
                  <a:fillRect l="-9756" r="-17073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/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ACF23E-58AE-9842-95EC-23EDB0296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851" y="1321294"/>
                <a:ext cx="524631" cy="276999"/>
              </a:xfrm>
              <a:prstGeom prst="rect">
                <a:avLst/>
              </a:prstGeom>
              <a:blipFill>
                <a:blip r:embed="rId7"/>
                <a:stretch>
                  <a:fillRect l="-6977" r="-139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46336E9-769B-744E-B493-0F51CD391FD4}"/>
              </a:ext>
            </a:extLst>
          </p:cNvPr>
          <p:cNvSpPr txBox="1"/>
          <p:nvPr/>
        </p:nvSpPr>
        <p:spPr>
          <a:xfrm>
            <a:off x="1482571" y="5779363"/>
            <a:ext cx="6382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 Laplace Transform can represent a signal or a system.</a:t>
            </a:r>
          </a:p>
        </p:txBody>
      </p:sp>
    </p:spTree>
    <p:extLst>
      <p:ext uri="{BB962C8B-B14F-4D97-AF65-F5344CB8AC3E}">
        <p14:creationId xmlns:p14="http://schemas.microsoft.com/office/powerpoint/2010/main" val="2314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C53BC-CF67-F04C-BC67-1270F98F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Interconnected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6708E-0D85-DF4F-AECB-6F13875BB3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p:pic>
        <p:nvPicPr>
          <p:cNvPr id="1026" name="Picture 2" descr="A block diagram configuration of disturbance observer based control... |  Download Scientific Diagram">
            <a:extLst>
              <a:ext uri="{FF2B5EF4-FFF2-40B4-BE49-F238E27FC236}">
                <a16:creationId xmlns:a16="http://schemas.microsoft.com/office/drawing/2014/main" id="{1DE6E2DD-2184-A140-832D-404D690B3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324" y="1630840"/>
            <a:ext cx="81280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6416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24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945711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4762" r="-5556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5021277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51962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2451524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51962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2464042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167" y="2082192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87014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762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945712"/>
            <a:ext cx="224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LaPlace</a:t>
            </a:r>
            <a:r>
              <a:rPr lang="en-US" b="1" dirty="0"/>
              <a:t> Transform</a:t>
            </a:r>
          </a:p>
        </p:txBody>
      </p:sp>
    </p:spTree>
    <p:extLst>
      <p:ext uri="{BB962C8B-B14F-4D97-AF65-F5344CB8AC3E}">
        <p14:creationId xmlns:p14="http://schemas.microsoft.com/office/powerpoint/2010/main" val="12374807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Transfer Functions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25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4309855" y="5036274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6DAFEEB-D671-2C49-B3F9-506CB84FE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74759" y="5036274"/>
            <a:ext cx="2533409" cy="175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8833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</a:t>
            </a:r>
            <a:r>
              <a:rPr lang="en-US" dirty="0" err="1"/>
              <a:t>LaPlace</a:t>
            </a:r>
            <a:r>
              <a:rPr lang="en-US" dirty="0"/>
              <a:t>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26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906" y="1313328"/>
                <a:ext cx="1891800" cy="599331"/>
              </a:xfrm>
              <a:prstGeom prst="rect">
                <a:avLst/>
              </a:prstGeom>
              <a:blipFill>
                <a:blip r:embed="rId2"/>
                <a:stretch>
                  <a:fillRect l="-11409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/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(∞)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9AB6D2-71E2-D043-8E54-340EF0121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211" y="2119454"/>
                <a:ext cx="1375056" cy="276999"/>
              </a:xfrm>
              <a:prstGeom prst="rect">
                <a:avLst/>
              </a:prstGeom>
              <a:blipFill>
                <a:blip r:embed="rId3"/>
                <a:stretch>
                  <a:fillRect l="-2727" r="-4545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1474493"/>
                <a:ext cx="877997" cy="276999"/>
              </a:xfrm>
              <a:prstGeom prst="rect">
                <a:avLst/>
              </a:prstGeom>
              <a:blipFill>
                <a:blip r:embed="rId4"/>
                <a:stretch>
                  <a:fillRect l="-8571" t="-27273" r="-15714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/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EFB62D6-0626-E049-BF18-6E353FE15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42" y="3136875"/>
                <a:ext cx="1655518" cy="276999"/>
              </a:xfrm>
              <a:prstGeom prst="rect">
                <a:avLst/>
              </a:prstGeom>
              <a:blipFill>
                <a:blip r:embed="rId5"/>
                <a:stretch>
                  <a:fillRect l="-2273" r="-3788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/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19117-327B-E34D-B348-FFAADA904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69" y="3647334"/>
                <a:ext cx="1900200" cy="520463"/>
              </a:xfrm>
              <a:prstGeom prst="rect">
                <a:avLst/>
              </a:prstGeom>
              <a:blipFill>
                <a:blip r:embed="rId6"/>
                <a:stretch>
                  <a:fillRect l="-2000" t="-4762" r="-400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507" y="4607920"/>
                <a:ext cx="1910971" cy="520463"/>
              </a:xfrm>
              <a:prstGeom prst="rect">
                <a:avLst/>
              </a:prstGeom>
              <a:blipFill>
                <a:blip r:embed="rId7"/>
                <a:stretch>
                  <a:fillRect l="-1974" t="-4762" r="-1974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/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3AB126C-95A9-AC48-99B7-947B7DC0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219784"/>
                <a:ext cx="1850186" cy="520463"/>
              </a:xfrm>
              <a:prstGeom prst="rect">
                <a:avLst/>
              </a:prstGeom>
              <a:blipFill>
                <a:blip r:embed="rId8"/>
                <a:stretch>
                  <a:fillRect l="-2041" t="-4651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/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0D46A1-9015-A04A-A0BA-BD2E74104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823" y="5817821"/>
                <a:ext cx="1496756" cy="525016"/>
              </a:xfrm>
              <a:prstGeom prst="rect">
                <a:avLst/>
              </a:prstGeom>
              <a:blipFill>
                <a:blip r:embed="rId9"/>
                <a:stretch>
                  <a:fillRect l="-2521" t="-2326" r="-840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/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75A0F37-2925-2C48-98EE-17F7834AB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670" y="2475989"/>
                <a:ext cx="2002600" cy="276999"/>
              </a:xfrm>
              <a:prstGeom prst="rect">
                <a:avLst/>
              </a:prstGeom>
              <a:blipFill>
                <a:blip r:embed="rId10"/>
                <a:stretch>
                  <a:fillRect l="-2532" r="-316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1039906" y="943996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78908B-88B5-7448-A298-87CD5F6EEA8B}"/>
              </a:ext>
            </a:extLst>
          </p:cNvPr>
          <p:cNvSpPr txBox="1"/>
          <p:nvPr/>
        </p:nvSpPr>
        <p:spPr>
          <a:xfrm>
            <a:off x="899670" y="19920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A9B876-623C-EF43-A88B-DCC6CBAEC6EE}"/>
              </a:ext>
            </a:extLst>
          </p:cNvPr>
          <p:cNvSpPr txBox="1"/>
          <p:nvPr/>
        </p:nvSpPr>
        <p:spPr>
          <a:xfrm>
            <a:off x="792093" y="280178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04726-8569-FC49-9685-3FCB97EF0428}"/>
              </a:ext>
            </a:extLst>
          </p:cNvPr>
          <p:cNvSpPr txBox="1"/>
          <p:nvPr/>
        </p:nvSpPr>
        <p:spPr>
          <a:xfrm>
            <a:off x="821343" y="347683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4440145" y="1114834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Impulse at 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FACCAA-5A7D-9B40-9508-38935A6B9CDE}"/>
              </a:ext>
            </a:extLst>
          </p:cNvPr>
          <p:cNvSpPr txBox="1"/>
          <p:nvPr/>
        </p:nvSpPr>
        <p:spPr>
          <a:xfrm>
            <a:off x="4440145" y="179562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response</a:t>
            </a:r>
          </a:p>
        </p:txBody>
      </p:sp>
      <p:pic>
        <p:nvPicPr>
          <p:cNvPr id="3074" name="Picture 2" descr="Step Signals and Step Responses (System Identification Toolkit) - LabVIEW  2013 System Identification Toolkit Help - National Instruments">
            <a:extLst>
              <a:ext uri="{FF2B5EF4-FFF2-40B4-BE49-F238E27FC236}">
                <a16:creationId xmlns:a16="http://schemas.microsoft.com/office/drawing/2014/main" id="{CB83CF83-2177-334E-9EE8-B88D93F46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668" y="1580477"/>
            <a:ext cx="2048381" cy="1083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E96F44D-45F4-6440-AFE1-402764913C75}"/>
              </a:ext>
            </a:extLst>
          </p:cNvPr>
          <p:cNvSpPr txBox="1"/>
          <p:nvPr/>
        </p:nvSpPr>
        <p:spPr>
          <a:xfrm>
            <a:off x="4493781" y="425032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Specific Functions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4D7406F-730F-1A49-85D5-7CA73A85E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915" y="3121776"/>
            <a:ext cx="1832885" cy="121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199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The Transfer</a:t>
            </a:r>
            <a:br>
              <a:rPr lang="en-US" dirty="0"/>
            </a:br>
            <a:r>
              <a:rPr lang="en-US" sz="3200" i="1" dirty="0"/>
              <a:t>S1 is unaffected by the system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27</a:t>
            </a:fld>
            <a:endParaRPr lang="en-US" altLang="x-none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283282" y="1347597"/>
            <a:ext cx="66732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Finding Transfer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Write state equations in terms of the inputs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the ratios for each system. Signals other than the input to and output from the system are set to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/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Example</a:t>
                </a:r>
              </a:p>
              <a:p>
                <a:r>
                  <a:rPr lang="en-US" dirty="0"/>
                  <a:t>All reactions are mass action, and so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C8E7F1-8C9B-714E-9484-888968CC8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2" y="2637439"/>
                <a:ext cx="5719482" cy="656846"/>
              </a:xfrm>
              <a:prstGeom prst="rect">
                <a:avLst/>
              </a:prstGeom>
              <a:blipFill>
                <a:blip r:embed="rId3"/>
                <a:stretch>
                  <a:fillRect l="-887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/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ABF41E8-38F0-BF4E-98DC-CCEF6C9F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707" y="3371541"/>
                <a:ext cx="3605231" cy="732636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/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4A8B643-CD8D-364B-9C20-6632DECF9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2" y="4364359"/>
                <a:ext cx="3605231" cy="671915"/>
              </a:xfrm>
              <a:prstGeom prst="rect">
                <a:avLst/>
              </a:prstGeom>
              <a:blipFill>
                <a:blip r:embed="rId5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/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98EA1A2-4A2D-654D-A9F9-7D4709297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855" y="3371541"/>
                <a:ext cx="3605231" cy="1337930"/>
              </a:xfrm>
              <a:prstGeom prst="rect">
                <a:avLst/>
              </a:prstGeom>
              <a:blipFill>
                <a:blip r:embed="rId6"/>
                <a:stretch>
                  <a:fillRect b="-3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6518B048-A9FA-7D4D-BFEA-3C15B7808D35}"/>
              </a:ext>
            </a:extLst>
          </p:cNvPr>
          <p:cNvGrpSpPr/>
          <p:nvPr/>
        </p:nvGrpSpPr>
        <p:grpSpPr>
          <a:xfrm>
            <a:off x="3143023" y="5131518"/>
            <a:ext cx="3157637" cy="1296054"/>
            <a:chOff x="85441" y="1873625"/>
            <a:chExt cx="5271101" cy="1586444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871CAB9-A30B-CA40-BD3E-39FF262A8860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>
                <a:solidFill>
                  <a:schemeClr val="bg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F452919-69C7-0847-B673-8D3567B24DB0}"/>
                </a:ext>
              </a:extLst>
            </p:cNvPr>
            <p:cNvCxnSpPr>
              <a:cxnSpLocks/>
              <a:endCxn id="54" idx="1"/>
            </p:cNvCxnSpPr>
            <p:nvPr/>
          </p:nvCxnSpPr>
          <p:spPr>
            <a:xfrm flipV="1">
              <a:off x="215653" y="2580551"/>
              <a:ext cx="1132390" cy="1906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2215FA1-A92A-A048-B2A9-E2361E919299}"/>
                </a:ext>
              </a:extLst>
            </p:cNvPr>
            <p:cNvSpPr txBox="1"/>
            <p:nvPr/>
          </p:nvSpPr>
          <p:spPr>
            <a:xfrm>
              <a:off x="85441" y="2164402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/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1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05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7093" y="2317553"/>
                  <a:ext cx="1008181" cy="54030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DFE0C51-E82F-6648-BE69-9399328A044C}"/>
                </a:ext>
              </a:extLst>
            </p:cNvPr>
            <p:cNvCxnSpPr>
              <a:cxnSpLocks/>
              <a:stCxn id="54" idx="3"/>
              <a:endCxn id="60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8BBBCD-6BAD-9C4E-AEF1-2A00D49E2BE2}"/>
                </a:ext>
              </a:extLst>
            </p:cNvPr>
            <p:cNvSpPr txBox="1"/>
            <p:nvPr/>
          </p:nvSpPr>
          <p:spPr>
            <a:xfrm>
              <a:off x="2279301" y="2140811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S2</a:t>
              </a: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6771271-C403-6349-A4BE-7F894E556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0D72231-5640-F447-976B-3E32CBD74C5D}"/>
                </a:ext>
              </a:extLst>
            </p:cNvPr>
            <p:cNvSpPr txBox="1"/>
            <p:nvPr/>
          </p:nvSpPr>
          <p:spPr>
            <a:xfrm>
              <a:off x="4788710" y="2121659"/>
              <a:ext cx="567832" cy="3013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S3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33CA458-CA55-9E40-8F25-85A887EF830B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</p:grpSp>
      <p:pic>
        <p:nvPicPr>
          <p:cNvPr id="11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ED99645C-A5D9-DA4B-9150-D1C573D8E49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9142" y="5036274"/>
            <a:ext cx="2235180" cy="1522990"/>
          </a:xfrm>
          <a:prstGeom prst="rect">
            <a:avLst/>
          </a:prstGeom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7A4B3FC7-30C2-1E4D-9FB9-639100561BF9}"/>
              </a:ext>
            </a:extLst>
          </p:cNvPr>
          <p:cNvGrpSpPr/>
          <p:nvPr/>
        </p:nvGrpSpPr>
        <p:grpSpPr>
          <a:xfrm>
            <a:off x="6286991" y="2396734"/>
            <a:ext cx="2399809" cy="798167"/>
            <a:chOff x="85441" y="1873625"/>
            <a:chExt cx="5359071" cy="158644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127F2DF-C06D-6F46-84CF-EA9CAE09BF2D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FC22FE5-37C5-D348-8191-D9169EEED162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304800" y="2563598"/>
              <a:ext cx="1043243" cy="169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BA228BA-9BD4-1A43-9DFC-C01EAE43836D}"/>
                </a:ext>
              </a:extLst>
            </p:cNvPr>
            <p:cNvSpPr txBox="1"/>
            <p:nvPr/>
          </p:nvSpPr>
          <p:spPr>
            <a:xfrm>
              <a:off x="85441" y="2164402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S1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/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05C17924-414E-0E4F-A516-2EA13554B8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2475" y="2414791"/>
                  <a:ext cx="940603" cy="3976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81D08BF-FF88-EA4A-A685-64B040CB82E0}"/>
                </a:ext>
              </a:extLst>
            </p:cNvPr>
            <p:cNvSpPr/>
            <p:nvPr/>
          </p:nvSpPr>
          <p:spPr>
            <a:xfrm>
              <a:off x="3087195" y="2164402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21D8A9A-6961-EF41-941E-02A613BCB5BB}"/>
                </a:ext>
              </a:extLst>
            </p:cNvPr>
            <p:cNvCxnSpPr>
              <a:cxnSpLocks/>
              <a:stCxn id="69" idx="3"/>
              <a:endCxn id="73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F6E2E3F-5382-E747-9F7B-7E022676A029}"/>
                </a:ext>
              </a:extLst>
            </p:cNvPr>
            <p:cNvSpPr txBox="1"/>
            <p:nvPr/>
          </p:nvSpPr>
          <p:spPr>
            <a:xfrm>
              <a:off x="2279300" y="2140811"/>
              <a:ext cx="655802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S2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/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7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7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7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C3CF9798-A711-3F4F-BC71-89ED6A367F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813" y="2361004"/>
                  <a:ext cx="945185" cy="397631"/>
                </a:xfrm>
                <a:prstGeom prst="rect">
                  <a:avLst/>
                </a:prstGeom>
                <a:blipFill>
                  <a:blip r:embed="rId11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63B47643-4B3D-A24F-B8E2-3B9B27D2CE0D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 flipV="1">
              <a:off x="4050998" y="2545667"/>
              <a:ext cx="1080774" cy="1415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0A531DA-649E-F448-A7B4-4E6C797A83D4}"/>
                </a:ext>
              </a:extLst>
            </p:cNvPr>
            <p:cNvSpPr txBox="1"/>
            <p:nvPr/>
          </p:nvSpPr>
          <p:spPr>
            <a:xfrm>
              <a:off x="4788711" y="2121659"/>
              <a:ext cx="655801" cy="3976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/>
                <a:t>S3</a:t>
              </a: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A4F6D786-D04C-044C-A9D3-9D081427B8D3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/>
            </a:p>
          </p:txBody>
        </p:sp>
      </p:grpSp>
    </p:spTree>
    <p:extLst>
      <p:ext uri="{BB962C8B-B14F-4D97-AF65-F5344CB8AC3E}">
        <p14:creationId xmlns:p14="http://schemas.microsoft.com/office/powerpoint/2010/main" val="3516448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Objective</a:t>
            </a:r>
          </a:p>
          <a:p>
            <a:pPr lvl="1"/>
            <a:r>
              <a:rPr lang="en-US" sz="1200" dirty="0"/>
              <a:t>Know elements of a block diagram, rules for MIMO and SISO</a:t>
            </a:r>
          </a:p>
          <a:p>
            <a:pPr lvl="1"/>
            <a:r>
              <a:rPr lang="en-US" sz="1200" dirty="0"/>
              <a:t>Construct TF from block diagram</a:t>
            </a:r>
          </a:p>
          <a:p>
            <a:pPr lvl="1"/>
            <a:r>
              <a:rPr lang="en-US" sz="1200" dirty="0"/>
              <a:t>Construct block diagram from TF</a:t>
            </a:r>
          </a:p>
          <a:p>
            <a:r>
              <a:rPr lang="en-US" sz="1600" dirty="0"/>
              <a:t>State space vs. TF representation of systems</a:t>
            </a:r>
          </a:p>
          <a:p>
            <a:r>
              <a:rPr lang="en-US" sz="1600" dirty="0"/>
              <a:t>Construct TF from block diagram</a:t>
            </a:r>
          </a:p>
          <a:p>
            <a:r>
              <a:rPr lang="en-US" sz="1600" dirty="0"/>
              <a:t>Construct block diagram from TF</a:t>
            </a:r>
          </a:p>
          <a:p>
            <a:r>
              <a:rPr lang="en-US" sz="1600" dirty="0" err="1"/>
              <a:t>Applyication</a:t>
            </a:r>
            <a:r>
              <a:rPr lang="en-US" sz="1600"/>
              <a:t> Reaction </a:t>
            </a:r>
            <a:r>
              <a:rPr lang="en-US" sz="1600" dirty="0"/>
              <a:t>networks</a:t>
            </a:r>
          </a:p>
          <a:p>
            <a:pPr lvl="1"/>
            <a:r>
              <a:rPr lang="en-US" sz="1200" dirty="0"/>
              <a:t>Reactions are systems with 0 state: input is reactants; output is products</a:t>
            </a:r>
          </a:p>
          <a:p>
            <a:pPr lvl="1"/>
            <a:r>
              <a:rPr lang="en-US" sz="1200" dirty="0"/>
              <a:t>Apply to a sequential network with TF for each reaction</a:t>
            </a:r>
          </a:p>
          <a:p>
            <a:pPr lvl="1"/>
            <a:r>
              <a:rPr lang="en-US" sz="1200" dirty="0"/>
              <a:t>Construct merged network</a:t>
            </a:r>
          </a:p>
          <a:p>
            <a:pPr lvl="1"/>
            <a:r>
              <a:rPr lang="en-US" sz="1200" dirty="0"/>
              <a:t>See how merged network compares with Tellurium simulation</a:t>
            </a:r>
          </a:p>
          <a:p>
            <a:pPr lvl="1"/>
            <a:r>
              <a:rPr lang="en-US" sz="1200" dirty="0"/>
              <a:t>Add sequestered products</a:t>
            </a:r>
          </a:p>
          <a:p>
            <a:pPr lvl="1"/>
            <a:r>
              <a:rPr lang="en-US" sz="1200" dirty="0"/>
              <a:t>Add feedback (non-linear)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44039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C5262E-A469-9540-A6C1-A1FAAB79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Diagrams?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25F678-DCF2-1344-84C2-58F3FC20D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that allows for seeing relationships without excessive details</a:t>
            </a:r>
          </a:p>
          <a:p>
            <a:r>
              <a:rPr lang="en-US" dirty="0"/>
              <a:t>A way to do incremental refinement</a:t>
            </a:r>
          </a:p>
          <a:p>
            <a:r>
              <a:rPr lang="en-US" dirty="0"/>
              <a:t>A means of communication</a:t>
            </a:r>
          </a:p>
          <a:p>
            <a:pPr lvl="1"/>
            <a:r>
              <a:rPr lang="en-US" dirty="0"/>
              <a:t>Requires consistent rules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092E34-CD62-B546-A40C-E021D18558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F9FF9DF2-48B2-724F-AC88-998AC461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1" y="381000"/>
            <a:ext cx="1155329" cy="9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552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Reactions to Block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30E89A8-28C3-DC49-9EC7-0B8F8560445D}"/>
              </a:ext>
            </a:extLst>
          </p:cNvPr>
          <p:cNvSpPr>
            <a:spLocks noChangeAspect="1"/>
          </p:cNvSpPr>
          <p:nvPr/>
        </p:nvSpPr>
        <p:spPr>
          <a:xfrm>
            <a:off x="493864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F42974-66E3-5244-B694-3564A5050ACE}"/>
              </a:ext>
            </a:extLst>
          </p:cNvPr>
          <p:cNvSpPr>
            <a:spLocks noChangeAspect="1"/>
          </p:cNvSpPr>
          <p:nvPr/>
        </p:nvSpPr>
        <p:spPr>
          <a:xfrm>
            <a:off x="2714766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6DF921-B2E8-7A40-AC52-6F1E9BBCB550}"/>
              </a:ext>
            </a:extLst>
          </p:cNvPr>
          <p:cNvSpPr>
            <a:spLocks noChangeAspect="1"/>
          </p:cNvSpPr>
          <p:nvPr/>
        </p:nvSpPr>
        <p:spPr>
          <a:xfrm>
            <a:off x="1622068" y="1459950"/>
            <a:ext cx="640080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rPr lang="en-US" b="1" dirty="0">
                <a:solidFill>
                  <a:schemeClr val="bg1"/>
                </a:solidFill>
              </a:rPr>
              <a:t>  J1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𝐉𝟐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0E2D707-C744-ED47-95FE-1D17D3976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811" y="1459950"/>
                <a:ext cx="640080" cy="640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1AEDB70F-6E38-E64D-AC2A-7268349D171D}"/>
              </a:ext>
            </a:extLst>
          </p:cNvPr>
          <p:cNvSpPr>
            <a:spLocks noChangeAspect="1"/>
          </p:cNvSpPr>
          <p:nvPr/>
        </p:nvSpPr>
        <p:spPr>
          <a:xfrm>
            <a:off x="5187811" y="1459950"/>
            <a:ext cx="640080" cy="6400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22A51-8C3C-9646-92BD-4F4CFEE20D4E}"/>
              </a:ext>
            </a:extLst>
          </p:cNvPr>
          <p:cNvCxnSpPr>
            <a:cxnSpLocks/>
          </p:cNvCxnSpPr>
          <p:nvPr/>
        </p:nvCxnSpPr>
        <p:spPr>
          <a:xfrm>
            <a:off x="1133944" y="1779990"/>
            <a:ext cx="488124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569311-D357-EB45-903A-B37150B1209C}"/>
              </a:ext>
            </a:extLst>
          </p:cNvPr>
          <p:cNvCxnSpPr>
            <a:cxnSpLocks/>
          </p:cNvCxnSpPr>
          <p:nvPr/>
        </p:nvCxnSpPr>
        <p:spPr>
          <a:xfrm>
            <a:off x="2262148" y="1775418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FBC6C42-DA9A-9C42-BF80-930573CA924B}"/>
              </a:ext>
            </a:extLst>
          </p:cNvPr>
          <p:cNvCxnSpPr>
            <a:cxnSpLocks/>
          </p:cNvCxnSpPr>
          <p:nvPr/>
        </p:nvCxnSpPr>
        <p:spPr>
          <a:xfrm>
            <a:off x="3354846" y="1779990"/>
            <a:ext cx="582965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571002-D6B9-244D-A84B-9D5835DC4487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577891" y="1779990"/>
            <a:ext cx="609920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12064" y="9979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>
            <a:spLocks noChangeAspect="1"/>
          </p:cNvSpPr>
          <p:nvPr/>
        </p:nvSpPr>
        <p:spPr>
          <a:xfrm>
            <a:off x="1099747" y="3001194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</p:cNvCxnSpPr>
          <p:nvPr/>
        </p:nvCxnSpPr>
        <p:spPr>
          <a:xfrm>
            <a:off x="600995" y="3320424"/>
            <a:ext cx="488124" cy="914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476004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>
            <a:spLocks noChangeAspect="1"/>
          </p:cNvSpPr>
          <p:nvPr/>
        </p:nvSpPr>
        <p:spPr>
          <a:xfrm>
            <a:off x="2525132" y="3010161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1824070" y="3321234"/>
            <a:ext cx="701062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1958069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49455" y="3330201"/>
            <a:ext cx="701062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3446710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450504" y="2502960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399998" y="4277121"/>
            <a:ext cx="55643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Block diagram terminology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Lines (S1, S2, S3) are signals (values over time).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Blocks (J1, J2) are systems that transform signals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EC5CD56-A993-404E-A8C9-C13FFE510AAA}"/>
              </a:ext>
            </a:extLst>
          </p:cNvPr>
          <p:cNvSpPr>
            <a:spLocks noChangeAspect="1"/>
          </p:cNvSpPr>
          <p:nvPr/>
        </p:nvSpPr>
        <p:spPr>
          <a:xfrm>
            <a:off x="6218603" y="2965095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293961-694F-1446-9C3F-B2D38ED07A1D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5683625" y="3285135"/>
            <a:ext cx="534978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6B4A073-CD4E-774A-B2DF-6267B7F421D5}"/>
              </a:ext>
            </a:extLst>
          </p:cNvPr>
          <p:cNvSpPr txBox="1"/>
          <p:nvPr/>
        </p:nvSpPr>
        <p:spPr>
          <a:xfrm>
            <a:off x="5659886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42D183B-A5B7-534E-AB46-510D8B121252}"/>
              </a:ext>
            </a:extLst>
          </p:cNvPr>
          <p:cNvSpPr>
            <a:spLocks noChangeAspect="1"/>
          </p:cNvSpPr>
          <p:nvPr/>
        </p:nvSpPr>
        <p:spPr>
          <a:xfrm>
            <a:off x="7536410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22F9FC6-9EFF-5A4F-A585-9040B06F3F55}"/>
              </a:ext>
            </a:extLst>
          </p:cNvPr>
          <p:cNvCxnSpPr>
            <a:cxnSpLocks/>
            <a:stCxn id="58" idx="3"/>
            <a:endCxn id="62" idx="1"/>
          </p:cNvCxnSpPr>
          <p:nvPr/>
        </p:nvCxnSpPr>
        <p:spPr>
          <a:xfrm>
            <a:off x="6942926" y="3285135"/>
            <a:ext cx="593484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03D0A50-C60C-ED40-973F-0F401D62F988}"/>
              </a:ext>
            </a:extLst>
          </p:cNvPr>
          <p:cNvSpPr txBox="1"/>
          <p:nvPr/>
        </p:nvSpPr>
        <p:spPr>
          <a:xfrm>
            <a:off x="6897632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64C78A5-1F19-EC43-8315-AB3DF1B174FA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8260733" y="3294102"/>
            <a:ext cx="452964" cy="654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57B0611-DEDF-414F-AA8A-C39A8064F098}"/>
              </a:ext>
            </a:extLst>
          </p:cNvPr>
          <p:cNvSpPr txBox="1"/>
          <p:nvPr/>
        </p:nvSpPr>
        <p:spPr>
          <a:xfrm>
            <a:off x="8305587" y="2919442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09FF106-563C-6849-A758-27CBFD175D99}"/>
              </a:ext>
            </a:extLst>
          </p:cNvPr>
          <p:cNvSpPr>
            <a:spLocks noChangeAspect="1"/>
          </p:cNvSpPr>
          <p:nvPr/>
        </p:nvSpPr>
        <p:spPr>
          <a:xfrm>
            <a:off x="4931777" y="2974062"/>
            <a:ext cx="724323" cy="6400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CD4842F-DD75-5B4E-9EB3-781C36B21053}"/>
              </a:ext>
            </a:extLst>
          </p:cNvPr>
          <p:cNvSpPr txBox="1"/>
          <p:nvPr/>
        </p:nvSpPr>
        <p:spPr>
          <a:xfrm>
            <a:off x="397992" y="3721057"/>
            <a:ext cx="26837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outside by the system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577FF77-9A44-FC4E-A77E-ED2E90BFC870}"/>
              </a:ext>
            </a:extLst>
          </p:cNvPr>
          <p:cNvSpPr txBox="1"/>
          <p:nvPr/>
        </p:nvSpPr>
        <p:spPr>
          <a:xfrm>
            <a:off x="4988277" y="3759771"/>
            <a:ext cx="2332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S1 is part of the system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3F1D95D-8F9E-3243-B7BC-47B9989B19EE}"/>
              </a:ext>
            </a:extLst>
          </p:cNvPr>
          <p:cNvSpPr txBox="1"/>
          <p:nvPr/>
        </p:nvSpPr>
        <p:spPr>
          <a:xfrm>
            <a:off x="272679" y="5372003"/>
            <a:ext cx="849970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The relationship between reactions and systems is complex since reactants are not traditional inputs since reactants can be transformed by reactions.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3" grpId="0"/>
      <p:bldP spid="41" grpId="0" animBg="1"/>
      <p:bldP spid="43" grpId="0"/>
      <p:bldP spid="53" grpId="0"/>
      <p:bldP spid="55" grpId="0"/>
      <p:bldP spid="56" grpId="0"/>
      <p:bldP spid="58" grpId="0" animBg="1"/>
      <p:bldP spid="60" grpId="0"/>
      <p:bldP spid="62" grpId="0" animBg="1"/>
      <p:bldP spid="64" grpId="0"/>
      <p:bldP spid="67" grpId="0"/>
      <p:bldP spid="77" grpId="0" animBg="1"/>
      <p:bldP spid="81" grpId="0"/>
      <p:bldP spid="82" grpId="0"/>
      <p:bldP spid="8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Block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CA1B4B0-1BDA-0C44-A195-CE61E197BDA5}"/>
              </a:ext>
            </a:extLst>
          </p:cNvPr>
          <p:cNvSpPr/>
          <p:nvPr/>
        </p:nvSpPr>
        <p:spPr>
          <a:xfrm>
            <a:off x="2827220" y="1420329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86B9AD1-29B5-A341-95EB-4DDB9463F98F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1783977" y="1828492"/>
            <a:ext cx="1043243" cy="1695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272228-F486-2E48-AFCE-112F93BE9E2E}"/>
              </a:ext>
            </a:extLst>
          </p:cNvPr>
          <p:cNvSpPr txBox="1"/>
          <p:nvPr/>
        </p:nvSpPr>
        <p:spPr>
          <a:xfrm>
            <a:off x="1844890" y="14292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/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805F96AB-1D5D-C04C-A2E1-3977069627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240" y="1643825"/>
                <a:ext cx="794448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09629CE1-DE21-CC4D-8703-317F9E25C772}"/>
              </a:ext>
            </a:extLst>
          </p:cNvPr>
          <p:cNvSpPr/>
          <p:nvPr/>
        </p:nvSpPr>
        <p:spPr>
          <a:xfrm>
            <a:off x="4566372" y="1429296"/>
            <a:ext cx="962135" cy="85023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28" idx="3"/>
            <a:endCxn id="41" idx="1"/>
          </p:cNvCxnSpPr>
          <p:nvPr/>
        </p:nvCxnSpPr>
        <p:spPr>
          <a:xfrm>
            <a:off x="3789355" y="1845446"/>
            <a:ext cx="777017" cy="896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A0D4324-AA4D-E944-BE86-008B1D6A8AC5}"/>
              </a:ext>
            </a:extLst>
          </p:cNvPr>
          <p:cNvSpPr txBox="1"/>
          <p:nvPr/>
        </p:nvSpPr>
        <p:spPr>
          <a:xfrm>
            <a:off x="3918628" y="145916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/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E9E9F81-2E7D-E443-9B17-4CC383355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10" y="1625897"/>
                <a:ext cx="799771" cy="369332"/>
              </a:xfrm>
              <a:prstGeom prst="rect">
                <a:avLst/>
              </a:prstGeom>
              <a:blipFill>
                <a:blip r:embed="rId3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09F1B23-E71C-7C40-9C3F-65A74263B5FC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504881" y="1810563"/>
            <a:ext cx="122619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826C80A-0C20-6444-8CE5-A1CE4BC61A2B}"/>
              </a:ext>
            </a:extLst>
          </p:cNvPr>
          <p:cNvSpPr txBox="1"/>
          <p:nvPr/>
        </p:nvSpPr>
        <p:spPr>
          <a:xfrm>
            <a:off x="6267887" y="13865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S3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4C5564D-C121-3A4F-AF4C-B80E37D36241}"/>
              </a:ext>
            </a:extLst>
          </p:cNvPr>
          <p:cNvSpPr txBox="1"/>
          <p:nvPr/>
        </p:nvSpPr>
        <p:spPr>
          <a:xfrm>
            <a:off x="1048802" y="3141113"/>
            <a:ext cx="66732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Rules for block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Arrows are drawn between systems and/or connectors to indicate signal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connections between systems indicates convolution.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Scalar signals are thin arrows; vector signals are thick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Systems are annotated with their transfer functions (may be multivariate)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1CEBD0-9C84-6C41-956C-910235FC9BD0}"/>
              </a:ext>
            </a:extLst>
          </p:cNvPr>
          <p:cNvSpPr/>
          <p:nvPr/>
        </p:nvSpPr>
        <p:spPr>
          <a:xfrm>
            <a:off x="2309614" y="1138519"/>
            <a:ext cx="3877587" cy="1586444"/>
          </a:xfrm>
          <a:prstGeom prst="rect">
            <a:avLst/>
          </a:prstGeom>
          <a:noFill/>
          <a:ln w="38100">
            <a:solidFill>
              <a:schemeClr val="bg1">
                <a:lumMod val="75000"/>
              </a:schemeClr>
            </a:solidFill>
            <a:prstDash val="dash"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1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/>
              <p:nvPr/>
            </p:nvSpPr>
            <p:spPr>
              <a:xfrm>
                <a:off x="4064467" y="4322945"/>
                <a:ext cx="8779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</m:oMath>
                </a14:m>
                <a:r>
                  <a:rPr lang="en-US" dirty="0"/>
                  <a:t>1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1B47B-174A-604A-9EB2-99EDF9D0A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67" y="4322945"/>
                <a:ext cx="877997" cy="276999"/>
              </a:xfrm>
              <a:prstGeom prst="rect">
                <a:avLst/>
              </a:prstGeom>
              <a:blipFill>
                <a:blip r:embed="rId2"/>
                <a:stretch>
                  <a:fillRect l="-10000" t="-26087" r="-1428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ED9EB7B-7DE5-4149-AC0C-5E0B8E806430}"/>
              </a:ext>
            </a:extLst>
          </p:cNvPr>
          <p:cNvSpPr txBox="1"/>
          <p:nvPr/>
        </p:nvSpPr>
        <p:spPr>
          <a:xfrm>
            <a:off x="3968582" y="3863966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/>
              <p:nvPr/>
            </p:nvSpPr>
            <p:spPr>
              <a:xfrm>
                <a:off x="555811" y="3100755"/>
                <a:ext cx="5207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Impulse signal at time </a:t>
                </a:r>
                <a:r>
                  <a:rPr lang="en-US" i="1" dirty="0"/>
                  <a:t>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59D5192-0A68-1343-950D-8A28F4E0E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11" y="3100755"/>
                <a:ext cx="5207451" cy="369332"/>
              </a:xfrm>
              <a:prstGeom prst="rect">
                <a:avLst/>
              </a:prstGeom>
              <a:blipFill>
                <a:blip r:embed="rId3"/>
                <a:stretch>
                  <a:fillRect l="-973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40CFFFF4-A322-A745-A0ED-72EF3EC618F7}"/>
              </a:ext>
            </a:extLst>
          </p:cNvPr>
          <p:cNvSpPr txBox="1"/>
          <p:nvPr/>
        </p:nvSpPr>
        <p:spPr>
          <a:xfrm>
            <a:off x="1013802" y="1051701"/>
            <a:ext cx="636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Laplace transforms can represent both signals and systems.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54DF6-3721-2747-9E94-C4983BEA5BC2}"/>
              </a:ext>
            </a:extLst>
          </p:cNvPr>
          <p:cNvGrpSpPr/>
          <p:nvPr/>
        </p:nvGrpSpPr>
        <p:grpSpPr>
          <a:xfrm>
            <a:off x="665051" y="1917462"/>
            <a:ext cx="2088172" cy="895892"/>
            <a:chOff x="665051" y="1917462"/>
            <a:chExt cx="2088172" cy="89589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/>
                <p:nvPr/>
              </p:nvSpPr>
              <p:spPr>
                <a:xfrm>
                  <a:off x="735106" y="2214023"/>
                  <a:ext cx="2018117" cy="59933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4E8F59F2-E23B-5F4F-9327-D1FE599E4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106" y="2214023"/>
                  <a:ext cx="2018117" cy="599331"/>
                </a:xfrm>
                <a:prstGeom prst="rect">
                  <a:avLst/>
                </a:prstGeom>
                <a:blipFill>
                  <a:blip r:embed="rId4"/>
                  <a:stretch>
                    <a:fillRect l="-10063" t="-189583" b="-28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4C17BA-0297-7645-90D6-A633E9A1A7F9}"/>
                </a:ext>
              </a:extLst>
            </p:cNvPr>
            <p:cNvSpPr txBox="1"/>
            <p:nvPr/>
          </p:nvSpPr>
          <p:spPr>
            <a:xfrm>
              <a:off x="665051" y="191746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Definition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140EA-E350-C944-B42D-13636811F885}"/>
                  </a:ext>
                </a:extLst>
              </p:cNvPr>
              <p:cNvSpPr txBox="1"/>
              <p:nvPr/>
            </p:nvSpPr>
            <p:spPr>
              <a:xfrm>
                <a:off x="4064467" y="4703491"/>
                <a:ext cx="12620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140EA-E350-C944-B42D-13636811F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67" y="4703491"/>
                <a:ext cx="1262012" cy="276999"/>
              </a:xfrm>
              <a:prstGeom prst="rect">
                <a:avLst/>
              </a:prstGeom>
              <a:blipFill>
                <a:blip r:embed="rId5"/>
                <a:stretch>
                  <a:fillRect l="-400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C34EC4B1-082F-1440-803B-1A7E234175B9}"/>
              </a:ext>
            </a:extLst>
          </p:cNvPr>
          <p:cNvGrpSpPr/>
          <p:nvPr/>
        </p:nvGrpSpPr>
        <p:grpSpPr>
          <a:xfrm>
            <a:off x="811480" y="3590748"/>
            <a:ext cx="2407665" cy="2108568"/>
            <a:chOff x="811480" y="3590748"/>
            <a:chExt cx="2407665" cy="2108568"/>
          </a:xfrm>
        </p:grpSpPr>
        <p:pic>
          <p:nvPicPr>
            <p:cNvPr id="3078" name="Picture 6" descr="The impulse response of an example simple delay">
              <a:extLst>
                <a:ext uri="{FF2B5EF4-FFF2-40B4-BE49-F238E27FC236}">
                  <a16:creationId xmlns:a16="http://schemas.microsoft.com/office/drawing/2014/main" id="{3BDBCA2F-B209-5144-997F-7FF2EAF227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480" y="3590748"/>
              <a:ext cx="2407665" cy="1803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/>
                <p:nvPr/>
              </p:nvSpPr>
              <p:spPr>
                <a:xfrm>
                  <a:off x="846716" y="5329984"/>
                  <a:ext cx="4675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BBF282B-A040-A44C-ADEC-2FAF3DB266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716" y="5329984"/>
                  <a:ext cx="4675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17159F2-6585-C846-9AF0-53AF2235CA82}"/>
                </a:ext>
              </a:extLst>
            </p:cNvPr>
            <p:cNvSpPr/>
            <p:nvPr/>
          </p:nvSpPr>
          <p:spPr>
            <a:xfrm>
              <a:off x="1560917" y="4186519"/>
              <a:ext cx="1658228" cy="10297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68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535271" cy="838200"/>
          </a:xfrm>
        </p:spPr>
        <p:txBody>
          <a:bodyPr/>
          <a:lstStyle/>
          <a:p>
            <a:r>
              <a:rPr lang="en-US" dirty="0"/>
              <a:t>More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383" y="348034"/>
                <a:ext cx="2018117" cy="599331"/>
              </a:xfrm>
              <a:prstGeom prst="rect">
                <a:avLst/>
              </a:prstGeom>
              <a:blipFill>
                <a:blip r:embed="rId2"/>
                <a:stretch>
                  <a:fillRect l="-10000" t="-189583" b="-28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/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80240A-7090-C743-89C1-664C3E445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640" y="4192674"/>
                <a:ext cx="911724" cy="520463"/>
              </a:xfrm>
              <a:prstGeom prst="rect">
                <a:avLst/>
              </a:prstGeom>
              <a:blipFill>
                <a:blip r:embed="rId3"/>
                <a:stretch>
                  <a:fillRect l="-5556" t="-7143" r="-555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59D5192-0A68-1343-950D-8A28F4E0E083}"/>
              </a:ext>
            </a:extLst>
          </p:cNvPr>
          <p:cNvSpPr txBox="1"/>
          <p:nvPr/>
        </p:nvSpPr>
        <p:spPr>
          <a:xfrm>
            <a:off x="340655" y="4268240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/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Unit step at time </a:t>
                </a:r>
                <a:r>
                  <a:rPr lang="en-US" i="1" dirty="0"/>
                  <a:t>0: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F8F085-46E5-BC47-9FA1-3C499A019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14" y="1196897"/>
                <a:ext cx="4649158" cy="369332"/>
              </a:xfrm>
              <a:prstGeom prst="rect">
                <a:avLst/>
              </a:prstGeom>
              <a:blipFill>
                <a:blip r:embed="rId4"/>
                <a:stretch>
                  <a:fillRect l="-109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F4EB516-60C6-1445-8B06-B9BC12369CBA}"/>
              </a:ext>
            </a:extLst>
          </p:cNvPr>
          <p:cNvGrpSpPr/>
          <p:nvPr/>
        </p:nvGrpSpPr>
        <p:grpSpPr>
          <a:xfrm>
            <a:off x="506386" y="1904676"/>
            <a:ext cx="4084613" cy="1962616"/>
            <a:chOff x="4402770" y="1761242"/>
            <a:chExt cx="4084613" cy="1962616"/>
          </a:xfrm>
        </p:grpSpPr>
        <p:pic>
          <p:nvPicPr>
            <p:cNvPr id="5122" name="Picture 2" descr="Unit-step function. | Download Scientific Diagram">
              <a:extLst>
                <a:ext uri="{FF2B5EF4-FFF2-40B4-BE49-F238E27FC236}">
                  <a16:creationId xmlns:a16="http://schemas.microsoft.com/office/drawing/2014/main" id="{A710C895-D8B9-5A45-A30D-8F0A9395C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02770" y="1801395"/>
              <a:ext cx="4084613" cy="1922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/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71F46801-DAA4-9C4B-A004-1135BF2B54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428" y="1761242"/>
                  <a:ext cx="682431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/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Ramp</a:t>
                </a:r>
                <a:r>
                  <a:rPr lang="en-US" i="1" dirty="0"/>
                  <a:t>: 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≥0;0,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F19F477-2C4A-9D45-8912-E2ADA1158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34" y="1196897"/>
                <a:ext cx="3271408" cy="369332"/>
              </a:xfrm>
              <a:prstGeom prst="rect">
                <a:avLst/>
              </a:prstGeom>
              <a:blipFill>
                <a:blip r:embed="rId7"/>
                <a:stretch>
                  <a:fillRect l="-154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Ramp function - Wikipedia">
            <a:extLst>
              <a:ext uri="{FF2B5EF4-FFF2-40B4-BE49-F238E27FC236}">
                <a16:creationId xmlns:a16="http://schemas.microsoft.com/office/drawing/2014/main" id="{6AB2FC71-2548-A349-8560-95BD229F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092" y="1917194"/>
            <a:ext cx="3392582" cy="1922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/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FA67125-55FE-134E-AE5A-B9C56DB8E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6648" y="2181049"/>
                <a:ext cx="68243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/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B4D87E0-2486-0C4A-8D6B-4E524902A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8934" y="4206756"/>
                <a:ext cx="977960" cy="520463"/>
              </a:xfrm>
              <a:prstGeom prst="rect">
                <a:avLst/>
              </a:prstGeom>
              <a:blipFill>
                <a:blip r:embed="rId10"/>
                <a:stretch>
                  <a:fillRect l="-5128" t="-4878"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72BDF34-55AB-9344-9DD1-70F5A5456122}"/>
              </a:ext>
            </a:extLst>
          </p:cNvPr>
          <p:cNvSpPr txBox="1"/>
          <p:nvPr/>
        </p:nvSpPr>
        <p:spPr>
          <a:xfrm>
            <a:off x="5091949" y="4282322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/>
              <p:nvPr/>
            </p:nvSpPr>
            <p:spPr>
              <a:xfrm>
                <a:off x="5785789" y="5451140"/>
                <a:ext cx="1496756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55BFD1E-0A61-814F-B81A-34636C9BC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789" y="5451140"/>
                <a:ext cx="1496756" cy="520463"/>
              </a:xfrm>
              <a:prstGeom prst="rect">
                <a:avLst/>
              </a:prstGeom>
              <a:blipFill>
                <a:blip r:embed="rId11"/>
                <a:stretch>
                  <a:fillRect l="-2521" t="-4762" r="-84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1299E51-B249-004B-8DAF-494314ED3E0D}"/>
              </a:ext>
            </a:extLst>
          </p:cNvPr>
          <p:cNvSpPr txBox="1"/>
          <p:nvPr/>
        </p:nvSpPr>
        <p:spPr>
          <a:xfrm>
            <a:off x="1782873" y="5606824"/>
            <a:ext cx="401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Laplace Transform of exponential: </a:t>
            </a:r>
          </a:p>
        </p:txBody>
      </p:sp>
    </p:spTree>
    <p:extLst>
      <p:ext uri="{BB962C8B-B14F-4D97-AF65-F5344CB8AC3E}">
        <p14:creationId xmlns:p14="http://schemas.microsoft.com/office/powerpoint/2010/main" val="1533241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6490447" cy="838200"/>
          </a:xfrm>
        </p:spPr>
        <p:txBody>
          <a:bodyPr/>
          <a:lstStyle/>
          <a:p>
            <a:r>
              <a:rPr lang="en-US" dirty="0" err="1"/>
              <a:t>LaPlace</a:t>
            </a:r>
            <a:r>
              <a:rPr lang="en-US" dirty="0"/>
              <a:t> Transform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940" y="2689237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2290" r="-381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266" y="2562729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787" y="2689237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779927" y="2297970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078940" y="2297970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615266" y="229797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p:pic>
        <p:nvPicPr>
          <p:cNvPr id="31" name="Picture 6" descr="The impulse response of an example simple delay">
            <a:extLst>
              <a:ext uri="{FF2B5EF4-FFF2-40B4-BE49-F238E27FC236}">
                <a16:creationId xmlns:a16="http://schemas.microsoft.com/office/drawing/2014/main" id="{4D73AF1E-AFB0-0442-B243-47B74B451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27" y="3635572"/>
            <a:ext cx="2407665" cy="1803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/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742EFA3-F97A-FD41-9805-FBD098CBC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716" y="5329984"/>
                <a:ext cx="467500" cy="369332"/>
              </a:xfrm>
              <a:prstGeom prst="rect">
                <a:avLst/>
              </a:prstGeom>
              <a:blipFill>
                <a:blip r:embed="rId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/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(0.8)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63D1D81-7D68-DB45-9BB0-9F38E832E5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625" y="3761584"/>
                <a:ext cx="96975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BC298EA-8F08-3D4F-8973-7135D6EB0135}"/>
              </a:ext>
            </a:extLst>
          </p:cNvPr>
          <p:cNvGrpSpPr/>
          <p:nvPr/>
        </p:nvGrpSpPr>
        <p:grpSpPr>
          <a:xfrm>
            <a:off x="4722706" y="3662969"/>
            <a:ext cx="3252449" cy="520463"/>
            <a:chOff x="4488475" y="5579697"/>
            <a:chExt cx="3252449" cy="5204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/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</m:oMath>
                  </a14:m>
                  <a:r>
                    <a:rPr lang="en-US" dirty="0"/>
                    <a:t>1</a:t>
                  </a: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076C09B-1718-4F48-AD23-03F7B3063B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475" y="5701429"/>
                  <a:ext cx="87799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000" t="-27273" r="-14286" b="-5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/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216949C-9033-B842-AC26-DEA0063E5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417" y="5579697"/>
                  <a:ext cx="911724" cy="520463"/>
                </a:xfrm>
                <a:prstGeom prst="rect">
                  <a:avLst/>
                </a:prstGeom>
                <a:blipFill>
                  <a:blip r:embed="rId11"/>
                  <a:stretch>
                    <a:fillRect l="-4110" t="-4762" r="-547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/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13494E-5CE1-FD43-A91D-AF3034E9F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64" y="5579697"/>
                  <a:ext cx="977960" cy="520463"/>
                </a:xfrm>
                <a:prstGeom prst="rect">
                  <a:avLst/>
                </a:prstGeom>
                <a:blipFill>
                  <a:blip r:embed="rId12"/>
                  <a:stretch>
                    <a:fillRect l="-5195" t="-4762" r="-1299" b="-95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8" grpId="0"/>
      <p:bldP spid="29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187860</TotalTime>
  <Words>1578</Words>
  <Application>Microsoft Macintosh PowerPoint</Application>
  <PresentationFormat>On-screen Show (4:3)</PresentationFormat>
  <Paragraphs>328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Cambria Math</vt:lpstr>
      <vt:lpstr>Office Theme</vt:lpstr>
      <vt:lpstr>BIOE 498 / BIOE 599  Advanced Biological Control Systems   Lecture 8: Analysis Using Block Diagrams  </vt:lpstr>
      <vt:lpstr>Agenda</vt:lpstr>
      <vt:lpstr>Motivating Example</vt:lpstr>
      <vt:lpstr>Why Diagrams?</vt:lpstr>
      <vt:lpstr>From Reactions to Block Diagrams</vt:lpstr>
      <vt:lpstr>Creating Block Diagram</vt:lpstr>
      <vt:lpstr>Laplace Transforms</vt:lpstr>
      <vt:lpstr>More Laplace Transforms</vt:lpstr>
      <vt:lpstr>LaPlace Transform Properties</vt:lpstr>
      <vt:lpstr>Step Response of a System</vt:lpstr>
      <vt:lpstr>Convolution of Transfer Functions</vt:lpstr>
      <vt:lpstr>Finding Transfer Functions S1 is outside the system (fixed species)</vt:lpstr>
      <vt:lpstr>Analysis S1 is outside by the system</vt:lpstr>
      <vt:lpstr>System 2: S1 is part of the system</vt:lpstr>
      <vt:lpstr>Analysis of System 2</vt:lpstr>
      <vt:lpstr>Block Diagram of Linear Systems</vt:lpstr>
      <vt:lpstr>From Block Diagram to System TF</vt:lpstr>
      <vt:lpstr>From System TF to Block Diagram</vt:lpstr>
      <vt:lpstr>Block Diagram Representation of Reaction Networks</vt:lpstr>
      <vt:lpstr>BACKUP</vt:lpstr>
      <vt:lpstr>LaPlace Transform Essentials</vt:lpstr>
      <vt:lpstr>Signals and Transfer Functions</vt:lpstr>
      <vt:lpstr>Example of Interconnected Systems</vt:lpstr>
      <vt:lpstr>Laplace Properties</vt:lpstr>
      <vt:lpstr>Finding Transfer Functions S1 is unaffected by the system</vt:lpstr>
      <vt:lpstr>Properties of LaPlace Transforms</vt:lpstr>
      <vt:lpstr>Analyzing The Transfer S1 is unaffected by the system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2743</cp:revision>
  <dcterms:created xsi:type="dcterms:W3CDTF">2008-11-04T22:35:39Z</dcterms:created>
  <dcterms:modified xsi:type="dcterms:W3CDTF">2022-04-06T20:28:34Z</dcterms:modified>
</cp:coreProperties>
</file>