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/>
    <p:restoredTop sz="97155"/>
  </p:normalViewPr>
  <p:slideViewPr>
    <p:cSldViewPr snapToGrid="0" snapToObjects="1">
      <p:cViewPr varScale="1">
        <p:scale>
          <a:sx n="128" d="100"/>
          <a:sy n="128" d="100"/>
        </p:scale>
        <p:origin x="1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5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2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8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0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99EFE-80A9-1B44-B36B-740F601C41B3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DEE1-4C34-F44F-9268-F2B8903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3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4" descr="Paul G Allen School Of Computer Science Logo, HD Png Download , Transparent  Png Image - PNGitem">
            <a:extLst>
              <a:ext uri="{FF2B5EF4-FFF2-40B4-BE49-F238E27FC236}">
                <a16:creationId xmlns:a16="http://schemas.microsoft.com/office/drawing/2014/main" id="{0530E922-5CA3-DC4C-AEEF-E9EFBE4F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64" y="6066752"/>
            <a:ext cx="2329877" cy="699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4FAE12-3204-1E4E-890B-0B34ABE43012}"/>
              </a:ext>
            </a:extLst>
          </p:cNvPr>
          <p:cNvSpPr txBox="1"/>
          <p:nvPr/>
        </p:nvSpPr>
        <p:spPr>
          <a:xfrm>
            <a:off x="294939" y="115990"/>
            <a:ext cx="66175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BIOEN 498/599: Biomedical </a:t>
            </a:r>
            <a:r>
              <a:rPr lang="en-US" sz="2000" b="1"/>
              <a:t>Control Systems Engineering</a:t>
            </a:r>
            <a:endParaRPr lang="en-US" sz="2000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practical approach to creating robust biological components.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58B3C-177A-0A4A-9B39-95937CE66278}"/>
              </a:ext>
            </a:extLst>
          </p:cNvPr>
          <p:cNvSpPr txBox="1"/>
          <p:nvPr/>
        </p:nvSpPr>
        <p:spPr>
          <a:xfrm>
            <a:off x="294939" y="3834436"/>
            <a:ext cx="84474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Closed loop design (control engineering) is essential to building robust systems from biochemical pathways and other open loop biological components that: regulate outputs to a setpoint; ensure stability; and minimize oscillations. This course teaches the essentials of closed loop design using mechanistic models of biochemical systems. Students will acquire the following skills: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determine appropriate control objectives for a closed loop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characterize the time domain behavior of a biological system;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develop closed loop architectures that make use of PID controllers, filters, and techniques for compensating biochemical systems;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computational techniques for finding designs that satisfy control objectives.</a:t>
            </a:r>
          </a:p>
          <a:p>
            <a:r>
              <a:rPr lang="en-US" sz="1400" dirty="0"/>
              <a:t>Students should have prior experience with programming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sz="1400" dirty="0">
                <a:cs typeface="Courier New" panose="02070309020205020404" pitchFamily="49" charset="0"/>
              </a:rPr>
              <a:t>(e.g., BIOEN 336, 437/537).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036" name="Picture 12" descr="eScience Institute">
            <a:extLst>
              <a:ext uri="{FF2B5EF4-FFF2-40B4-BE49-F238E27FC236}">
                <a16:creationId xmlns:a16="http://schemas.microsoft.com/office/drawing/2014/main" id="{F37CE404-0691-7749-B1B3-ACD2A3B18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54" y="6199397"/>
            <a:ext cx="2614723" cy="4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iversity Of Washington Department Of Bioengineering - Oval, HD Png  Download - kindpng">
            <a:extLst>
              <a:ext uri="{FF2B5EF4-FFF2-40B4-BE49-F238E27FC236}">
                <a16:creationId xmlns:a16="http://schemas.microsoft.com/office/drawing/2014/main" id="{F51473F1-2E78-404D-BC6C-CF578C2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13" y="6164604"/>
            <a:ext cx="1530054" cy="49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9E352DE-C8BA-6A7E-4BEB-F859DF517CE0}"/>
              </a:ext>
            </a:extLst>
          </p:cNvPr>
          <p:cNvGrpSpPr/>
          <p:nvPr/>
        </p:nvGrpSpPr>
        <p:grpSpPr>
          <a:xfrm>
            <a:off x="294939" y="1758951"/>
            <a:ext cx="7486978" cy="1908667"/>
            <a:chOff x="308361" y="1114897"/>
            <a:chExt cx="8321617" cy="26018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73808F-AE83-A14C-88E7-7020DAC01F3A}"/>
                </a:ext>
              </a:extLst>
            </p:cNvPr>
            <p:cNvSpPr/>
            <p:nvPr/>
          </p:nvSpPr>
          <p:spPr>
            <a:xfrm>
              <a:off x="308361" y="1114897"/>
              <a:ext cx="8321617" cy="2601803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28" name="Picture 4" descr="Advances in management of type 1 diabetes mellitus">
              <a:extLst>
                <a:ext uri="{FF2B5EF4-FFF2-40B4-BE49-F238E27FC236}">
                  <a16:creationId xmlns:a16="http://schemas.microsoft.com/office/drawing/2014/main" id="{E8C4ED05-FD3C-B443-9E1F-00CFD40AF1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3113" y="1822637"/>
              <a:ext cx="2431680" cy="1527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gulatory control loops of the modeled production bioreactor. The dynamics of the loops in red will be captured in our model.">
              <a:extLst>
                <a:ext uri="{FF2B5EF4-FFF2-40B4-BE49-F238E27FC236}">
                  <a16:creationId xmlns:a16="http://schemas.microsoft.com/office/drawing/2014/main" id="{3257C97D-A15E-B64C-A739-03A837C4BF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851" y="1579362"/>
              <a:ext cx="1863017" cy="2013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7D39E13-3D0B-C442-9BB4-8DF4D73BEDDB}"/>
                </a:ext>
              </a:extLst>
            </p:cNvPr>
            <p:cNvSpPr txBox="1"/>
            <p:nvPr/>
          </p:nvSpPr>
          <p:spPr>
            <a:xfrm>
              <a:off x="6354254" y="1169902"/>
              <a:ext cx="1549939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Insulin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073C2A-511F-B947-B98A-F27B468594B2}"/>
                </a:ext>
              </a:extLst>
            </p:cNvPr>
            <p:cNvSpPr txBox="1"/>
            <p:nvPr/>
          </p:nvSpPr>
          <p:spPr>
            <a:xfrm>
              <a:off x="607348" y="1169902"/>
              <a:ext cx="1911769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Bioreactor Control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892F8D-06E0-A548-9672-E15C475FDA20}"/>
                </a:ext>
              </a:extLst>
            </p:cNvPr>
            <p:cNvSpPr txBox="1"/>
            <p:nvPr/>
          </p:nvSpPr>
          <p:spPr>
            <a:xfrm>
              <a:off x="3060551" y="1169902"/>
              <a:ext cx="2346860" cy="461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Medical Device Control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8C52F0-E719-0A4B-9F04-20A54774FD17}"/>
                </a:ext>
              </a:extLst>
            </p:cNvPr>
            <p:cNvSpPr/>
            <p:nvPr/>
          </p:nvSpPr>
          <p:spPr>
            <a:xfrm>
              <a:off x="308361" y="3233522"/>
              <a:ext cx="2481330" cy="40512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1042" name="Picture 18" descr="Sensors | Free Full-Text | Sensor-Based Assistive Devices for  Visually-Impaired People: Current Status, Challenges, and Future Directions  | HTML">
              <a:extLst>
                <a:ext uri="{FF2B5EF4-FFF2-40B4-BE49-F238E27FC236}">
                  <a16:creationId xmlns:a16="http://schemas.microsoft.com/office/drawing/2014/main" id="{17083ED5-1748-2440-8F3B-6A9F8ADA28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0104" y="1575493"/>
              <a:ext cx="1978335" cy="2021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4FD381-DB29-6F4D-9A97-B3DB7DA53492}"/>
              </a:ext>
            </a:extLst>
          </p:cNvPr>
          <p:cNvSpPr/>
          <p:nvPr/>
        </p:nvSpPr>
        <p:spPr>
          <a:xfrm>
            <a:off x="294939" y="968840"/>
            <a:ext cx="8454653" cy="654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Winter, 2025. MW 2:30-3:50.</a:t>
            </a:r>
          </a:p>
          <a:p>
            <a:r>
              <a:rPr lang="en-US" sz="1200" dirty="0"/>
              <a:t>Instructor: Joseph L. Hellerstein, Senior Fellow (eScience Institute), Affiliate Professor (Allen School of Computer Science) </a:t>
            </a:r>
          </a:p>
          <a:p>
            <a:r>
              <a:rPr lang="en-US" sz="1050" dirty="0" err="1"/>
              <a:t>jlheller@uw.edu</a:t>
            </a:r>
            <a:endParaRPr lang="en-US" sz="1200" dirty="0"/>
          </a:p>
        </p:txBody>
      </p:sp>
      <p:pic>
        <p:nvPicPr>
          <p:cNvPr id="1026" name="Picture 2" descr="University of Washington - Global Innovation Exchange">
            <a:extLst>
              <a:ext uri="{FF2B5EF4-FFF2-40B4-BE49-F238E27FC236}">
                <a16:creationId xmlns:a16="http://schemas.microsoft.com/office/drawing/2014/main" id="{7612072B-57B4-A74A-B968-38133B4C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091" y="141241"/>
            <a:ext cx="1074677" cy="52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41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4346</TotalTime>
  <Words>186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L. Hellerstein</dc:creator>
  <cp:lastModifiedBy>Joseph Hellerstein</cp:lastModifiedBy>
  <cp:revision>65</cp:revision>
  <cp:lastPrinted>2022-02-09T23:06:52Z</cp:lastPrinted>
  <dcterms:created xsi:type="dcterms:W3CDTF">2022-02-08T20:34:04Z</dcterms:created>
  <dcterms:modified xsi:type="dcterms:W3CDTF">2024-11-13T19:35:07Z</dcterms:modified>
</cp:coreProperties>
</file>