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506" r:id="rId3"/>
    <p:sldId id="544" r:id="rId4"/>
    <p:sldId id="433" r:id="rId5"/>
    <p:sldId id="502" r:id="rId6"/>
    <p:sldId id="552" r:id="rId7"/>
    <p:sldId id="551" r:id="rId8"/>
    <p:sldId id="505" r:id="rId9"/>
    <p:sldId id="510" r:id="rId10"/>
    <p:sldId id="508" r:id="rId11"/>
    <p:sldId id="494" r:id="rId12"/>
    <p:sldId id="529" r:id="rId13"/>
    <p:sldId id="517" r:id="rId14"/>
    <p:sldId id="512" r:id="rId15"/>
    <p:sldId id="530" r:id="rId16"/>
    <p:sldId id="531" r:id="rId17"/>
    <p:sldId id="542" r:id="rId18"/>
    <p:sldId id="537" r:id="rId19"/>
    <p:sldId id="556" r:id="rId20"/>
    <p:sldId id="557" r:id="rId21"/>
    <p:sldId id="555" r:id="rId22"/>
    <p:sldId id="515" r:id="rId23"/>
    <p:sldId id="538" r:id="rId24"/>
    <p:sldId id="533" r:id="rId25"/>
    <p:sldId id="553" r:id="rId26"/>
    <p:sldId id="554" r:id="rId27"/>
    <p:sldId id="543" r:id="rId28"/>
    <p:sldId id="547" r:id="rId29"/>
    <p:sldId id="548" r:id="rId30"/>
    <p:sldId id="550" r:id="rId31"/>
    <p:sldId id="546" r:id="rId32"/>
    <p:sldId id="549" r:id="rId33"/>
    <p:sldId id="545" r:id="rId34"/>
    <p:sldId id="507" r:id="rId35"/>
    <p:sldId id="539" r:id="rId36"/>
    <p:sldId id="540" r:id="rId3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30"/>
    <p:restoredTop sz="86359"/>
  </p:normalViewPr>
  <p:slideViewPr>
    <p:cSldViewPr snapToGrid="0" snapToObjects="1">
      <p:cViewPr varScale="1">
        <p:scale>
          <a:sx n="137" d="100"/>
          <a:sy n="137" d="100"/>
        </p:scale>
        <p:origin x="52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1/23/25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1/23/25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6464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3552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DC gain for constant amplification: 5</a:t>
            </a:r>
          </a:p>
          <a:p>
            <a:r>
              <a:rPr lang="en-US" dirty="0"/>
              <a:t>DC gain for exponential: 1/a</a:t>
            </a:r>
          </a:p>
          <a:p>
            <a:r>
              <a:rPr lang="en-US" dirty="0"/>
              <a:t>DC gain for filter: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022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1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5.png"/><Relationship Id="rId7" Type="http://schemas.openxmlformats.org/officeDocument/2006/relationships/image" Target="../media/image550.png"/><Relationship Id="rId12" Type="http://schemas.openxmlformats.org/officeDocument/2006/relationships/image" Target="../media/image72.png"/><Relationship Id="rId2" Type="http://schemas.openxmlformats.org/officeDocument/2006/relationships/image" Target="../media/image64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0.png"/><Relationship Id="rId11" Type="http://schemas.openxmlformats.org/officeDocument/2006/relationships/image" Target="../media/image71.png"/><Relationship Id="rId5" Type="http://schemas.openxmlformats.org/officeDocument/2006/relationships/image" Target="../media/image67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66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1.png"/><Relationship Id="rId5" Type="http://schemas.openxmlformats.org/officeDocument/2006/relationships/image" Target="../media/image341.png"/><Relationship Id="rId4" Type="http://schemas.openxmlformats.org/officeDocument/2006/relationships/image" Target="../media/image330.png"/><Relationship Id="rId9" Type="http://schemas.openxmlformats.org/officeDocument/2006/relationships/image" Target="../media/image38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png"/><Relationship Id="rId7" Type="http://schemas.openxmlformats.org/officeDocument/2006/relationships/image" Target="../media/image400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0.png"/><Relationship Id="rId5" Type="http://schemas.openxmlformats.org/officeDocument/2006/relationships/image" Target="../media/image402.png"/><Relationship Id="rId4" Type="http://schemas.openxmlformats.org/officeDocument/2006/relationships/image" Target="../media/image39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7" Type="http://schemas.openxmlformats.org/officeDocument/2006/relationships/image" Target="../media/image47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1.png"/><Relationship Id="rId5" Type="http://schemas.openxmlformats.org/officeDocument/2006/relationships/image" Target="../media/image450.png"/><Relationship Id="rId4" Type="http://schemas.openxmlformats.org/officeDocument/2006/relationships/image" Target="../media/image44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1.png"/><Relationship Id="rId3" Type="http://schemas.openxmlformats.org/officeDocument/2006/relationships/image" Target="../media/image490.png"/><Relationship Id="rId7" Type="http://schemas.openxmlformats.org/officeDocument/2006/relationships/image" Target="../media/image531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1.png"/><Relationship Id="rId11" Type="http://schemas.openxmlformats.org/officeDocument/2006/relationships/image" Target="../media/image570.png"/><Relationship Id="rId5" Type="http://schemas.openxmlformats.org/officeDocument/2006/relationships/image" Target="../media/image510.png"/><Relationship Id="rId10" Type="http://schemas.openxmlformats.org/officeDocument/2006/relationships/image" Target="../media/image560.png"/><Relationship Id="rId4" Type="http://schemas.openxmlformats.org/officeDocument/2006/relationships/image" Target="../media/image86.png"/><Relationship Id="rId9" Type="http://schemas.openxmlformats.org/officeDocument/2006/relationships/image" Target="../media/image55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40.png"/><Relationship Id="rId7" Type="http://schemas.openxmlformats.org/officeDocument/2006/relationships/image" Target="../media/image18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160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00.png"/><Relationship Id="rId12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4.png"/><Relationship Id="rId5" Type="http://schemas.openxmlformats.org/officeDocument/2006/relationships/image" Target="../media/image190.png"/><Relationship Id="rId10" Type="http://schemas.openxmlformats.org/officeDocument/2006/relationships/image" Target="../media/image230.png"/><Relationship Id="rId4" Type="http://schemas.openxmlformats.org/officeDocument/2006/relationships/image" Target="../media/image180.png"/><Relationship Id="rId9" Type="http://schemas.openxmlformats.org/officeDocument/2006/relationships/image" Target="../media/image2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6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Linear Time Invariant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6456512" cy="838200"/>
          </a:xfrm>
        </p:spPr>
        <p:txBody>
          <a:bodyPr/>
          <a:lstStyle/>
          <a:p>
            <a:r>
              <a:rPr lang="en-US" sz="2800" dirty="0"/>
              <a:t>High Order Differential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918" y="1451727"/>
                <a:ext cx="6008914" cy="39545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sz="2000" dirty="0"/>
                  <a:t>real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i="1" dirty="0"/>
                  <a:t>n</a:t>
                </a:r>
                <a:r>
                  <a:rPr lang="en-US" sz="2000" dirty="0"/>
                  <a:t> initial conditions</a:t>
                </a:r>
                <a:endParaRPr lang="en-US" sz="2000" b="0" dirty="0"/>
              </a:p>
              <a:p>
                <a:r>
                  <a:rPr lang="en-US" sz="2400" dirty="0"/>
                  <a:t>Solution: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are the poles of this equation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918" y="1451727"/>
                <a:ext cx="6008914" cy="3954545"/>
              </a:xfrm>
              <a:blipFill>
                <a:blip r:embed="rId2"/>
                <a:stretch>
                  <a:fillRect l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730D-5DFA-70FC-C1A7-2AFE21AA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7D577EC-5502-2F20-D923-D3540B45F29F}"/>
              </a:ext>
            </a:extLst>
          </p:cNvPr>
          <p:cNvGrpSpPr/>
          <p:nvPr/>
        </p:nvGrpSpPr>
        <p:grpSpPr>
          <a:xfrm>
            <a:off x="5841786" y="1419632"/>
            <a:ext cx="2779772" cy="4547530"/>
            <a:chOff x="5841786" y="1419632"/>
            <a:chExt cx="2779772" cy="45475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5DBA02-8B9D-D896-AD7F-557D9359D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1786" y="1610061"/>
              <a:ext cx="2779772" cy="402817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6BBB20-0096-3ABC-6CC4-4821EA086ADC}"/>
                </a:ext>
              </a:extLst>
            </p:cNvPr>
            <p:cNvSpPr txBox="1"/>
            <p:nvPr/>
          </p:nvSpPr>
          <p:spPr>
            <a:xfrm>
              <a:off x="6725764" y="1419632"/>
              <a:ext cx="1035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baseline="30000" dirty="0"/>
                <a:t>st</a:t>
              </a:r>
              <a:r>
                <a:rPr lang="en-US" dirty="0"/>
                <a:t> order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AAB3CB-F39D-793F-2B09-C29078EB22CD}"/>
                </a:ext>
              </a:extLst>
            </p:cNvPr>
            <p:cNvSpPr txBox="1"/>
            <p:nvPr/>
          </p:nvSpPr>
          <p:spPr>
            <a:xfrm>
              <a:off x="6762664" y="2428683"/>
              <a:ext cx="10855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nd</a:t>
              </a:r>
              <a:r>
                <a:rPr lang="en-US" dirty="0"/>
                <a:t> order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BD1D90-962A-0C02-E408-E051033F73B0}"/>
                </a:ext>
              </a:extLst>
            </p:cNvPr>
            <p:cNvSpPr txBox="1"/>
            <p:nvPr/>
          </p:nvSpPr>
          <p:spPr>
            <a:xfrm>
              <a:off x="6799561" y="3428105"/>
              <a:ext cx="105189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baseline="30000" dirty="0"/>
                <a:t>rd</a:t>
              </a:r>
              <a:r>
                <a:rPr lang="en-US" dirty="0"/>
                <a:t> order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947966-4BE9-E9BA-4B15-4376E284AB56}"/>
                </a:ext>
              </a:extLst>
            </p:cNvPr>
            <p:cNvSpPr txBox="1"/>
            <p:nvPr/>
          </p:nvSpPr>
          <p:spPr>
            <a:xfrm>
              <a:off x="6705875" y="4441018"/>
              <a:ext cx="1043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baseline="30000" dirty="0"/>
                <a:t>th</a:t>
              </a:r>
              <a:r>
                <a:rPr lang="en-US" dirty="0"/>
                <a:t> order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4842A5C-6231-96D6-0DB8-F1116D661C4E}"/>
                    </a:ext>
                  </a:extLst>
                </p:cNvPr>
                <p:cNvSpPr txBox="1"/>
                <p:nvPr/>
              </p:nvSpPr>
              <p:spPr>
                <a:xfrm>
                  <a:off x="6948730" y="5690163"/>
                  <a:ext cx="7486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4842A5C-6231-96D6-0DB8-F1116D661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730" y="5690163"/>
                  <a:ext cx="74866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333" r="-5000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760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B2E8-A2BC-EB4D-882D-F0B28270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Poles Tell Us About Stability and Oscillations</a:t>
            </a:r>
            <a:endParaRPr lang="en-US" i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176" y="1818291"/>
                <a:ext cx="8558784" cy="6613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the (possibly complex) pole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176" y="1818291"/>
                <a:ext cx="8558784" cy="661387"/>
              </a:xfrm>
              <a:blipFill>
                <a:blip r:embed="rId3"/>
                <a:stretch>
                  <a:fillRect l="-1481" t="-9434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AC818-E3B3-E040-8246-2251009BD1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F6B65BA-A50B-5E64-1F7F-A25324C985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8865989"/>
                  </p:ext>
                </p:extLst>
              </p:nvPr>
            </p:nvGraphicFramePr>
            <p:xfrm>
              <a:off x="568914" y="2705170"/>
              <a:ext cx="7951308" cy="2749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7827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72415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𝒓𝒆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)&lt;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𝒓𝒆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𝒓𝒆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)&gt;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833973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𝒊𝒎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119139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𝒊𝒎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Transient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Persistent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F6B65BA-A50B-5E64-1F7F-A25324C985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8865989"/>
                  </p:ext>
                </p:extLst>
              </p:nvPr>
            </p:nvGraphicFramePr>
            <p:xfrm>
              <a:off x="568914" y="2705170"/>
              <a:ext cx="7951308" cy="2749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7827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72415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754" r="-20063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282" t="-1754" r="-10192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363" t="-1754" r="-127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8339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87879" r="-300637" b="-1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87879" r="-200637" b="-1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282" t="-87879" r="-101923" b="-1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11913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31915" r="-300637" b="-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31915" r="-200637" b="-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282" t="-131915" r="-101923" b="-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8127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an imaginary number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continuous function of time</a:t>
                </a:r>
              </a:p>
              <a:p>
                <a:r>
                  <a:rPr lang="en-US" dirty="0"/>
                  <a:t>Provides an easy way to key properties of systems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  <a:blipFill>
                <a:blip r:embed="rId2"/>
                <a:stretch>
                  <a:fillRect l="-1389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2663103" y="1219200"/>
                <a:ext cx="3796552" cy="799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03" y="1219200"/>
                <a:ext cx="3796552" cy="799130"/>
              </a:xfrm>
              <a:prstGeom prst="rect">
                <a:avLst/>
              </a:prstGeom>
              <a:blipFill>
                <a:blip r:embed="rId3"/>
                <a:stretch>
                  <a:fillRect l="-5333" t="-198413" b="-28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46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Signals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F0ED77-C4BF-D7C8-C539-A258987C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97" y="1993900"/>
            <a:ext cx="6502400" cy="170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6BCA18-15B6-9258-C411-B35F0775711A}"/>
                  </a:ext>
                </a:extLst>
              </p:cNvPr>
              <p:cNvSpPr txBox="1"/>
              <p:nvPr/>
            </p:nvSpPr>
            <p:spPr>
              <a:xfrm>
                <a:off x="1458227" y="1580317"/>
                <a:ext cx="15641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6BCA18-15B6-9258-C411-B35F07757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227" y="1580317"/>
                <a:ext cx="1564105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BE65DF-B018-D014-B8D6-57730EA79581}"/>
                  </a:ext>
                </a:extLst>
              </p:cNvPr>
              <p:cNvSpPr txBox="1"/>
              <p:nvPr/>
            </p:nvSpPr>
            <p:spPr>
              <a:xfrm>
                <a:off x="3811601" y="1580317"/>
                <a:ext cx="1467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1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BE65DF-B018-D014-B8D6-57730EA79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601" y="1580317"/>
                <a:ext cx="1467853" cy="369332"/>
              </a:xfrm>
              <a:prstGeom prst="rect">
                <a:avLst/>
              </a:prstGeom>
              <a:blipFill>
                <a:blip r:embed="rId4"/>
                <a:stretch>
                  <a:fillRect r="-172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2AD465-6979-D258-216B-FCED5DCFB985}"/>
                  </a:ext>
                </a:extLst>
              </p:cNvPr>
              <p:cNvSpPr txBox="1"/>
              <p:nvPr/>
            </p:nvSpPr>
            <p:spPr>
              <a:xfrm>
                <a:off x="6290112" y="1626483"/>
                <a:ext cx="8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2AD465-6979-D258-216B-FCED5DCFB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112" y="1626483"/>
                <a:ext cx="890757" cy="276999"/>
              </a:xfrm>
              <a:prstGeom prst="rect">
                <a:avLst/>
              </a:prstGeom>
              <a:blipFill>
                <a:blip r:embed="rId5"/>
                <a:stretch>
                  <a:fillRect l="-2817" r="-2817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8B24C7C-B252-C62C-9FC7-3DAA522B8A70}"/>
              </a:ext>
            </a:extLst>
          </p:cNvPr>
          <p:cNvGrpSpPr>
            <a:grpSpLocks noChangeAspect="1"/>
          </p:cNvGrpSpPr>
          <p:nvPr/>
        </p:nvGrpSpPr>
        <p:grpSpPr>
          <a:xfrm>
            <a:off x="7040739" y="347674"/>
            <a:ext cx="1646061" cy="461681"/>
            <a:chOff x="2353379" y="1227030"/>
            <a:chExt cx="3603179" cy="10106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57ADC3-410C-EC21-C1EA-508DBAEB16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D41ECA-A4F2-A45A-2760-8DDD767FB9A3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009418" y="1791892"/>
              <a:ext cx="610859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249854B-440F-3046-D14A-7F08F5BE46EA}"/>
                    </a:ext>
                  </a:extLst>
                </p:cNvPr>
                <p:cNvSpPr/>
                <p:nvPr/>
              </p:nvSpPr>
              <p:spPr>
                <a:xfrm>
                  <a:off x="2353379" y="1227065"/>
                  <a:ext cx="716476" cy="10105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249854B-440F-3046-D14A-7F08F5BE46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79" y="1227065"/>
                  <a:ext cx="716476" cy="1010575"/>
                </a:xfrm>
                <a:prstGeom prst="rect">
                  <a:avLst/>
                </a:prstGeom>
                <a:blipFill>
                  <a:blip r:embed="rId6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0ABD13-9DDB-783A-BCBE-3241329A6E83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16124" y="1791892"/>
              <a:ext cx="64295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202A814-C373-C0A4-C05B-9191C067CE58}"/>
                    </a:ext>
                  </a:extLst>
                </p:cNvPr>
                <p:cNvSpPr/>
                <p:nvPr/>
              </p:nvSpPr>
              <p:spPr>
                <a:xfrm>
                  <a:off x="5240079" y="1227030"/>
                  <a:ext cx="716479" cy="4616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202A814-C373-C0A4-C05B-9191C067CE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079" y="1227030"/>
                  <a:ext cx="716479" cy="461667"/>
                </a:xfrm>
                <a:prstGeom prst="rect">
                  <a:avLst/>
                </a:prstGeom>
                <a:blipFill>
                  <a:blip r:embed="rId7"/>
                  <a:stretch>
                    <a:fillRect l="-3846" r="-11538" b="-1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12200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DCBA-E452-43F9-7963-6F27D045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04" y="472280"/>
            <a:ext cx="6813242" cy="838200"/>
          </a:xfrm>
        </p:spPr>
        <p:txBody>
          <a:bodyPr/>
          <a:lstStyle/>
          <a:p>
            <a:r>
              <a:rPr lang="en-US" dirty="0"/>
              <a:t>Laplace Transforms of Basic Signals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56254"/>
                <a:ext cx="8229600" cy="2921269"/>
              </a:xfrm>
            </p:spPr>
            <p:txBody>
              <a:bodyPr/>
              <a:lstStyle/>
              <a:p>
                <a:r>
                  <a:rPr lang="en-US" sz="2800" dirty="0">
                    <a:ea typeface="Cambria Math" panose="02040503050406030204" pitchFamily="18" charset="0"/>
                  </a:rPr>
                  <a:t>S1: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(impulse at 0)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S2: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(unit step at time 0)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S3: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(ramp)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S4: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56254"/>
                <a:ext cx="8229600" cy="2921269"/>
              </a:xfrm>
              <a:blipFill>
                <a:blip r:embed="rId2"/>
                <a:stretch>
                  <a:fillRect l="-1389" t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2071B-A811-8929-1386-AC30FB2A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/>
              <p:nvPr/>
            </p:nvSpPr>
            <p:spPr>
              <a:xfrm>
                <a:off x="457200" y="1060736"/>
                <a:ext cx="3231281" cy="691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0736"/>
                <a:ext cx="3231281" cy="691664"/>
              </a:xfrm>
              <a:prstGeom prst="rect">
                <a:avLst/>
              </a:prstGeom>
              <a:blipFill>
                <a:blip r:embed="rId3"/>
                <a:stretch>
                  <a:fillRect t="-160000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83F9DAD-A937-B617-970C-B97A3B8E9163}"/>
              </a:ext>
            </a:extLst>
          </p:cNvPr>
          <p:cNvGrpSpPr>
            <a:grpSpLocks noChangeAspect="1"/>
          </p:cNvGrpSpPr>
          <p:nvPr/>
        </p:nvGrpSpPr>
        <p:grpSpPr>
          <a:xfrm>
            <a:off x="7040739" y="347674"/>
            <a:ext cx="1646061" cy="461681"/>
            <a:chOff x="2353379" y="1227030"/>
            <a:chExt cx="3603179" cy="101061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B71DAA-05F4-72EE-8992-75F815992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DA88C83-D125-8EB0-97B5-6B0AC3B0ED6C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009418" y="1791892"/>
              <a:ext cx="610859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CA33268-C5EA-0A3D-767A-5A4C20E95422}"/>
                    </a:ext>
                  </a:extLst>
                </p:cNvPr>
                <p:cNvSpPr/>
                <p:nvPr/>
              </p:nvSpPr>
              <p:spPr>
                <a:xfrm>
                  <a:off x="2353379" y="1227065"/>
                  <a:ext cx="716476" cy="10105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CA33268-C5EA-0A3D-767A-5A4C20E954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79" y="1227065"/>
                  <a:ext cx="716476" cy="1010575"/>
                </a:xfrm>
                <a:prstGeom prst="rect">
                  <a:avLst/>
                </a:prstGeom>
                <a:blipFill>
                  <a:blip r:embed="rId4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7782134-6E76-7CFF-1135-F4CA09E47509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4716124" y="1791892"/>
              <a:ext cx="64295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C8B1606-6EA0-C9AC-F4AA-5B4506EF3EE3}"/>
                    </a:ext>
                  </a:extLst>
                </p:cNvPr>
                <p:cNvSpPr/>
                <p:nvPr/>
              </p:nvSpPr>
              <p:spPr>
                <a:xfrm>
                  <a:off x="5240079" y="1227030"/>
                  <a:ext cx="716479" cy="4616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C8B1606-6EA0-C9AC-F4AA-5B4506EF3E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079" y="1227030"/>
                  <a:ext cx="716479" cy="461667"/>
                </a:xfrm>
                <a:prstGeom prst="rect">
                  <a:avLst/>
                </a:prstGeom>
                <a:blipFill>
                  <a:blip r:embed="rId5"/>
                  <a:stretch>
                    <a:fillRect l="-3846" r="-11538" b="-1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EBF6197-5CFC-0D56-6F43-3E42267946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744731"/>
            <a:ext cx="5626424" cy="147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4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DCBA-E452-43F9-7963-6F27D045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86" y="398637"/>
            <a:ext cx="5332396" cy="838200"/>
          </a:xfrm>
        </p:spPr>
        <p:txBody>
          <a:bodyPr/>
          <a:lstStyle/>
          <a:p>
            <a:r>
              <a:rPr lang="en-US" dirty="0"/>
              <a:t>Laplace Transforms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745605"/>
                <a:ext cx="8229600" cy="2757639"/>
              </a:xfrm>
            </p:spPr>
            <p:txBody>
              <a:bodyPr/>
              <a:lstStyle/>
              <a:p>
                <a:r>
                  <a:rPr lang="en-US" sz="2800" dirty="0">
                    <a:ea typeface="Cambria Math" panose="02040503050406030204" pitchFamily="18" charset="0"/>
                  </a:rPr>
                  <a:t>P1: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P2: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P3: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P4: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745605"/>
                <a:ext cx="8229600" cy="2757639"/>
              </a:xfrm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2071B-A811-8929-1386-AC30FB2A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/>
              <p:nvPr/>
            </p:nvSpPr>
            <p:spPr>
              <a:xfrm>
                <a:off x="2142584" y="1435839"/>
                <a:ext cx="4367944" cy="89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584" y="1435839"/>
                <a:ext cx="4367944" cy="891462"/>
              </a:xfrm>
              <a:prstGeom prst="rect">
                <a:avLst/>
              </a:prstGeom>
              <a:blipFill>
                <a:blip r:embed="rId3"/>
                <a:stretch>
                  <a:fillRect t="-170423" b="-243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0CDF6B35-AC16-E5D8-00EF-51612D31DE55}"/>
              </a:ext>
            </a:extLst>
          </p:cNvPr>
          <p:cNvGrpSpPr>
            <a:grpSpLocks noChangeAspect="1"/>
          </p:cNvGrpSpPr>
          <p:nvPr/>
        </p:nvGrpSpPr>
        <p:grpSpPr>
          <a:xfrm>
            <a:off x="7040739" y="347674"/>
            <a:ext cx="1646061" cy="461681"/>
            <a:chOff x="2353379" y="1227030"/>
            <a:chExt cx="3603179" cy="101061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C0F813-0A8D-3549-79E2-9A719A7F6A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F0A1712-AB89-84AF-140A-7A0D8B1DF369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009418" y="1791892"/>
              <a:ext cx="610859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5559752-B741-F823-63EA-100B0F5AE15A}"/>
                    </a:ext>
                  </a:extLst>
                </p:cNvPr>
                <p:cNvSpPr/>
                <p:nvPr/>
              </p:nvSpPr>
              <p:spPr>
                <a:xfrm>
                  <a:off x="2353379" y="1227065"/>
                  <a:ext cx="716476" cy="10105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5559752-B741-F823-63EA-100B0F5AE1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79" y="1227065"/>
                  <a:ext cx="716476" cy="1010575"/>
                </a:xfrm>
                <a:prstGeom prst="rect">
                  <a:avLst/>
                </a:prstGeom>
                <a:blipFill>
                  <a:blip r:embed="rId4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3A9FD3-F9FE-57C0-0E6A-074D78FBC743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4716124" y="1791892"/>
              <a:ext cx="64295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2E5B4E8-B25B-5E56-9871-A0458F255FD3}"/>
                    </a:ext>
                  </a:extLst>
                </p:cNvPr>
                <p:cNvSpPr/>
                <p:nvPr/>
              </p:nvSpPr>
              <p:spPr>
                <a:xfrm>
                  <a:off x="5240079" y="1227030"/>
                  <a:ext cx="716479" cy="4616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2E5B4E8-B25B-5E56-9871-A0458F255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079" y="1227030"/>
                  <a:ext cx="716479" cy="461667"/>
                </a:xfrm>
                <a:prstGeom prst="rect">
                  <a:avLst/>
                </a:prstGeom>
                <a:blipFill>
                  <a:blip r:embed="rId5"/>
                  <a:stretch>
                    <a:fillRect l="-3846" r="-11538" b="-1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04888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5582-BBFA-DB77-6E6D-FCCDB58A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These Laplace Transforms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=5+3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+ 100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+∫8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−0.2)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056D8-CFEF-DEAF-93A7-67955BF582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ea typeface="Cambria Math" panose="02040503050406030204" pitchFamily="18" charset="0"/>
                  </a:rPr>
                  <a:t>S1: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  <a:blipFill>
                <a:blip r:embed="rId3"/>
                <a:stretch>
                  <a:fillRect l="-1384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65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8E35-9570-BF3E-B88B-86370D07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Poles &amp; Laplace Transforms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327AF-62DB-D193-6419-7F85B6ED8A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pole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” is equivalent to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root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in the denominator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”.</a:t>
                </a:r>
              </a:p>
              <a:p>
                <a:r>
                  <a:rPr lang="en-US" dirty="0"/>
                  <a:t>Examples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327AF-62DB-D193-6419-7F85B6ED8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9F018-C58E-3372-BE08-DDC1BB8925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3773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5582-BBFA-DB77-6E6D-FCCDB58A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poles? What are the signals?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	poles at 0. Step + impulse.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−0.2)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poles at -4, 0, 0.2. unstable.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056D8-CFEF-DEAF-93A7-67955BF582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ea typeface="Cambria Math" panose="02040503050406030204" pitchFamily="18" charset="0"/>
                  </a:rPr>
                  <a:t>S1: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  <a:blipFill>
                <a:blip r:embed="rId3"/>
                <a:stretch>
                  <a:fillRect l="-1384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7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FC551-5D3B-8D17-1B3C-F41579E53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E14E-0558-8CEC-8647-88E9FB74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&amp; Transfer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15BA13-1D72-D58C-8E28-23C01A8F1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0BE3F5-E5C3-4DAC-806A-54FAD57042FD}"/>
              </a:ext>
            </a:extLst>
          </p:cNvPr>
          <p:cNvSpPr txBox="1"/>
          <p:nvPr/>
        </p:nvSpPr>
        <p:spPr>
          <a:xfrm>
            <a:off x="651933" y="2757436"/>
            <a:ext cx="7400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 functions describe </a:t>
            </a:r>
            <a:r>
              <a:rPr lang="en-US" b="1" dirty="0">
                <a:solidFill>
                  <a:srgbClr val="FF0000"/>
                </a:solidFill>
              </a:rPr>
              <a:t>systems</a:t>
            </a:r>
            <a:r>
              <a:rPr lang="en-US" dirty="0"/>
              <a:t>.</a:t>
            </a:r>
          </a:p>
          <a:p>
            <a:r>
              <a:rPr lang="en-US" dirty="0"/>
              <a:t>A transfer function is the ratio of the Laplace transform of the output to the Laplace transform of the input.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96EE549-4A77-9214-51B4-F1036E7D37F1}"/>
                  </a:ext>
                </a:extLst>
              </p:cNvPr>
              <p:cNvSpPr/>
              <p:nvPr/>
            </p:nvSpPr>
            <p:spPr>
              <a:xfrm>
                <a:off x="910168" y="3868715"/>
                <a:ext cx="1477584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96EE549-4A77-9214-51B4-F1036E7D37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68" y="3868715"/>
                <a:ext cx="1477584" cy="669094"/>
              </a:xfrm>
              <a:prstGeom prst="rect">
                <a:avLst/>
              </a:prstGeom>
              <a:blipFill>
                <a:blip r:embed="rId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D40022F-FA12-ADBE-D28F-4EE950314EDA}"/>
              </a:ext>
            </a:extLst>
          </p:cNvPr>
          <p:cNvSpPr txBox="1"/>
          <p:nvPr/>
        </p:nvSpPr>
        <p:spPr>
          <a:xfrm>
            <a:off x="527749" y="5079265"/>
            <a:ext cx="764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transfer function is a Laplace transform and so has all of its properties.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2DC03F-7D37-BF5E-58AD-E8F9724B7238}"/>
              </a:ext>
            </a:extLst>
          </p:cNvPr>
          <p:cNvGrpSpPr>
            <a:grpSpLocks noChangeAspect="1"/>
          </p:cNvGrpSpPr>
          <p:nvPr/>
        </p:nvGrpSpPr>
        <p:grpSpPr>
          <a:xfrm>
            <a:off x="3215186" y="1048377"/>
            <a:ext cx="2934153" cy="718504"/>
            <a:chOff x="2353379" y="1227030"/>
            <a:chExt cx="3603179" cy="8823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958E986-B4AD-5B38-117F-9CFA1AB573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20277" y="1474417"/>
                  <a:ext cx="1095847" cy="63494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958E986-B4AD-5B38-117F-9CFA1AB573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0277" y="1474417"/>
                  <a:ext cx="1095847" cy="6349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708B05E-3E37-8241-486D-BDDA0BEBE0FB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3009418" y="1791892"/>
              <a:ext cx="610859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5BAC6F8-F55C-5C3C-F713-94387C151B0B}"/>
                    </a:ext>
                  </a:extLst>
                </p:cNvPr>
                <p:cNvSpPr/>
                <p:nvPr/>
              </p:nvSpPr>
              <p:spPr>
                <a:xfrm>
                  <a:off x="2353379" y="1227066"/>
                  <a:ext cx="716476" cy="56693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5BAC6F8-F55C-5C3C-F713-94387C151B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79" y="1227066"/>
                  <a:ext cx="716476" cy="566933"/>
                </a:xfrm>
                <a:prstGeom prst="rect">
                  <a:avLst/>
                </a:prstGeom>
                <a:blipFill>
                  <a:blip r:embed="rId4"/>
                  <a:stretch>
                    <a:fillRect r="-43750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1EAD25-AD7E-56C0-BE24-83983E41CDBD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4716124" y="1791892"/>
              <a:ext cx="64295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46AD045-0BB3-DE1D-C434-AB4046DF97CC}"/>
                    </a:ext>
                  </a:extLst>
                </p:cNvPr>
                <p:cNvSpPr/>
                <p:nvPr/>
              </p:nvSpPr>
              <p:spPr>
                <a:xfrm>
                  <a:off x="5240079" y="1227030"/>
                  <a:ext cx="716479" cy="56693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46AD045-0BB3-DE1D-C434-AB4046DF97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079" y="1227030"/>
                  <a:ext cx="716479" cy="566933"/>
                </a:xfrm>
                <a:prstGeom prst="rect">
                  <a:avLst/>
                </a:prstGeom>
                <a:blipFill>
                  <a:blip r:embed="rId5"/>
                  <a:stretch>
                    <a:fillRect l="-2128" r="-40426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777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5764-3DB3-EF22-C152-8DBBFD1E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6AEB-805F-1325-C2A4-73A70010C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models?</a:t>
            </a:r>
          </a:p>
          <a:p>
            <a:r>
              <a:rPr lang="en-US" dirty="0"/>
              <a:t>Discrete time analysis</a:t>
            </a:r>
          </a:p>
          <a:p>
            <a:r>
              <a:rPr lang="en-US" dirty="0"/>
              <a:t>Laplace transforms</a:t>
            </a:r>
          </a:p>
          <a:p>
            <a:pPr lvl="1"/>
            <a:r>
              <a:rPr lang="en-US" dirty="0"/>
              <a:t>Definition, calculation, poles</a:t>
            </a:r>
          </a:p>
          <a:p>
            <a:pPr lvl="1"/>
            <a:r>
              <a:rPr lang="en-US" dirty="0"/>
              <a:t>Solving high order approximations</a:t>
            </a:r>
          </a:p>
          <a:p>
            <a:r>
              <a:rPr lang="en-US" dirty="0"/>
              <a:t>Poles determine stability and oscillations.</a:t>
            </a:r>
          </a:p>
          <a:p>
            <a:r>
              <a:rPr lang="en-US" dirty="0"/>
              <a:t>Definition of transfer function.</a:t>
            </a:r>
          </a:p>
          <a:p>
            <a:r>
              <a:rPr lang="en-US" dirty="0"/>
              <a:t>Calculating DC gain.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F9456-3122-EF64-BE82-F57BC4B2E4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0347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94C0-0AF8-1090-8CC9-D16288E7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Transfer Functions?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CF8881-31AA-4F46-656A-9CFB41FF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24947"/>
                <a:ext cx="8229600" cy="4572001"/>
              </a:xfrm>
            </p:spPr>
            <p:txBody>
              <a:bodyPr/>
              <a:lstStyle/>
              <a:p>
                <a:r>
                  <a:rPr lang="en-US" sz="2400" dirty="0"/>
                  <a:t>Laplace transforms turn a differential equation into an algebraic equation.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+…+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nor/>
                      </m:rPr>
                      <a:rPr lang="en-US" sz="2400" dirty="0"/>
                      <m:t>+…+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)/(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 marL="457200" lvl="1" indent="0">
                  <a:buNone/>
                </a:pPr>
                <a:r>
                  <a:rPr lang="en-US" sz="2000" dirty="0"/>
                  <a:t>	</a:t>
                </a:r>
                <a:endParaRPr lang="en-US" sz="2000" b="0" dirty="0"/>
              </a:p>
              <a:p>
                <a:r>
                  <a:rPr lang="en-US" sz="2400" dirty="0"/>
                  <a:t>Trivial to solve for the transfer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0" dirty="0"/>
                  <a:t>.</a:t>
                </a:r>
              </a:p>
              <a:p>
                <a:r>
                  <a:rPr lang="en-US" sz="2400" dirty="0"/>
                  <a:t>The </a:t>
                </a:r>
                <a:r>
                  <a:rPr lang="en-US" sz="2400" b="0" dirty="0"/>
                  <a:t>properties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b="0" dirty="0"/>
                  <a:t>  reveal the dynamics of the system.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CF8881-31AA-4F46-656A-9CFB41FF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24947"/>
                <a:ext cx="8229600" cy="4572001"/>
              </a:xfrm>
              <a:blipFill>
                <a:blip r:embed="rId2"/>
                <a:stretch>
                  <a:fillRect l="-1080" t="-1108" b="-3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9ABE2-E8A0-0A55-5C90-1AA18D050D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6754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C95BD-4E2C-8D21-699F-D798255053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12827" y="6305939"/>
            <a:ext cx="484251" cy="365125"/>
          </a:xfrm>
        </p:spPr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21</a:t>
            </a:fld>
            <a:endParaRPr lang="en-US" altLang="x-non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A23CE4-2434-EBE0-3115-AA359F331CC9}"/>
              </a:ext>
            </a:extLst>
          </p:cNvPr>
          <p:cNvCxnSpPr>
            <a:cxnSpLocks/>
          </p:cNvCxnSpPr>
          <p:nvPr/>
        </p:nvCxnSpPr>
        <p:spPr>
          <a:xfrm flipH="1">
            <a:off x="4490489" y="1987427"/>
            <a:ext cx="6868" cy="3347824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C0DFE5-5720-A745-100B-F37F225F77D5}"/>
              </a:ext>
            </a:extLst>
          </p:cNvPr>
          <p:cNvCxnSpPr>
            <a:cxnSpLocks/>
          </p:cNvCxnSpPr>
          <p:nvPr/>
        </p:nvCxnSpPr>
        <p:spPr>
          <a:xfrm flipH="1">
            <a:off x="1492897" y="4691706"/>
            <a:ext cx="6063005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281E50-E594-AE0A-3156-003FD7C0077F}"/>
                  </a:ext>
                </a:extLst>
              </p:cNvPr>
              <p:cNvSpPr txBox="1"/>
              <p:nvPr/>
            </p:nvSpPr>
            <p:spPr>
              <a:xfrm>
                <a:off x="7710253" y="4511519"/>
                <a:ext cx="470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/>
                  <a:t>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281E50-E594-AE0A-3156-003FD7C00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253" y="4511519"/>
                <a:ext cx="470257" cy="369332"/>
              </a:xfrm>
              <a:prstGeom prst="rect">
                <a:avLst/>
              </a:prstGeom>
              <a:blipFill>
                <a:blip r:embed="rId3"/>
                <a:stretch>
                  <a:fillRect l="-1315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F58DC2-8392-6E7E-BC49-772F89B911F6}"/>
                  </a:ext>
                </a:extLst>
              </p:cNvPr>
              <p:cNvSpPr txBox="1"/>
              <p:nvPr/>
            </p:nvSpPr>
            <p:spPr>
              <a:xfrm>
                <a:off x="4278347" y="5387127"/>
                <a:ext cx="446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/>
                  <a:t>I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F58DC2-8392-6E7E-BC49-772F89B91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347" y="5387127"/>
                <a:ext cx="446725" cy="369332"/>
              </a:xfrm>
              <a:prstGeom prst="rect">
                <a:avLst/>
              </a:prstGeom>
              <a:blipFill>
                <a:blip r:embed="rId4"/>
                <a:stretch>
                  <a:fillRect l="-11111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E7CF75-3FB9-2EEE-DF6F-9DCDF55E5631}"/>
                  </a:ext>
                </a:extLst>
              </p:cNvPr>
              <p:cNvSpPr txBox="1"/>
              <p:nvPr/>
            </p:nvSpPr>
            <p:spPr>
              <a:xfrm>
                <a:off x="341771" y="569286"/>
                <a:ext cx="48245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unit step response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E7CF75-3FB9-2EEE-DF6F-9DCDF55E5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71" y="569286"/>
                <a:ext cx="4824573" cy="584775"/>
              </a:xfrm>
              <a:prstGeom prst="rect">
                <a:avLst/>
              </a:prstGeom>
              <a:blipFill>
                <a:blip r:embed="rId5"/>
                <a:stretch>
                  <a:fillRect l="-787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75A7A4C6-0FD6-F4DA-4408-8E966311FFBE}"/>
              </a:ext>
            </a:extLst>
          </p:cNvPr>
          <p:cNvSpPr>
            <a:spLocks noChangeAspect="1"/>
          </p:cNvSpPr>
          <p:nvPr/>
        </p:nvSpPr>
        <p:spPr>
          <a:xfrm>
            <a:off x="2166570" y="4587868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65F43B-3D99-C342-BD67-228A36D0C6B1}"/>
              </a:ext>
            </a:extLst>
          </p:cNvPr>
          <p:cNvSpPr>
            <a:spLocks noChangeAspect="1"/>
          </p:cNvSpPr>
          <p:nvPr/>
        </p:nvSpPr>
        <p:spPr>
          <a:xfrm>
            <a:off x="6609188" y="4600307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624762-9CF4-31C0-076F-C489ECCEED49}"/>
              </a:ext>
            </a:extLst>
          </p:cNvPr>
          <p:cNvSpPr>
            <a:spLocks noChangeAspect="1"/>
          </p:cNvSpPr>
          <p:nvPr/>
        </p:nvSpPr>
        <p:spPr>
          <a:xfrm>
            <a:off x="4402807" y="3075364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8376BDD-7CCF-598C-706E-7EAAE2FA95FD}"/>
              </a:ext>
            </a:extLst>
          </p:cNvPr>
          <p:cNvSpPr>
            <a:spLocks noChangeAspect="1"/>
          </p:cNvSpPr>
          <p:nvPr/>
        </p:nvSpPr>
        <p:spPr>
          <a:xfrm>
            <a:off x="2141687" y="3075364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0EEC66-7D5E-C40A-F5C0-7279FA6E4514}"/>
              </a:ext>
            </a:extLst>
          </p:cNvPr>
          <p:cNvSpPr>
            <a:spLocks noChangeAspect="1"/>
          </p:cNvSpPr>
          <p:nvPr/>
        </p:nvSpPr>
        <p:spPr>
          <a:xfrm>
            <a:off x="6572487" y="3075364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1FD4BE8-20B6-5E5C-38B2-D4B364CE2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97" y="4371666"/>
            <a:ext cx="913808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5084054-856D-841B-6B7D-14FF08240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63" y="4371666"/>
            <a:ext cx="80963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FCA50144-8E1E-E09C-0785-783A9BE4B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519" y="2969081"/>
            <a:ext cx="884526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D57ED57-0B9B-636C-7FD7-BB07D8502E3D}"/>
              </a:ext>
            </a:extLst>
          </p:cNvPr>
          <p:cNvGrpSpPr/>
          <p:nvPr/>
        </p:nvGrpSpPr>
        <p:grpSpPr>
          <a:xfrm>
            <a:off x="1887622" y="2912227"/>
            <a:ext cx="884526" cy="2099519"/>
            <a:chOff x="2372812" y="2044480"/>
            <a:chExt cx="884526" cy="2099519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52FA87BF-0D33-A05A-6522-02EACF536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2812" y="3503919"/>
              <a:ext cx="876784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FCE61090-9BD2-F174-AC5E-310665846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2812" y="2044480"/>
              <a:ext cx="884526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2" name="Picture 14">
            <a:extLst>
              <a:ext uri="{FF2B5EF4-FFF2-40B4-BE49-F238E27FC236}">
                <a16:creationId xmlns:a16="http://schemas.microsoft.com/office/drawing/2014/main" id="{4E431E12-526A-14C0-48A0-725FD113A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404" y="2969081"/>
            <a:ext cx="925805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C5869B0-80F1-3A74-93BD-B9DD17D543D4}"/>
              </a:ext>
            </a:extLst>
          </p:cNvPr>
          <p:cNvGrpSpPr/>
          <p:nvPr/>
        </p:nvGrpSpPr>
        <p:grpSpPr>
          <a:xfrm>
            <a:off x="6303934" y="2941189"/>
            <a:ext cx="1008868" cy="2070557"/>
            <a:chOff x="6481212" y="2073442"/>
            <a:chExt cx="1008868" cy="2070557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8392A360-EAC6-6003-2989-CDB6B6F7A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1212" y="3503919"/>
              <a:ext cx="1008868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>
              <a:extLst>
                <a:ext uri="{FF2B5EF4-FFF2-40B4-BE49-F238E27FC236}">
                  <a16:creationId xmlns:a16="http://schemas.microsoft.com/office/drawing/2014/main" id="{6DE73286-B2E0-3F61-3424-C10B6B591C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5939" y="2073442"/>
              <a:ext cx="959414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4B74C4A-6300-5EF6-6034-3D70BCF644F7}"/>
              </a:ext>
            </a:extLst>
          </p:cNvPr>
          <p:cNvSpPr txBox="1"/>
          <p:nvPr/>
        </p:nvSpPr>
        <p:spPr>
          <a:xfrm>
            <a:off x="341771" y="1515769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Plots are centered on dominant pole</a:t>
            </a:r>
          </a:p>
          <a:p>
            <a:r>
              <a:rPr lang="en-US" i="1" dirty="0"/>
              <a:t>p </a:t>
            </a:r>
            <a:r>
              <a:rPr lang="en-US" dirty="0"/>
              <a:t>in “s-plane”.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73DB52B-1954-A50D-DC34-11C4C1B08BE9}"/>
              </a:ext>
            </a:extLst>
          </p:cNvPr>
          <p:cNvGrpSpPr>
            <a:grpSpLocks noChangeAspect="1"/>
          </p:cNvGrpSpPr>
          <p:nvPr/>
        </p:nvGrpSpPr>
        <p:grpSpPr>
          <a:xfrm>
            <a:off x="5600106" y="537658"/>
            <a:ext cx="3198849" cy="530321"/>
            <a:chOff x="2099713" y="1458122"/>
            <a:chExt cx="3928229" cy="6512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11BF4D6-1AE2-511C-3FEC-404D112926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66109" y="1474417"/>
                  <a:ext cx="1095847" cy="63494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11BF4D6-1AE2-511C-3FEC-404D112926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6109" y="1474417"/>
                  <a:ext cx="1095847" cy="63494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F6F81B6-520A-4E60-0415-2199E5828EBD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3055250" y="1791893"/>
              <a:ext cx="610859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3DB5AAB-6FC3-FD16-8847-3EE951325773}"/>
                    </a:ext>
                  </a:extLst>
                </p:cNvPr>
                <p:cNvSpPr/>
                <p:nvPr/>
              </p:nvSpPr>
              <p:spPr>
                <a:xfrm>
                  <a:off x="2099713" y="1458123"/>
                  <a:ext cx="716476" cy="56693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3DB5AAB-6FC3-FD16-8847-3EE9513257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9713" y="1458123"/>
                  <a:ext cx="716476" cy="566933"/>
                </a:xfrm>
                <a:prstGeom prst="rect">
                  <a:avLst/>
                </a:prstGeom>
                <a:blipFill>
                  <a:blip r:embed="rId15"/>
                  <a:stretch>
                    <a:fillRect l="-4348" r="-45652"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2B8C25C-C3C4-CE75-37B1-CF10A6B6221D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4761956" y="1791893"/>
              <a:ext cx="642953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1296AA0-57D6-9A49-3B5F-AD6137C5C9A1}"/>
                    </a:ext>
                  </a:extLst>
                </p:cNvPr>
                <p:cNvSpPr/>
                <p:nvPr/>
              </p:nvSpPr>
              <p:spPr>
                <a:xfrm>
                  <a:off x="5311462" y="1458122"/>
                  <a:ext cx="716480" cy="56693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1296AA0-57D6-9A49-3B5F-AD6137C5C9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1462" y="1458122"/>
                  <a:ext cx="716480" cy="566933"/>
                </a:xfrm>
                <a:prstGeom prst="rect">
                  <a:avLst/>
                </a:prstGeom>
                <a:blipFill>
                  <a:blip r:embed="rId16"/>
                  <a:stretch>
                    <a:fillRect l="-2174" r="-41304"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F8AA3A2-68E3-74C8-A5D1-15E790BF1DE9}"/>
              </a:ext>
            </a:extLst>
          </p:cNvPr>
          <p:cNvSpPr txBox="1"/>
          <p:nvPr/>
        </p:nvSpPr>
        <p:spPr>
          <a:xfrm>
            <a:off x="2165748" y="3470661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034049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D5D0-0E73-B14F-9B9C-E2B70CD7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functions can be composed.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601717-C215-1E49-A056-33CB9DACCA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/>
              <p:nvPr/>
            </p:nvSpPr>
            <p:spPr>
              <a:xfrm>
                <a:off x="658513" y="4798162"/>
                <a:ext cx="1378070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13" y="4798162"/>
                <a:ext cx="1378070" cy="576761"/>
              </a:xfrm>
              <a:prstGeom prst="rect">
                <a:avLst/>
              </a:prstGeom>
              <a:blipFill>
                <a:blip r:embed="rId2"/>
                <a:stretch>
                  <a:fillRect l="-2727" t="-4255" r="-545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/>
              <p:nvPr/>
            </p:nvSpPr>
            <p:spPr>
              <a:xfrm>
                <a:off x="3505613" y="5016577"/>
                <a:ext cx="8515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613" y="5016577"/>
                <a:ext cx="851580" cy="276999"/>
              </a:xfrm>
              <a:prstGeom prst="rect">
                <a:avLst/>
              </a:prstGeom>
              <a:blipFill>
                <a:blip r:embed="rId3"/>
                <a:stretch>
                  <a:fillRect l="-5882" r="-147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/>
              <p:nvPr/>
            </p:nvSpPr>
            <p:spPr>
              <a:xfrm>
                <a:off x="4357193" y="4820529"/>
                <a:ext cx="708014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93" y="4820529"/>
                <a:ext cx="708014" cy="669094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4A12E1C-2FF5-3A40-BCB0-A7AA639025BC}"/>
              </a:ext>
            </a:extLst>
          </p:cNvPr>
          <p:cNvGrpSpPr/>
          <p:nvPr/>
        </p:nvGrpSpPr>
        <p:grpSpPr>
          <a:xfrm>
            <a:off x="2447336" y="2693677"/>
            <a:ext cx="3544472" cy="1349640"/>
            <a:chOff x="-324199" y="1873625"/>
            <a:chExt cx="5985026" cy="15864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B8BBE0-69CD-FE46-9F0D-E8AFBC33B252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846DF-7C86-8B4F-9187-A14C8BEF2CB8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7065D3B-7898-B740-A1DC-70EF83C9F341}"/>
                    </a:ext>
                  </a:extLst>
                </p:cNvPr>
                <p:cNvSpPr txBox="1"/>
                <p:nvPr/>
              </p:nvSpPr>
              <p:spPr>
                <a:xfrm>
                  <a:off x="-324199" y="2164403"/>
                  <a:ext cx="1006046" cy="3617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i="1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7065D3B-7898-B740-A1DC-70EF83C9F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24199" y="2164403"/>
                  <a:ext cx="1006046" cy="361779"/>
                </a:xfrm>
                <a:prstGeom prst="rect">
                  <a:avLst/>
                </a:prstGeom>
                <a:blipFill>
                  <a:blip r:embed="rId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/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  <a:blipFill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FBF901-68E1-6B49-9709-B31ECC1C89CD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473F245-2623-A646-855A-930F0EB573B4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  <a:blipFill>
                  <a:blip r:embed="rId7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3E31022-1E57-A344-AAC7-224E6DCA5F4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4220563" y="2541894"/>
              <a:ext cx="911209" cy="37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E0901B5-AE52-ED4F-AF68-35C915C16985}"/>
                    </a:ext>
                  </a:extLst>
                </p:cNvPr>
                <p:cNvSpPr txBox="1"/>
                <p:nvPr/>
              </p:nvSpPr>
              <p:spPr>
                <a:xfrm>
                  <a:off x="4788710" y="2121659"/>
                  <a:ext cx="872117" cy="3617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sz="1400" dirty="0"/>
                    <a:t>)</a:t>
                  </a: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E0901B5-AE52-ED4F-AF68-35C915C169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710" y="2121659"/>
                  <a:ext cx="872117" cy="361779"/>
                </a:xfrm>
                <a:prstGeom prst="rect">
                  <a:avLst/>
                </a:prstGeom>
                <a:blipFill>
                  <a:blip r:embed="rId8"/>
                  <a:stretch>
                    <a:fillRect r="-2439" b="-2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B6B88E-6C39-0440-A8B2-E6C8F5037B79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/>
              <p:nvPr/>
            </p:nvSpPr>
            <p:spPr>
              <a:xfrm>
                <a:off x="3791828" y="3682485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28" y="3682485"/>
                <a:ext cx="70852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/>
              <p:nvPr/>
            </p:nvSpPr>
            <p:spPr>
              <a:xfrm>
                <a:off x="5870268" y="4994210"/>
                <a:ext cx="761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268" y="4994210"/>
                <a:ext cx="761106" cy="276999"/>
              </a:xfrm>
              <a:prstGeom prst="rect">
                <a:avLst/>
              </a:prstGeom>
              <a:blipFill>
                <a:blip r:embed="rId10"/>
                <a:stretch>
                  <a:fillRect l="-6557" r="-16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/>
              <p:nvPr/>
            </p:nvSpPr>
            <p:spPr>
              <a:xfrm>
                <a:off x="6624190" y="4798162"/>
                <a:ext cx="708014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190" y="4798162"/>
                <a:ext cx="708014" cy="669094"/>
              </a:xfrm>
              <a:prstGeom prst="rect">
                <a:avLst/>
              </a:prstGeom>
              <a:blipFill>
                <a:blip r:embed="rId11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4215BE-EFEE-2744-A330-65B612ADA62F}"/>
                  </a:ext>
                </a:extLst>
              </p:cNvPr>
              <p:cNvSpPr txBox="1"/>
              <p:nvPr/>
            </p:nvSpPr>
            <p:spPr>
              <a:xfrm>
                <a:off x="3929813" y="2936304"/>
                <a:ext cx="5886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4215BE-EFEE-2744-A330-65B612ADA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813" y="2936304"/>
                <a:ext cx="588623" cy="307777"/>
              </a:xfrm>
              <a:prstGeom prst="rect">
                <a:avLst/>
              </a:prstGeom>
              <a:blipFill>
                <a:blip r:embed="rId1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B2EA764E-91E7-FC16-AA86-F9D7A23A1773}"/>
              </a:ext>
            </a:extLst>
          </p:cNvPr>
          <p:cNvGrpSpPr/>
          <p:nvPr/>
        </p:nvGrpSpPr>
        <p:grpSpPr>
          <a:xfrm>
            <a:off x="2331764" y="1219893"/>
            <a:ext cx="3387446" cy="538288"/>
            <a:chOff x="2331764" y="1219893"/>
            <a:chExt cx="3387446" cy="53828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CAC442-7C78-B608-19F4-CEBD227E50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13242" y="1219893"/>
              <a:ext cx="2505968" cy="538288"/>
              <a:chOff x="3009418" y="1448339"/>
              <a:chExt cx="3077362" cy="66102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A26D5CAF-D4DD-D2EC-C9BD-1BB2FF6F17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20277" y="1474417"/>
                    <a:ext cx="1095847" cy="63494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A26D5CAF-D4DD-D2EC-C9BD-1BB2FF6F17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0277" y="1474417"/>
                    <a:ext cx="1095847" cy="63494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43B7717-BAE3-FD86-746C-F4BD6C1A55F0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3009418" y="1791892"/>
                <a:ext cx="610859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14F1BDB-D8C7-C923-6834-C6399031659D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4716124" y="1791892"/>
                <a:ext cx="642954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A916BA80-8CE7-52C8-0837-EFA8F6C563E6}"/>
                      </a:ext>
                    </a:extLst>
                  </p:cNvPr>
                  <p:cNvSpPr/>
                  <p:nvPr/>
                </p:nvSpPr>
                <p:spPr>
                  <a:xfrm>
                    <a:off x="5370301" y="1448339"/>
                    <a:ext cx="716479" cy="56693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A916BA80-8CE7-52C8-0837-EFA8F6C563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0301" y="1448339"/>
                    <a:ext cx="716479" cy="56693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128" r="-40426" b="-162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05839E6-4B89-A96C-E622-9B16E4CF3E5B}"/>
                    </a:ext>
                  </a:extLst>
                </p:cNvPr>
                <p:cNvSpPr txBox="1"/>
                <p:nvPr/>
              </p:nvSpPr>
              <p:spPr>
                <a:xfrm>
                  <a:off x="2331764" y="1224850"/>
                  <a:ext cx="8926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05839E6-4B89-A96C-E622-9B16E4CF3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764" y="1224850"/>
                  <a:ext cx="892680" cy="461665"/>
                </a:xfrm>
                <a:prstGeom prst="rect">
                  <a:avLst/>
                </a:prstGeom>
                <a:blipFill>
                  <a:blip r:embed="rId15"/>
                  <a:stretch>
                    <a:fillRect r="-1408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3865C45-FB59-DCD0-5DDF-5FB9710D6775}"/>
                  </a:ext>
                </a:extLst>
              </p:cNvPr>
              <p:cNvSpPr txBox="1"/>
              <p:nvPr/>
            </p:nvSpPr>
            <p:spPr>
              <a:xfrm>
                <a:off x="2023598" y="5808307"/>
                <a:ext cx="1921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3865C45-FB59-DCD0-5DDF-5FB9710D6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598" y="5808307"/>
                <a:ext cx="1921103" cy="276999"/>
              </a:xfrm>
              <a:prstGeom prst="rect">
                <a:avLst/>
              </a:prstGeom>
              <a:blipFill>
                <a:blip r:embed="rId16"/>
                <a:stretch>
                  <a:fillRect l="-1974" r="-394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4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32" grpId="0"/>
      <p:bldP spid="36" grpId="0"/>
      <p:bldP spid="37" grpId="0"/>
      <p:bldP spid="11" grpId="0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BA73-C970-CA24-69B3-07D949B3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91" y="408898"/>
            <a:ext cx="5839494" cy="838200"/>
          </a:xfrm>
        </p:spPr>
        <p:txBody>
          <a:bodyPr/>
          <a:lstStyle/>
          <a:p>
            <a:r>
              <a:rPr lang="en-US" sz="2800" dirty="0"/>
              <a:t>Steady State Step Response (DC Gain)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3F727-09D4-01BF-BA48-A4022462E3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388BFF-0687-AAFC-3839-44F69616E6FC}"/>
                  </a:ext>
                </a:extLst>
              </p:cNvPr>
              <p:cNvSpPr txBox="1"/>
              <p:nvPr/>
            </p:nvSpPr>
            <p:spPr>
              <a:xfrm>
                <a:off x="457200" y="1277394"/>
                <a:ext cx="822960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Steady state step response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/>
                  <a:t> is stable.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388BFF-0687-AAFC-3839-44F69616E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77394"/>
                <a:ext cx="8229600" cy="461665"/>
              </a:xfrm>
              <a:prstGeom prst="rect">
                <a:avLst/>
              </a:prstGeom>
              <a:blipFill>
                <a:blip r:embed="rId2"/>
                <a:stretch>
                  <a:fillRect l="-1235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3110EEB-34B4-93F3-26FA-CC850EEAD481}"/>
              </a:ext>
            </a:extLst>
          </p:cNvPr>
          <p:cNvGrpSpPr>
            <a:grpSpLocks noChangeAspect="1"/>
          </p:cNvGrpSpPr>
          <p:nvPr/>
        </p:nvGrpSpPr>
        <p:grpSpPr>
          <a:xfrm>
            <a:off x="6302940" y="387692"/>
            <a:ext cx="2398530" cy="392722"/>
            <a:chOff x="2210052" y="1188868"/>
            <a:chExt cx="3509158" cy="57457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C1E4859-25AC-07C2-2CEB-5EB6702E57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13242" y="1219893"/>
              <a:ext cx="2505968" cy="543545"/>
              <a:chOff x="3009418" y="1448339"/>
              <a:chExt cx="3077362" cy="66748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D8E817DF-F878-B7BB-98E8-BC63B6B7A2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20277" y="1474417"/>
                    <a:ext cx="1095847" cy="634949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D8E817DF-F878-B7BB-98E8-BC63B6B7A27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0277" y="1474417"/>
                    <a:ext cx="1095847" cy="6349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5370D9A-5D4F-6E30-F576-79389F68972D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3009418" y="1791892"/>
                <a:ext cx="610859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7CEEC88-6919-2028-9048-0A59A384042A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4716124" y="1791892"/>
                <a:ext cx="642954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0B5FD2C-1F88-8071-4F02-43B5CBA30BD1}"/>
                      </a:ext>
                    </a:extLst>
                  </p:cNvPr>
                  <p:cNvSpPr/>
                  <p:nvPr/>
                </p:nvSpPr>
                <p:spPr>
                  <a:xfrm>
                    <a:off x="5370301" y="1448339"/>
                    <a:ext cx="716479" cy="66748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0B5FD2C-1F88-8071-4F02-43B5CBA30B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0301" y="1448339"/>
                    <a:ext cx="716479" cy="66748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62500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CFDA923-6B92-291A-1D43-5CDD790BDEA5}"/>
                    </a:ext>
                  </a:extLst>
                </p:cNvPr>
                <p:cNvSpPr txBox="1"/>
                <p:nvPr/>
              </p:nvSpPr>
              <p:spPr>
                <a:xfrm>
                  <a:off x="2210052" y="1188868"/>
                  <a:ext cx="1054439" cy="543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CFDA923-6B92-291A-1D43-5CDD790BDE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0052" y="1188868"/>
                  <a:ext cx="1054439" cy="543545"/>
                </a:xfrm>
                <a:prstGeom prst="rect">
                  <a:avLst/>
                </a:prstGeom>
                <a:blipFill>
                  <a:blip r:embed="rId5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1" name="Picture 4">
            <a:extLst>
              <a:ext uri="{FF2B5EF4-FFF2-40B4-BE49-F238E27FC236}">
                <a16:creationId xmlns:a16="http://schemas.microsoft.com/office/drawing/2014/main" id="{F125E3C5-78A2-CC9A-819F-BA36EA6EF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56" y="2257245"/>
            <a:ext cx="228697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A33F60A-A5EF-F268-00AE-6B2FF9D59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425" y="2125026"/>
            <a:ext cx="22556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B0A9401C-C886-D589-1B71-76533CF77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0" y="4405493"/>
            <a:ext cx="22556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50EB1F8-9022-B1B3-981A-790CF001EE8D}"/>
              </a:ext>
            </a:extLst>
          </p:cNvPr>
          <p:cNvSpPr txBox="1"/>
          <p:nvPr/>
        </p:nvSpPr>
        <p:spPr>
          <a:xfrm>
            <a:off x="4333274" y="3915396"/>
            <a:ext cx="188705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FBF4B9-4ADD-5B41-8E1A-27DA8AFFFB37}"/>
              </a:ext>
            </a:extLst>
          </p:cNvPr>
          <p:cNvSpPr txBox="1"/>
          <p:nvPr/>
        </p:nvSpPr>
        <p:spPr>
          <a:xfrm>
            <a:off x="6481226" y="511105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unstable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B5FE8A1-14EC-266D-FC32-3619A6E16B54}"/>
                  </a:ext>
                </a:extLst>
              </p:cNvPr>
              <p:cNvSpPr txBox="1"/>
              <p:nvPr/>
            </p:nvSpPr>
            <p:spPr>
              <a:xfrm>
                <a:off x="905417" y="4142985"/>
                <a:ext cx="1979453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0+5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B5FE8A1-14EC-266D-FC32-3619A6E1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17" y="4142985"/>
                <a:ext cx="1979453" cy="525016"/>
              </a:xfrm>
              <a:prstGeom prst="rect">
                <a:avLst/>
              </a:prstGeom>
              <a:blipFill>
                <a:blip r:embed="rId9"/>
                <a:stretch>
                  <a:fillRect l="-1911" t="-4762" r="-1274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92F81E-89F3-9041-8043-0E638B8DD7EA}"/>
                  </a:ext>
                </a:extLst>
              </p:cNvPr>
              <p:cNvSpPr txBox="1"/>
              <p:nvPr/>
            </p:nvSpPr>
            <p:spPr>
              <a:xfrm>
                <a:off x="6481226" y="4007424"/>
                <a:ext cx="197945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0+0.5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92F81E-89F3-9041-8043-0E638B8DD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226" y="4007424"/>
                <a:ext cx="1979452" cy="525016"/>
              </a:xfrm>
              <a:prstGeom prst="rect">
                <a:avLst/>
              </a:prstGeom>
              <a:blipFill>
                <a:blip r:embed="rId10"/>
                <a:stretch>
                  <a:fillRect l="-1911" t="-4651" r="-1911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42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2B1B-538B-F879-D377-DCEFD950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7F5E-ACD6-64BE-0D10-EC5AA2739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 the value of poles in system transfer function to stability, oscillations, settling times.</a:t>
            </a:r>
          </a:p>
          <a:p>
            <a:r>
              <a:rPr lang="en-US" dirty="0"/>
              <a:t>Calculating DC gain from system transfer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FFDAE-8719-7C09-739E-2FAA52DBA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16428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4E75-A200-E6ED-0392-93FA2FC3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Find the Transfer Function for a Sequential Chemical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574D4-4AD3-8F49-B41C-963E114A4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43DBA-93B8-19B6-DEDA-ED770F169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56604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1C49-13E2-C77D-BE57-F70F821D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A922-4F23-20B7-C087-136AAAD1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64F4F-32D0-138D-F1FD-47943BCA32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45876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279DEF-5059-2EF6-80FF-D186FC6BD552}"/>
              </a:ext>
            </a:extLst>
          </p:cNvPr>
          <p:cNvSpPr/>
          <p:nvPr/>
        </p:nvSpPr>
        <p:spPr>
          <a:xfrm>
            <a:off x="457200" y="5940802"/>
            <a:ext cx="6915873" cy="5981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592E4-3471-9F60-C84A-D797469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Signals in Discrete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C7E17-784F-BA40-0EC2-178A21827D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27</a:t>
            </a:fld>
            <a:endParaRPr lang="en-US" altLang="x-non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3E6AC7-6D94-161B-C552-A8FAF53B265D}"/>
              </a:ext>
            </a:extLst>
          </p:cNvPr>
          <p:cNvGrpSpPr/>
          <p:nvPr/>
        </p:nvGrpSpPr>
        <p:grpSpPr>
          <a:xfrm>
            <a:off x="480350" y="2606523"/>
            <a:ext cx="6053137" cy="2140442"/>
            <a:chOff x="818117" y="1147685"/>
            <a:chExt cx="6053137" cy="21404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D47892-2346-2667-1294-347781AD5283}"/>
                </a:ext>
              </a:extLst>
            </p:cNvPr>
            <p:cNvCxnSpPr/>
            <p:nvPr/>
          </p:nvCxnSpPr>
          <p:spPr>
            <a:xfrm>
              <a:off x="1798983" y="2753139"/>
              <a:ext cx="5039139" cy="0"/>
            </a:xfrm>
            <a:prstGeom prst="line">
              <a:avLst/>
            </a:prstGeom>
            <a:ln w="57150"/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1BF7E9-D688-A151-5345-E38CCFE40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176" y="1162880"/>
              <a:ext cx="0" cy="1583635"/>
            </a:xfrm>
            <a:prstGeom prst="line">
              <a:avLst/>
            </a:prstGeom>
            <a:ln w="57150"/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310963-2A92-670D-DEC4-DCF35A11029B}"/>
                    </a:ext>
                  </a:extLst>
                </p:cNvPr>
                <p:cNvSpPr txBox="1"/>
                <p:nvPr/>
              </p:nvSpPr>
              <p:spPr>
                <a:xfrm>
                  <a:off x="818117" y="1383485"/>
                  <a:ext cx="52367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310963-2A92-670D-DEC4-DCF35A110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17" y="1383485"/>
                  <a:ext cx="52367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9302" r="-11628" b="-39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8F504B-89DB-EBCB-A93A-95139D71324F}"/>
                    </a:ext>
                  </a:extLst>
                </p:cNvPr>
                <p:cNvSpPr txBox="1"/>
                <p:nvPr/>
              </p:nvSpPr>
              <p:spPr>
                <a:xfrm>
                  <a:off x="6635818" y="2877667"/>
                  <a:ext cx="19749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8F504B-89DB-EBCB-A93A-95139D7132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818" y="2877667"/>
                  <a:ext cx="19749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3529" r="-23529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6366D0-6138-05AB-9CF3-4820135DB5F8}"/>
                </a:ext>
              </a:extLst>
            </p:cNvPr>
            <p:cNvSpPr txBox="1"/>
            <p:nvPr/>
          </p:nvSpPr>
          <p:spPr>
            <a:xfrm>
              <a:off x="2222462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ECE445-6C73-DDCB-BE02-9FE36F85DF90}"/>
                </a:ext>
              </a:extLst>
            </p:cNvPr>
            <p:cNvSpPr txBox="1"/>
            <p:nvPr/>
          </p:nvSpPr>
          <p:spPr>
            <a:xfrm>
              <a:off x="1665723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94DDC6-9BDD-6986-7DB7-8080AB8B6454}"/>
                </a:ext>
              </a:extLst>
            </p:cNvPr>
            <p:cNvSpPr txBox="1"/>
            <p:nvPr/>
          </p:nvSpPr>
          <p:spPr>
            <a:xfrm>
              <a:off x="2779201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56D571-E626-3337-4DA9-4430BB53D114}"/>
                </a:ext>
              </a:extLst>
            </p:cNvPr>
            <p:cNvSpPr txBox="1"/>
            <p:nvPr/>
          </p:nvSpPr>
          <p:spPr>
            <a:xfrm>
              <a:off x="3892679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691891-3D6B-A5F7-55C9-9D568B50A8E7}"/>
                </a:ext>
              </a:extLst>
            </p:cNvPr>
            <p:cNvSpPr txBox="1"/>
            <p:nvPr/>
          </p:nvSpPr>
          <p:spPr>
            <a:xfrm>
              <a:off x="3335940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4394F8-185B-EC6F-48AA-9DB2B41CB053}"/>
                </a:ext>
              </a:extLst>
            </p:cNvPr>
            <p:cNvSpPr txBox="1"/>
            <p:nvPr/>
          </p:nvSpPr>
          <p:spPr>
            <a:xfrm>
              <a:off x="4449416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C842B9-9AA6-2F8D-4909-0E73DA33AF98}"/>
                </a:ext>
              </a:extLst>
            </p:cNvPr>
            <p:cNvSpPr txBox="1"/>
            <p:nvPr/>
          </p:nvSpPr>
          <p:spPr>
            <a:xfrm>
              <a:off x="1417179" y="25046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877FCE-0B5A-836E-A6F7-6CC0408629FC}"/>
                </a:ext>
              </a:extLst>
            </p:cNvPr>
            <p:cNvSpPr txBox="1"/>
            <p:nvPr/>
          </p:nvSpPr>
          <p:spPr>
            <a:xfrm>
              <a:off x="1288939" y="205269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428F1A-A2D0-B119-0300-17B7DA2321EC}"/>
                </a:ext>
              </a:extLst>
            </p:cNvPr>
            <p:cNvSpPr txBox="1"/>
            <p:nvPr/>
          </p:nvSpPr>
          <p:spPr>
            <a:xfrm>
              <a:off x="1288939" y="160073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4C1930-1BB0-452F-CB8C-B7956847E524}"/>
                </a:ext>
              </a:extLst>
            </p:cNvPr>
            <p:cNvSpPr txBox="1"/>
            <p:nvPr/>
          </p:nvSpPr>
          <p:spPr>
            <a:xfrm>
              <a:off x="1288939" y="11487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BE9236F-14EF-88C0-B932-A79B4126396D}"/>
                </a:ext>
              </a:extLst>
            </p:cNvPr>
            <p:cNvCxnSpPr/>
            <p:nvPr/>
          </p:nvCxnSpPr>
          <p:spPr>
            <a:xfrm>
              <a:off x="1832115" y="2229678"/>
              <a:ext cx="5039139" cy="0"/>
            </a:xfrm>
            <a:prstGeom prst="line">
              <a:avLst/>
            </a:prstGeom>
            <a:ln w="12700">
              <a:prstDash val="sysDot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BFFDCC-7F11-4B32-C957-AB6A17949437}"/>
                </a:ext>
              </a:extLst>
            </p:cNvPr>
            <p:cNvCxnSpPr/>
            <p:nvPr/>
          </p:nvCxnSpPr>
          <p:spPr>
            <a:xfrm>
              <a:off x="1815552" y="1805608"/>
              <a:ext cx="5039139" cy="0"/>
            </a:xfrm>
            <a:prstGeom prst="line">
              <a:avLst/>
            </a:prstGeom>
            <a:ln w="12700">
              <a:prstDash val="sysDot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14E7063-0769-FC6B-8307-475086CA9677}"/>
                </a:ext>
              </a:extLst>
            </p:cNvPr>
            <p:cNvCxnSpPr/>
            <p:nvPr/>
          </p:nvCxnSpPr>
          <p:spPr>
            <a:xfrm>
              <a:off x="1828806" y="1321903"/>
              <a:ext cx="5039139" cy="0"/>
            </a:xfrm>
            <a:prstGeom prst="line">
              <a:avLst/>
            </a:prstGeom>
            <a:ln w="12700">
              <a:prstDash val="sysDot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DD1274-6FA6-71C1-15AB-9D108F6AC61C}"/>
                </a:ext>
              </a:extLst>
            </p:cNvPr>
            <p:cNvSpPr txBox="1"/>
            <p:nvPr/>
          </p:nvSpPr>
          <p:spPr>
            <a:xfrm>
              <a:off x="1656482" y="230725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F32275-BE18-FD28-3D6E-C05E380CB893}"/>
                </a:ext>
              </a:extLst>
            </p:cNvPr>
            <p:cNvSpPr txBox="1"/>
            <p:nvPr/>
          </p:nvSpPr>
          <p:spPr>
            <a:xfrm>
              <a:off x="2266082" y="2012391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454DD5-383E-8A3D-58F5-3C6813078E5C}"/>
                </a:ext>
              </a:extLst>
            </p:cNvPr>
            <p:cNvSpPr txBox="1"/>
            <p:nvPr/>
          </p:nvSpPr>
          <p:spPr>
            <a:xfrm>
              <a:off x="2786228" y="160820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B5B86C-0458-BA29-4C76-73EB805D3BF2}"/>
                </a:ext>
              </a:extLst>
            </p:cNvPr>
            <p:cNvSpPr txBox="1"/>
            <p:nvPr/>
          </p:nvSpPr>
          <p:spPr>
            <a:xfrm>
              <a:off x="3346132" y="184011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940C05-58AF-D30A-0303-4714613A7DFF}"/>
                </a:ext>
              </a:extLst>
            </p:cNvPr>
            <p:cNvSpPr txBox="1"/>
            <p:nvPr/>
          </p:nvSpPr>
          <p:spPr>
            <a:xfrm>
              <a:off x="3915977" y="1147685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72F31E2-F462-A2B6-C81F-E438EA1AF278}"/>
                </a:ext>
              </a:extLst>
            </p:cNvPr>
            <p:cNvSpPr txBox="1"/>
            <p:nvPr/>
          </p:nvSpPr>
          <p:spPr>
            <a:xfrm>
              <a:off x="4475881" y="2015704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D7A692-134E-B095-2B6A-F68B24C7D98B}"/>
                  </a:ext>
                </a:extLst>
              </p:cNvPr>
              <p:cNvSpPr txBox="1"/>
              <p:nvPr/>
            </p:nvSpPr>
            <p:spPr>
              <a:xfrm>
                <a:off x="914441" y="2065334"/>
                <a:ext cx="3453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10.1, 20.03, 15, 30, 11.11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D7A692-134E-B095-2B6A-F68B24C7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41" y="2065334"/>
                <a:ext cx="3453189" cy="276999"/>
              </a:xfrm>
              <a:prstGeom prst="rect">
                <a:avLst/>
              </a:prstGeom>
              <a:blipFill>
                <a:blip r:embed="rId4"/>
                <a:stretch>
                  <a:fillRect l="-1103" r="-1103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AF050-5391-FF14-8A9C-EF31A3D5CC72}"/>
                  </a:ext>
                </a:extLst>
              </p:cNvPr>
              <p:cNvSpPr txBox="1"/>
              <p:nvPr/>
            </p:nvSpPr>
            <p:spPr>
              <a:xfrm>
                <a:off x="700268" y="5039428"/>
                <a:ext cx="80904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be a complex number. We can encode discrete times as a polynomial, where the exponent indicates the time index. This is called a </a:t>
                </a:r>
                <a:r>
                  <a:rPr lang="en-US" b="1" dirty="0"/>
                  <a:t>z-transform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AF050-5391-FF14-8A9C-EF31A3D5C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68" y="5039428"/>
                <a:ext cx="8090452" cy="646331"/>
              </a:xfrm>
              <a:prstGeom prst="rect">
                <a:avLst/>
              </a:prstGeom>
              <a:blipFill>
                <a:blip r:embed="rId5"/>
                <a:stretch>
                  <a:fillRect l="-784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/>
              <p:nvPr/>
            </p:nvSpPr>
            <p:spPr>
              <a:xfrm>
                <a:off x="677119" y="5974170"/>
                <a:ext cx="6425670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+10.1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.03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+30 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+11.11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9" y="5974170"/>
                <a:ext cx="6425670" cy="280077"/>
              </a:xfrm>
              <a:prstGeom prst="rect">
                <a:avLst/>
              </a:prstGeom>
              <a:blipFill>
                <a:blip r:embed="rId6"/>
                <a:stretch>
                  <a:fillRect l="-394" t="-434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0BCE4-2CC2-F6D5-160F-3626238ECDEA}"/>
              </a:ext>
            </a:extLst>
          </p:cNvPr>
          <p:cNvGraphicFramePr>
            <a:graphicFrameLocks noGrp="1"/>
          </p:cNvGraphicFramePr>
          <p:nvPr/>
        </p:nvGraphicFramePr>
        <p:xfrm>
          <a:off x="880014" y="1167631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73019159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3163724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9138934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8403822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48404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948378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922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26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92E4-3471-9F60-C84A-D797469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in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C7E17-784F-BA40-0EC2-178A21827D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AF050-5391-FF14-8A9C-EF31A3D5CC72}"/>
                  </a:ext>
                </a:extLst>
              </p:cNvPr>
              <p:cNvSpPr txBox="1"/>
              <p:nvPr/>
            </p:nvSpPr>
            <p:spPr>
              <a:xfrm>
                <a:off x="592741" y="4304040"/>
                <a:ext cx="8090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z-transform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, delayed by one time unit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AF050-5391-FF14-8A9C-EF31A3D5C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41" y="4304040"/>
                <a:ext cx="8090452" cy="369332"/>
              </a:xfrm>
              <a:prstGeom prst="rect">
                <a:avLst/>
              </a:prstGeom>
              <a:blipFill>
                <a:blip r:embed="rId2"/>
                <a:stretch>
                  <a:fillRect l="-627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/>
              <p:nvPr/>
            </p:nvSpPr>
            <p:spPr>
              <a:xfrm>
                <a:off x="549798" y="4816703"/>
                <a:ext cx="7919604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+10.1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.03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+15 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+30 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+11.11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98" y="4816703"/>
                <a:ext cx="7919604" cy="280077"/>
              </a:xfrm>
              <a:prstGeom prst="rect">
                <a:avLst/>
              </a:prstGeom>
              <a:blipFill>
                <a:blip r:embed="rId3"/>
                <a:stretch>
                  <a:fillRect t="-434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2F512D-3188-43CC-603F-71BB6050BCD1}"/>
              </a:ext>
            </a:extLst>
          </p:cNvPr>
          <p:cNvGraphicFramePr>
            <a:graphicFrameLocks noGrp="1"/>
          </p:cNvGraphicFramePr>
          <p:nvPr/>
        </p:nvGraphicFramePr>
        <p:xfrm>
          <a:off x="2407870" y="924565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73019159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3163724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9138934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8403822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48404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948378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922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301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DA28B7-8EEB-83EE-64DE-3D3335F29E0B}"/>
              </a:ext>
            </a:extLst>
          </p:cNvPr>
          <p:cNvGraphicFramePr>
            <a:graphicFrameLocks noGrp="1"/>
          </p:cNvGraphicFramePr>
          <p:nvPr/>
        </p:nvGraphicFramePr>
        <p:xfrm>
          <a:off x="2407870" y="2760203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73019159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3163724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9138934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8403822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48404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948378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922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30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D60B11-7D9D-03F8-5A7E-01BD646320FD}"/>
                  </a:ext>
                </a:extLst>
              </p:cNvPr>
              <p:cNvSpPr txBox="1"/>
              <p:nvPr/>
            </p:nvSpPr>
            <p:spPr>
              <a:xfrm>
                <a:off x="386325" y="1256427"/>
                <a:ext cx="1535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original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D60B11-7D9D-03F8-5A7E-01BD64632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25" y="1256427"/>
                <a:ext cx="1535228" cy="369332"/>
              </a:xfrm>
              <a:prstGeom prst="rect">
                <a:avLst/>
              </a:prstGeom>
              <a:blipFill>
                <a:blip r:embed="rId4"/>
                <a:stretch>
                  <a:fillRect l="-3279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F1CAEA-B1A7-16C4-79D1-59685256AB7E}"/>
                  </a:ext>
                </a:extLst>
              </p:cNvPr>
              <p:cNvSpPr txBox="1"/>
              <p:nvPr/>
            </p:nvSpPr>
            <p:spPr>
              <a:xfrm>
                <a:off x="386325" y="2959829"/>
                <a:ext cx="1366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shift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F1CAEA-B1A7-16C4-79D1-59685256A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25" y="2959829"/>
                <a:ext cx="1366080" cy="369332"/>
              </a:xfrm>
              <a:prstGeom prst="rect">
                <a:avLst/>
              </a:prstGeom>
              <a:blipFill>
                <a:blip r:embed="rId5"/>
                <a:stretch>
                  <a:fillRect l="-3704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079F20-5BCA-7E03-867C-296094A5F424}"/>
                  </a:ext>
                </a:extLst>
              </p:cNvPr>
              <p:cNvSpPr txBox="1"/>
              <p:nvPr/>
            </p:nvSpPr>
            <p:spPr>
              <a:xfrm>
                <a:off x="607671" y="3960180"/>
                <a:ext cx="6425670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+10.1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.03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+30 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+11.11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079F20-5BCA-7E03-867C-296094A5F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71" y="3960180"/>
                <a:ext cx="6425670" cy="280077"/>
              </a:xfrm>
              <a:prstGeom prst="rect">
                <a:avLst/>
              </a:prstGeom>
              <a:blipFill>
                <a:blip r:embed="rId6"/>
                <a:stretch>
                  <a:fillRect l="-395" t="-434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A44435-15B0-5E7D-656B-3E1287B10B76}"/>
                  </a:ext>
                </a:extLst>
              </p:cNvPr>
              <p:cNvSpPr txBox="1"/>
              <p:nvPr/>
            </p:nvSpPr>
            <p:spPr>
              <a:xfrm>
                <a:off x="640968" y="5197215"/>
                <a:ext cx="8090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z-transform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shifted by one time unit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A44435-15B0-5E7D-656B-3E1287B10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8" y="5197215"/>
                <a:ext cx="8090452" cy="369332"/>
              </a:xfrm>
              <a:prstGeom prst="rect">
                <a:avLst/>
              </a:prstGeom>
              <a:blipFill>
                <a:blip r:embed="rId7"/>
                <a:stretch>
                  <a:fillRect l="-62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10E977C-435B-E5C0-1DBD-2D63680F3FE4}"/>
              </a:ext>
            </a:extLst>
          </p:cNvPr>
          <p:cNvGraphicFramePr>
            <a:graphicFrameLocks noGrp="1"/>
          </p:cNvGraphicFramePr>
          <p:nvPr/>
        </p:nvGraphicFramePr>
        <p:xfrm>
          <a:off x="2407870" y="1829495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73019159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3163724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9138934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8403822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48404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948378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922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30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E75989-631E-3B7F-49DE-A7B227A79C40}"/>
                  </a:ext>
                </a:extLst>
              </p:cNvPr>
              <p:cNvSpPr txBox="1"/>
              <p:nvPr/>
            </p:nvSpPr>
            <p:spPr>
              <a:xfrm>
                <a:off x="386325" y="1972108"/>
                <a:ext cx="1409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E75989-631E-3B7F-49DE-A7B227A79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25" y="1972108"/>
                <a:ext cx="1409360" cy="369332"/>
              </a:xfrm>
              <a:prstGeom prst="rect">
                <a:avLst/>
              </a:prstGeom>
              <a:blipFill>
                <a:blip r:embed="rId8"/>
                <a:stretch>
                  <a:fillRect l="-3571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501B1D-14A9-ECD3-9AE4-BEDBFD9EF342}"/>
                  </a:ext>
                </a:extLst>
              </p:cNvPr>
              <p:cNvSpPr txBox="1"/>
              <p:nvPr/>
            </p:nvSpPr>
            <p:spPr>
              <a:xfrm>
                <a:off x="586450" y="5640434"/>
                <a:ext cx="6785447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10.1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.03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+15 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+30 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+11.11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/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501B1D-14A9-ECD3-9AE4-BEDBFD9EF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50" y="5640434"/>
                <a:ext cx="6785447" cy="300660"/>
              </a:xfrm>
              <a:prstGeom prst="rect">
                <a:avLst/>
              </a:prstGeom>
              <a:blipFill>
                <a:blip r:embed="rId9"/>
                <a:stretch>
                  <a:fillRect l="-187" r="-748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75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8" grpId="0"/>
      <p:bldP spid="39" grpId="0"/>
      <p:bldP spid="41" grpId="0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0158-A031-9D78-030F-62F57D2B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Signals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DCCDAB-166E-1E32-27BC-0A5FFDACB1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95B793-29CB-64AB-B763-8A1DF01DB647}"/>
                  </a:ext>
                </a:extLst>
              </p:cNvPr>
              <p:cNvSpPr txBox="1"/>
              <p:nvPr/>
            </p:nvSpPr>
            <p:spPr>
              <a:xfrm>
                <a:off x="2612590" y="1487409"/>
                <a:ext cx="1905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10, 0,15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95B793-29CB-64AB-B763-8A1DF01DB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90" y="1487409"/>
                <a:ext cx="1905971" cy="276999"/>
              </a:xfrm>
              <a:prstGeom prst="rect">
                <a:avLst/>
              </a:prstGeom>
              <a:blipFill>
                <a:blip r:embed="rId2"/>
                <a:stretch>
                  <a:fillRect l="-1987" r="-2649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E8127E-FA4A-9F5A-B130-FBD80155B0DC}"/>
                  </a:ext>
                </a:extLst>
              </p:cNvPr>
              <p:cNvSpPr txBox="1"/>
              <p:nvPr/>
            </p:nvSpPr>
            <p:spPr>
              <a:xfrm>
                <a:off x="2560980" y="1850693"/>
                <a:ext cx="3101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E8127E-FA4A-9F5A-B130-FBD80155B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980" y="1850693"/>
                <a:ext cx="3101041" cy="2769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EBB6883-D4E5-4FBE-38CF-C1E836403DD1}"/>
                  </a:ext>
                </a:extLst>
              </p:cNvPr>
              <p:cNvSpPr txBox="1"/>
              <p:nvPr/>
            </p:nvSpPr>
            <p:spPr>
              <a:xfrm>
                <a:off x="2605966" y="2415062"/>
                <a:ext cx="1693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2, 3,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EBB6883-D4E5-4FBE-38CF-C1E836403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966" y="2415062"/>
                <a:ext cx="1693284" cy="276999"/>
              </a:xfrm>
              <a:prstGeom prst="rect">
                <a:avLst/>
              </a:prstGeom>
              <a:blipFill>
                <a:blip r:embed="rId4"/>
                <a:stretch>
                  <a:fillRect l="-2222" r="-222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B87373-6D1F-CE39-CBC2-6AFC170A53CF}"/>
                  </a:ext>
                </a:extLst>
              </p:cNvPr>
              <p:cNvSpPr txBox="1"/>
              <p:nvPr/>
            </p:nvSpPr>
            <p:spPr>
              <a:xfrm>
                <a:off x="2554356" y="2778346"/>
                <a:ext cx="27096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B87373-6D1F-CE39-CBC2-6AFC170A5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356" y="2778346"/>
                <a:ext cx="2709653" cy="276999"/>
              </a:xfrm>
              <a:prstGeom prst="rect">
                <a:avLst/>
              </a:prstGeom>
              <a:blipFill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44AD51-49DB-3AA4-B96B-8A3986023F2B}"/>
                  </a:ext>
                </a:extLst>
              </p:cNvPr>
              <p:cNvSpPr txBox="1"/>
              <p:nvPr/>
            </p:nvSpPr>
            <p:spPr>
              <a:xfrm>
                <a:off x="2554356" y="3787816"/>
                <a:ext cx="5362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+15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44AD51-49DB-3AA4-B96B-8A3986023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356" y="3787816"/>
                <a:ext cx="5362430" cy="276999"/>
              </a:xfrm>
              <a:prstGeom prst="rect">
                <a:avLst/>
              </a:prstGeom>
              <a:blipFill>
                <a:blip r:embed="rId6"/>
                <a:stretch>
                  <a:fillRect l="-47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6E5CC821-5C4D-5F31-6024-88B32E6AAC18}"/>
              </a:ext>
            </a:extLst>
          </p:cNvPr>
          <p:cNvSpPr txBox="1"/>
          <p:nvPr/>
        </p:nvSpPr>
        <p:spPr>
          <a:xfrm>
            <a:off x="1808922" y="4880113"/>
            <a:ext cx="5821624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The z-transform of the sum of two time series is the sum of the z-transforms.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BFBBFA-CFCB-EDFE-10ED-E00E0D6E2F72}"/>
                  </a:ext>
                </a:extLst>
              </p:cNvPr>
              <p:cNvSpPr txBox="1"/>
              <p:nvPr/>
            </p:nvSpPr>
            <p:spPr>
              <a:xfrm>
                <a:off x="2642616" y="3261945"/>
                <a:ext cx="2014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=6, 12, 3, 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BFBBFA-CFCB-EDFE-10ED-E00E0D6E2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6" y="3261945"/>
                <a:ext cx="2014462" cy="276999"/>
              </a:xfrm>
              <a:prstGeom prst="rect">
                <a:avLst/>
              </a:prstGeom>
              <a:blipFill>
                <a:blip r:embed="rId7"/>
                <a:stretch>
                  <a:fillRect l="-1258" r="-62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58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A61A-C803-3748-1807-C905C11C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22DC6D-FCF1-841A-DC5E-D300F9644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188826"/>
          </a:xfrm>
        </p:spPr>
        <p:txBody>
          <a:bodyPr/>
          <a:lstStyle/>
          <a:p>
            <a:r>
              <a:rPr lang="en-US" dirty="0"/>
              <a:t>Most control properties are dynamic: stability, oscillations, settling times.</a:t>
            </a:r>
          </a:p>
          <a:p>
            <a:endParaRPr lang="en-US" dirty="0"/>
          </a:p>
          <a:p>
            <a:r>
              <a:rPr lang="en-US" dirty="0"/>
              <a:t>We need a way to easily assess these properties and to manipulate signals and systems (which are dynamical objects).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D20E3-1111-09B0-41E6-860B77E4D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50760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0158-A031-9D78-030F-62F57D2B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by a Constant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DCCDAB-166E-1E32-27BC-0A5FFDACB1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44438D-4211-3DB2-40C6-7206C5C9EC89}"/>
                  </a:ext>
                </a:extLst>
              </p:cNvPr>
              <p:cNvSpPr txBox="1"/>
              <p:nvPr/>
            </p:nvSpPr>
            <p:spPr>
              <a:xfrm>
                <a:off x="3030820" y="1352076"/>
                <a:ext cx="19444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10, 0, 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44438D-4211-3DB2-40C6-7206C5C9E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820" y="1352076"/>
                <a:ext cx="1944442" cy="276999"/>
              </a:xfrm>
              <a:prstGeom prst="rect">
                <a:avLst/>
              </a:prstGeom>
              <a:blipFill>
                <a:blip r:embed="rId2"/>
                <a:stretch>
                  <a:fillRect l="-1948" r="-259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D6B876-062C-C7F4-94A3-72953F8D1769}"/>
                  </a:ext>
                </a:extLst>
              </p:cNvPr>
              <p:cNvSpPr txBox="1"/>
              <p:nvPr/>
            </p:nvSpPr>
            <p:spPr>
              <a:xfrm>
                <a:off x="2979210" y="1715360"/>
                <a:ext cx="3101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D6B876-062C-C7F4-94A3-72953F8D1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210" y="1715360"/>
                <a:ext cx="3101041" cy="2769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2BFFD6-77EF-2D1B-5B73-9F6212665FC6}"/>
                  </a:ext>
                </a:extLst>
              </p:cNvPr>
              <p:cNvSpPr txBox="1"/>
              <p:nvPr/>
            </p:nvSpPr>
            <p:spPr>
              <a:xfrm>
                <a:off x="3054013" y="2120705"/>
                <a:ext cx="2078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=15, 30, 0, 45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2BFFD6-77EF-2D1B-5B73-9F6212665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13" y="2120705"/>
                <a:ext cx="2078005" cy="276999"/>
              </a:xfrm>
              <a:prstGeom prst="rect">
                <a:avLst/>
              </a:prstGeom>
              <a:blipFill>
                <a:blip r:embed="rId4"/>
                <a:stretch>
                  <a:fillRect l="-1818" r="-1818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C206EF-832B-FAF1-FFC9-E28A58EF2101}"/>
                  </a:ext>
                </a:extLst>
              </p:cNvPr>
              <p:cNvSpPr txBox="1"/>
              <p:nvPr/>
            </p:nvSpPr>
            <p:spPr>
              <a:xfrm>
                <a:off x="3002403" y="2483989"/>
                <a:ext cx="3139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C206EF-832B-FAF1-FFC9-E28A58EF2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403" y="2483989"/>
                <a:ext cx="3139193" cy="276999"/>
              </a:xfrm>
              <a:prstGeom prst="rect">
                <a:avLst/>
              </a:prstGeom>
              <a:blipFill>
                <a:blip r:embed="rId5"/>
                <a:stretch>
                  <a:fillRect l="-12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187936F-50AF-060B-40D2-4ABF4E9E21EC}"/>
                  </a:ext>
                </a:extLst>
              </p:cNvPr>
              <p:cNvSpPr txBox="1"/>
              <p:nvPr/>
            </p:nvSpPr>
            <p:spPr>
              <a:xfrm>
                <a:off x="3055413" y="2944501"/>
                <a:ext cx="15225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187936F-50AF-060B-40D2-4ABF4E9E2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413" y="2944501"/>
                <a:ext cx="1522533" cy="276999"/>
              </a:xfrm>
              <a:prstGeom prst="rect">
                <a:avLst/>
              </a:prstGeom>
              <a:blipFill>
                <a:blip r:embed="rId6"/>
                <a:stretch>
                  <a:fillRect l="-4959" r="-1653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FDE46B0-F57E-8397-3FDA-23C7AEC209AC}"/>
              </a:ext>
            </a:extLst>
          </p:cNvPr>
          <p:cNvSpPr txBox="1"/>
          <p:nvPr/>
        </p:nvSpPr>
        <p:spPr>
          <a:xfrm>
            <a:off x="1696884" y="4511699"/>
            <a:ext cx="5516218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The z-transform of the product of a constant times a time series is the constant times the z-transform of the time series.</a:t>
            </a:r>
          </a:p>
        </p:txBody>
      </p:sp>
    </p:spTree>
    <p:extLst>
      <p:ext uri="{BB962C8B-B14F-4D97-AF65-F5344CB8AC3E}">
        <p14:creationId xmlns:p14="http://schemas.microsoft.com/office/powerpoint/2010/main" val="3987865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92E4-3471-9F60-C84A-D797469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Find the z-Transform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C7E17-784F-BA40-0EC2-178A21827D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31</a:t>
            </a:fld>
            <a:endParaRPr lang="en-US" altLang="x-none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0CFA16-C44B-A3C0-4DB3-B695259B623C}"/>
              </a:ext>
            </a:extLst>
          </p:cNvPr>
          <p:cNvGrpSpPr/>
          <p:nvPr/>
        </p:nvGrpSpPr>
        <p:grpSpPr>
          <a:xfrm>
            <a:off x="1027046" y="1341783"/>
            <a:ext cx="4542907" cy="369332"/>
            <a:chOff x="1053548" y="1152942"/>
            <a:chExt cx="4542907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0D7A692-134E-B095-2B6A-F68B24C7D98B}"/>
                    </a:ext>
                  </a:extLst>
                </p:cNvPr>
                <p:cNvSpPr txBox="1"/>
                <p:nvPr/>
              </p:nvSpPr>
              <p:spPr>
                <a:xfrm>
                  <a:off x="3836038" y="1177220"/>
                  <a:ext cx="17604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0D7A692-134E-B095-2B6A-F68B24C7D9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6038" y="1177220"/>
                  <a:ext cx="176041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878" b="-304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44CB7D-FD87-E5E0-207F-1FB67BA9ADF8}"/>
                </a:ext>
              </a:extLst>
            </p:cNvPr>
            <p:cNvSpPr txBox="1"/>
            <p:nvPr/>
          </p:nvSpPr>
          <p:spPr>
            <a:xfrm>
              <a:off x="1053548" y="1152942"/>
              <a:ext cx="2852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A. Find the z-transform of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CB2F96-166A-CBFC-C631-8303E3912E99}"/>
              </a:ext>
            </a:extLst>
          </p:cNvPr>
          <p:cNvSpPr txBox="1"/>
          <p:nvPr/>
        </p:nvSpPr>
        <p:spPr>
          <a:xfrm>
            <a:off x="1027046" y="3069774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 For which values of </a:t>
            </a:r>
            <a:r>
              <a:rPr lang="en-US" i="1" dirty="0"/>
              <a:t>a</a:t>
            </a:r>
            <a:r>
              <a:rPr lang="en-US" dirty="0"/>
              <a:t> is this signal bounded (stable)?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66F95A-2BBE-540B-6C3B-90BA81C2B1BD}"/>
                  </a:ext>
                </a:extLst>
              </p:cNvPr>
              <p:cNvSpPr txBox="1"/>
              <p:nvPr/>
            </p:nvSpPr>
            <p:spPr>
              <a:xfrm>
                <a:off x="1391480" y="3488635"/>
                <a:ext cx="1645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Answer: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66F95A-2BBE-540B-6C3B-90BA81C2B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480" y="3488635"/>
                <a:ext cx="1645835" cy="369332"/>
              </a:xfrm>
              <a:prstGeom prst="rect">
                <a:avLst/>
              </a:prstGeom>
              <a:blipFill>
                <a:blip r:embed="rId3"/>
                <a:stretch>
                  <a:fillRect l="-305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E6EAEEEF-958C-8412-0C1B-04CA61D0E36B}"/>
              </a:ext>
            </a:extLst>
          </p:cNvPr>
          <p:cNvGrpSpPr/>
          <p:nvPr/>
        </p:nvGrpSpPr>
        <p:grpSpPr>
          <a:xfrm>
            <a:off x="1391480" y="2067338"/>
            <a:ext cx="6921318" cy="499169"/>
            <a:chOff x="1441170" y="2067338"/>
            <a:chExt cx="6921318" cy="499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65E2989-52E1-03E2-0D07-255CBA4FE555}"/>
                    </a:ext>
                  </a:extLst>
                </p:cNvPr>
                <p:cNvSpPr txBox="1"/>
                <p:nvPr/>
              </p:nvSpPr>
              <p:spPr>
                <a:xfrm>
                  <a:off x="1441170" y="2080797"/>
                  <a:ext cx="6921318" cy="4857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Answer: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65E2989-52E1-03E2-0D07-255CBA4FE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170" y="2080797"/>
                  <a:ext cx="6921318" cy="485710"/>
                </a:xfrm>
                <a:prstGeom prst="rect">
                  <a:avLst/>
                </a:prstGeom>
                <a:blipFill>
                  <a:blip r:embed="rId4"/>
                  <a:stretch>
                    <a:fillRect l="-2015" t="-80000" b="-10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A681249-7F17-97CE-C135-B334C962EA21}"/>
                    </a:ext>
                  </a:extLst>
                </p:cNvPr>
                <p:cNvSpPr txBox="1"/>
                <p:nvPr/>
              </p:nvSpPr>
              <p:spPr>
                <a:xfrm>
                  <a:off x="5933658" y="2067338"/>
                  <a:ext cx="20197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A681249-7F17-97CE-C135-B334C962E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3658" y="2067338"/>
                  <a:ext cx="201978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1765" r="-5882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D7BEE0-58AC-3770-67E8-6A64E86A071C}"/>
                  </a:ext>
                </a:extLst>
              </p:cNvPr>
              <p:cNvSpPr txBox="1"/>
              <p:nvPr/>
            </p:nvSpPr>
            <p:spPr>
              <a:xfrm>
                <a:off x="1027046" y="4235963"/>
                <a:ext cx="663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C. Does the signal converge faster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or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D7BEE0-58AC-3770-67E8-6A64E86A0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46" y="4235963"/>
                <a:ext cx="6636817" cy="369332"/>
              </a:xfrm>
              <a:prstGeom prst="rect">
                <a:avLst/>
              </a:prstGeom>
              <a:blipFill>
                <a:blip r:embed="rId6"/>
                <a:stretch>
                  <a:fillRect l="-76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A1C550-FD8E-9B3F-9738-CB80646983A4}"/>
                  </a:ext>
                </a:extLst>
              </p:cNvPr>
              <p:cNvSpPr txBox="1"/>
              <p:nvPr/>
            </p:nvSpPr>
            <p:spPr>
              <a:xfrm>
                <a:off x="1391480" y="4794450"/>
                <a:ext cx="1730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Answer: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A1C550-FD8E-9B3F-9738-CB8064698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480" y="4794450"/>
                <a:ext cx="1730795" cy="369332"/>
              </a:xfrm>
              <a:prstGeom prst="rect">
                <a:avLst/>
              </a:prstGeom>
              <a:blipFill>
                <a:blip r:embed="rId7"/>
                <a:stretch>
                  <a:fillRect l="-292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37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6" grpId="0"/>
      <p:bldP spid="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881E-0795-210F-C475-E14E3900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Discrete to Continuous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10A763-0132-D6F2-B364-11921F77F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F65071-ADBF-8D4B-44EE-70DFDDC32374}"/>
                  </a:ext>
                </a:extLst>
              </p:cNvPr>
              <p:cNvSpPr txBox="1"/>
              <p:nvPr/>
            </p:nvSpPr>
            <p:spPr>
              <a:xfrm>
                <a:off x="407508" y="1152940"/>
                <a:ext cx="26806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F65071-ADBF-8D4B-44EE-70DFDDC32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08" y="1152940"/>
                <a:ext cx="2680606" cy="276999"/>
              </a:xfrm>
              <a:prstGeom prst="rect">
                <a:avLst/>
              </a:prstGeom>
              <a:blipFill>
                <a:blip r:embed="rId2"/>
                <a:stretch>
                  <a:fillRect l="-1887" r="-235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2F1E0-179D-1860-7B80-BF18ABCA2709}"/>
                  </a:ext>
                </a:extLst>
              </p:cNvPr>
              <p:cNvSpPr txBox="1"/>
              <p:nvPr/>
            </p:nvSpPr>
            <p:spPr>
              <a:xfrm>
                <a:off x="1593199" y="1809729"/>
                <a:ext cx="4958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2F1E0-179D-1860-7B80-BF18ABCA2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99" y="1809729"/>
                <a:ext cx="4958280" cy="276999"/>
              </a:xfrm>
              <a:prstGeom prst="rect">
                <a:avLst/>
              </a:prstGeom>
              <a:blipFill>
                <a:blip r:embed="rId3"/>
                <a:stretch>
                  <a:fillRect l="-767" r="-1279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BC1114-9446-CD7B-4CE9-85F625548541}"/>
                  </a:ext>
                </a:extLst>
              </p:cNvPr>
              <p:cNvSpPr txBox="1"/>
              <p:nvPr/>
            </p:nvSpPr>
            <p:spPr>
              <a:xfrm>
                <a:off x="3854745" y="967410"/>
                <a:ext cx="2325444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BC1114-9446-CD7B-4CE9-85F625548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745" y="967410"/>
                <a:ext cx="2325444" cy="537519"/>
              </a:xfrm>
              <a:prstGeom prst="rect">
                <a:avLst/>
              </a:prstGeom>
              <a:blipFill>
                <a:blip r:embed="rId4"/>
                <a:stretch>
                  <a:fillRect l="-2717" t="-2326" r="-3261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>
            <a:extLst>
              <a:ext uri="{FF2B5EF4-FFF2-40B4-BE49-F238E27FC236}">
                <a16:creationId xmlns:a16="http://schemas.microsoft.com/office/drawing/2014/main" id="{B2188886-6AF4-1176-5A59-26B2910395C2}"/>
              </a:ext>
            </a:extLst>
          </p:cNvPr>
          <p:cNvSpPr/>
          <p:nvPr/>
        </p:nvSpPr>
        <p:spPr>
          <a:xfrm>
            <a:off x="3250098" y="1211927"/>
            <a:ext cx="405867" cy="138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37CBB1-E135-243D-5AFD-A18664898FA6}"/>
                  </a:ext>
                </a:extLst>
              </p:cNvPr>
              <p:cNvSpPr txBox="1"/>
              <p:nvPr/>
            </p:nvSpPr>
            <p:spPr>
              <a:xfrm>
                <a:off x="1593199" y="2330323"/>
                <a:ext cx="4388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37CBB1-E135-243D-5AFD-A18664898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99" y="2330323"/>
                <a:ext cx="4388958" cy="276999"/>
              </a:xfrm>
              <a:prstGeom prst="rect">
                <a:avLst/>
              </a:prstGeom>
              <a:blipFill>
                <a:blip r:embed="rId5"/>
                <a:stretch>
                  <a:fillRect l="-867" r="-144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9C7D5D-6DAB-65C5-C94A-00198CCDC2D5}"/>
                  </a:ext>
                </a:extLst>
              </p:cNvPr>
              <p:cNvSpPr txBox="1"/>
              <p:nvPr/>
            </p:nvSpPr>
            <p:spPr>
              <a:xfrm>
                <a:off x="1593199" y="2820698"/>
                <a:ext cx="441544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9C7D5D-6DAB-65C5-C94A-00198CCDC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99" y="2820698"/>
                <a:ext cx="4415440" cy="537519"/>
              </a:xfrm>
              <a:prstGeom prst="rect">
                <a:avLst/>
              </a:prstGeom>
              <a:blipFill>
                <a:blip r:embed="rId6"/>
                <a:stretch>
                  <a:fillRect l="-573" t="-2326" r="-114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648E0D-CC2D-E829-D408-13891A9C575B}"/>
                  </a:ext>
                </a:extLst>
              </p:cNvPr>
              <p:cNvSpPr txBox="1"/>
              <p:nvPr/>
            </p:nvSpPr>
            <p:spPr>
              <a:xfrm>
                <a:off x="1593199" y="3722406"/>
                <a:ext cx="5587555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/>
                      </m:func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648E0D-CC2D-E829-D408-13891A9C5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99" y="3722406"/>
                <a:ext cx="5587555" cy="537519"/>
              </a:xfrm>
              <a:prstGeom prst="rect">
                <a:avLst/>
              </a:prstGeom>
              <a:blipFill>
                <a:blip r:embed="rId7"/>
                <a:stretch>
                  <a:fillRect t="-2326" r="-907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13C439-ADBA-FCEC-4DCC-148AF657151F}"/>
                  </a:ext>
                </a:extLst>
              </p:cNvPr>
              <p:cNvSpPr txBox="1"/>
              <p:nvPr/>
            </p:nvSpPr>
            <p:spPr>
              <a:xfrm>
                <a:off x="765313" y="4535370"/>
                <a:ext cx="4572000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13C439-ADBA-FCEC-4DCC-148AF6571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13" y="4535370"/>
                <a:ext cx="4572000" cy="629852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B30F54-26B3-0190-F278-62A86ED24939}"/>
                  </a:ext>
                </a:extLst>
              </p:cNvPr>
              <p:cNvSpPr txBox="1"/>
              <p:nvPr/>
            </p:nvSpPr>
            <p:spPr>
              <a:xfrm>
                <a:off x="4159960" y="4557612"/>
                <a:ext cx="4572000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B30F54-26B3-0190-F278-62A86ED24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960" y="4557612"/>
                <a:ext cx="4572000" cy="612732"/>
              </a:xfrm>
              <a:prstGeom prst="rect">
                <a:avLst/>
              </a:prstGeom>
              <a:blipFill>
                <a:blip r:embed="rId9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65DE0F-7487-7BC5-8013-567919CEB67B}"/>
                  </a:ext>
                </a:extLst>
              </p:cNvPr>
              <p:cNvSpPr txBox="1"/>
              <p:nvPr/>
            </p:nvSpPr>
            <p:spPr>
              <a:xfrm>
                <a:off x="1073425" y="5780583"/>
                <a:ext cx="7465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bounded? How does this relate to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is bounded?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65DE0F-7487-7BC5-8013-567919CEB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25" y="5780583"/>
                <a:ext cx="7465826" cy="369332"/>
              </a:xfrm>
              <a:prstGeom prst="rect">
                <a:avLst/>
              </a:prstGeom>
              <a:blipFill>
                <a:blip r:embed="rId10"/>
                <a:stretch>
                  <a:fillRect l="-67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3297E6-F353-44EC-3F2D-46012D602B5E}"/>
                  </a:ext>
                </a:extLst>
              </p:cNvPr>
              <p:cNvSpPr txBox="1"/>
              <p:nvPr/>
            </p:nvSpPr>
            <p:spPr>
              <a:xfrm>
                <a:off x="2175143" y="6187973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3297E6-F353-44EC-3F2D-46012D602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143" y="6187973"/>
                <a:ext cx="638573" cy="276999"/>
              </a:xfrm>
              <a:prstGeom prst="rect">
                <a:avLst/>
              </a:prstGeom>
              <a:blipFill>
                <a:blip r:embed="rId11"/>
                <a:stretch>
                  <a:fillRect l="-3922" r="-78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7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7" grpId="1"/>
      <p:bldP spid="8" grpId="0" animBg="1"/>
      <p:bldP spid="9" grpId="0"/>
      <p:bldP spid="10" grpId="0"/>
      <p:bldP spid="11" grpId="0"/>
      <p:bldP spid="13" grpId="0"/>
      <p:bldP spid="14" grpId="0"/>
      <p:bldP spid="15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A61A-C803-3748-1807-C905C11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769980" cy="838200"/>
          </a:xfrm>
        </p:spPr>
        <p:txBody>
          <a:bodyPr/>
          <a:lstStyle/>
          <a:p>
            <a:r>
              <a:rPr lang="en-US" dirty="0"/>
              <a:t>Discrete vs. Continuous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D20E3-1111-09B0-41E6-860B77E4D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33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A4329-D074-1CFB-213A-3B139804140B}"/>
              </a:ext>
            </a:extLst>
          </p:cNvPr>
          <p:cNvSpPr txBox="1"/>
          <p:nvPr/>
        </p:nvSpPr>
        <p:spPr>
          <a:xfrm>
            <a:off x="3987477" y="336008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43C930-8561-9A1E-5664-057B3C61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112" y="1616775"/>
            <a:ext cx="5378815" cy="32185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5A1888-0820-4E1F-44B7-403742C3540E}"/>
                  </a:ext>
                </a:extLst>
              </p:cNvPr>
              <p:cNvSpPr txBox="1"/>
              <p:nvPr/>
            </p:nvSpPr>
            <p:spPr>
              <a:xfrm>
                <a:off x="2643868" y="2130095"/>
                <a:ext cx="4873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5A1888-0820-4E1F-44B7-403742C35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868" y="2130095"/>
                <a:ext cx="487313" cy="276999"/>
              </a:xfrm>
              <a:prstGeom prst="rect">
                <a:avLst/>
              </a:prstGeom>
              <a:blipFill>
                <a:blip r:embed="rId3"/>
                <a:stretch>
                  <a:fillRect l="-10256" r="-1538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466E50B-7C89-6819-B0C3-A774AB092DC8}"/>
              </a:ext>
            </a:extLst>
          </p:cNvPr>
          <p:cNvSpPr/>
          <p:nvPr/>
        </p:nvSpPr>
        <p:spPr>
          <a:xfrm>
            <a:off x="5853599" y="2057947"/>
            <a:ext cx="2401572" cy="27492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F5D40C-E568-B1A7-633B-974E836C2660}"/>
                  </a:ext>
                </a:extLst>
              </p:cNvPr>
              <p:cNvSpPr txBox="1"/>
              <p:nvPr/>
            </p:nvSpPr>
            <p:spPr>
              <a:xfrm>
                <a:off x="2556399" y="3578401"/>
                <a:ext cx="52367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F5D40C-E568-B1A7-633B-974E836C2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99" y="3578401"/>
                <a:ext cx="523670" cy="276999"/>
              </a:xfrm>
              <a:prstGeom prst="rect">
                <a:avLst/>
              </a:prstGeom>
              <a:blipFill>
                <a:blip r:embed="rId4"/>
                <a:stretch>
                  <a:fillRect l="-9524" r="-1428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25FA78-82FE-6CBD-EE54-7FB67FE0A830}"/>
                  </a:ext>
                </a:extLst>
              </p:cNvPr>
              <p:cNvSpPr txBox="1"/>
              <p:nvPr/>
            </p:nvSpPr>
            <p:spPr>
              <a:xfrm>
                <a:off x="5005813" y="2729926"/>
                <a:ext cx="16113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25FA78-82FE-6CBD-EE54-7FB67FE0A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813" y="2729926"/>
                <a:ext cx="161133" cy="276999"/>
              </a:xfrm>
              <a:prstGeom prst="rect">
                <a:avLst/>
              </a:prstGeom>
              <a:blipFill>
                <a:blip r:embed="rId5"/>
                <a:stretch>
                  <a:fillRect l="-28571" r="-1428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82642670-E4B3-9AC4-4BB6-30EBE774F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397" y="3617711"/>
            <a:ext cx="3365500" cy="18415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A116802-CD09-DE75-1CBB-A6889E2DEB24}"/>
              </a:ext>
            </a:extLst>
          </p:cNvPr>
          <p:cNvSpPr/>
          <p:nvPr/>
        </p:nvSpPr>
        <p:spPr>
          <a:xfrm>
            <a:off x="2158639" y="3578401"/>
            <a:ext cx="773211" cy="3693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E01D37-1C75-C894-3FF1-50E56783A6CF}"/>
              </a:ext>
            </a:extLst>
          </p:cNvPr>
          <p:cNvSpPr/>
          <p:nvPr/>
        </p:nvSpPr>
        <p:spPr>
          <a:xfrm>
            <a:off x="2331130" y="3264920"/>
            <a:ext cx="919229" cy="3693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24D7A3-5376-2980-B257-7C63D80E2B7F}"/>
              </a:ext>
            </a:extLst>
          </p:cNvPr>
          <p:cNvSpPr/>
          <p:nvPr/>
        </p:nvSpPr>
        <p:spPr>
          <a:xfrm>
            <a:off x="2331130" y="5320954"/>
            <a:ext cx="919229" cy="3693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A8270C-AE9D-F61D-5118-6282DAEAA5D6}"/>
                  </a:ext>
                </a:extLst>
              </p:cNvPr>
              <p:cNvSpPr txBox="1"/>
              <p:nvPr/>
            </p:nvSpPr>
            <p:spPr>
              <a:xfrm>
                <a:off x="5520475" y="4597628"/>
                <a:ext cx="19749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A8270C-AE9D-F61D-5118-6282DAEAA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475" y="4597628"/>
                <a:ext cx="197490" cy="276999"/>
              </a:xfrm>
              <a:prstGeom prst="rect">
                <a:avLst/>
              </a:prstGeom>
              <a:blipFill>
                <a:blip r:embed="rId7"/>
                <a:stretch>
                  <a:fillRect l="-23529" r="-2352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8C79EF-DB7B-3D93-E2D8-347553D124AD}"/>
                  </a:ext>
                </a:extLst>
              </p:cNvPr>
              <p:cNvSpPr txBox="1"/>
              <p:nvPr/>
            </p:nvSpPr>
            <p:spPr>
              <a:xfrm>
                <a:off x="2499174" y="3606327"/>
                <a:ext cx="52367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8C79EF-DB7B-3D93-E2D8-347553D12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174" y="3606327"/>
                <a:ext cx="523670" cy="276999"/>
              </a:xfrm>
              <a:prstGeom prst="rect">
                <a:avLst/>
              </a:prstGeom>
              <a:blipFill>
                <a:blip r:embed="rId8"/>
                <a:stretch>
                  <a:fillRect l="-9302" r="-11628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E7E4AC9-1C0E-AF05-3DC3-D0A349522D3C}"/>
              </a:ext>
            </a:extLst>
          </p:cNvPr>
          <p:cNvGrpSpPr/>
          <p:nvPr/>
        </p:nvGrpSpPr>
        <p:grpSpPr>
          <a:xfrm>
            <a:off x="6727535" y="389885"/>
            <a:ext cx="1935984" cy="756009"/>
            <a:chOff x="2843567" y="1308727"/>
            <a:chExt cx="2643212" cy="8006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3EEAB4-DA00-A255-23D6-98E248D009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System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4B0BECC-2D12-293D-1F54-6CE5702CFF05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009418" y="1791892"/>
              <a:ext cx="610859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8B58857-6C51-6D8D-C73A-A0771ADD6430}"/>
                    </a:ext>
                  </a:extLst>
                </p:cNvPr>
                <p:cNvSpPr/>
                <p:nvPr/>
              </p:nvSpPr>
              <p:spPr>
                <a:xfrm>
                  <a:off x="2843567" y="1329182"/>
                  <a:ext cx="716478" cy="3527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8B58857-6C51-6D8D-C73A-A0771ADD64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567" y="1329182"/>
                  <a:ext cx="716478" cy="3527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3A57560-4174-2680-32EA-33CEABE5CFAA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16124" y="1791892"/>
              <a:ext cx="64295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9D0276D-B134-D400-6D37-E92F9AA19D2D}"/>
                    </a:ext>
                  </a:extLst>
                </p:cNvPr>
                <p:cNvSpPr/>
                <p:nvPr/>
              </p:nvSpPr>
              <p:spPr>
                <a:xfrm>
                  <a:off x="4770301" y="1308727"/>
                  <a:ext cx="716478" cy="3527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9D0276D-B134-D400-6D37-E92F9AA19D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301" y="1308727"/>
                  <a:ext cx="716478" cy="352782"/>
                </a:xfrm>
                <a:prstGeom prst="rect">
                  <a:avLst/>
                </a:prstGeom>
                <a:blipFill>
                  <a:blip r:embed="rId10"/>
                  <a:stretch>
                    <a:fillRect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23093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011C-8089-0507-60EC-C04A7C1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6424863" cy="838200"/>
          </a:xfrm>
        </p:spPr>
        <p:txBody>
          <a:bodyPr/>
          <a:lstStyle/>
          <a:p>
            <a:r>
              <a:rPr lang="en-US" dirty="0"/>
              <a:t>High Order Systems With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CD862-5EE6-A3D5-1593-64A23816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79786"/>
            <a:ext cx="8229600" cy="1814660"/>
          </a:xfrm>
        </p:spPr>
        <p:txBody>
          <a:bodyPr/>
          <a:lstStyle/>
          <a:p>
            <a:r>
              <a:rPr lang="en-US" dirty="0"/>
              <a:t>This is getting complicated!</a:t>
            </a:r>
          </a:p>
          <a:p>
            <a:r>
              <a:rPr lang="en-US" dirty="0"/>
              <a:t>We need a simpler approach than solving in the time domain.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4F289-437A-FFCF-6763-00D8E6F469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933FF-347D-92DC-B2F0-F4F5A6DC0252}"/>
                  </a:ext>
                </a:extLst>
              </p:cNvPr>
              <p:cNvSpPr txBox="1"/>
              <p:nvPr/>
            </p:nvSpPr>
            <p:spPr>
              <a:xfrm>
                <a:off x="559106" y="1543637"/>
                <a:ext cx="8242256" cy="792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933FF-347D-92DC-B2F0-F4F5A6DC0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06" y="1543637"/>
                <a:ext cx="8242256" cy="792653"/>
              </a:xfrm>
              <a:prstGeom prst="rect">
                <a:avLst/>
              </a:prstGeom>
              <a:blipFill>
                <a:blip r:embed="rId2"/>
                <a:stretch>
                  <a:fillRect t="-133333" b="-19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8C1D315E-4A73-5F23-91B8-4CFC69EA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88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29B6-FD40-D35A-ED82-6931149E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466080" cy="838200"/>
          </a:xfrm>
        </p:spPr>
        <p:txBody>
          <a:bodyPr/>
          <a:lstStyle/>
          <a:p>
            <a:r>
              <a:rPr lang="en-US" dirty="0"/>
              <a:t>DC Gain For Transfer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6C3BA9-3F76-185E-0058-42FEB3F6F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775" y="1209554"/>
                <a:ext cx="8229600" cy="4572001"/>
              </a:xfrm>
            </p:spPr>
            <p:txBody>
              <a:bodyPr/>
              <a:lstStyle/>
              <a:p>
                <a:r>
                  <a:rPr lang="en-US" b="0" dirty="0"/>
                  <a:t>Consider the transfer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US" b="0" dirty="0"/>
                  <a:t>DC Gain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 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when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Derivation of DC gain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ea typeface="Cambria Math" panose="02040503050406030204" pitchFamily="18" charset="0"/>
                  </a:rPr>
                  <a:t>Recall: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Given this, the output signal for a step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From the final value theorem,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 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converges.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6C3BA9-3F76-185E-0058-42FEB3F6F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775" y="1209554"/>
                <a:ext cx="8229600" cy="4572001"/>
              </a:xfrm>
              <a:blipFill>
                <a:blip r:embed="rId2"/>
                <a:stretch>
                  <a:fillRect l="-1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34136-D5B2-57EE-BCA5-C413172541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35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5577B-6F52-AD91-00DD-59A3DA2EF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8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20E3-7BCA-0F65-B107-D3E10D63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82" y="381000"/>
            <a:ext cx="5677382" cy="838200"/>
          </a:xfrm>
        </p:spPr>
        <p:txBody>
          <a:bodyPr/>
          <a:lstStyle/>
          <a:p>
            <a:r>
              <a:rPr lang="en-US" dirty="0"/>
              <a:t>Examples of Calculating DC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79825-7954-1ECC-8E11-73D2E55C5B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Constant amplification.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Unadjusted exponential filter.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b="0" dirty="0"/>
                  <a:t>Adjusted filter: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79825-7954-1ECC-8E11-73D2E55C5B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8271B-B4F9-9F43-E25A-1E8732FF84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9460DB-BB3E-8798-7D1F-990108CBA84C}"/>
                  </a:ext>
                </a:extLst>
              </p:cNvPr>
              <p:cNvSpPr txBox="1"/>
              <p:nvPr/>
            </p:nvSpPr>
            <p:spPr>
              <a:xfrm>
                <a:off x="6418162" y="381000"/>
                <a:ext cx="2468303" cy="453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DC Gain: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9460DB-BB3E-8798-7D1F-990108CBA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162" y="381000"/>
                <a:ext cx="2468303" cy="453201"/>
              </a:xfrm>
              <a:prstGeom prst="rect">
                <a:avLst/>
              </a:prstGeom>
              <a:blipFill>
                <a:blip r:embed="rId4"/>
                <a:stretch>
                  <a:fillRect l="-2051" t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34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F0ABEA-2151-DB44-87EA-3FC997EC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/>
              <a:t>G.P.E. Box (Famous Statistician)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39C5-E3EC-E048-9302-8AC3195CD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FCB56-1487-AF4C-8A6F-80E77F5C2E69}"/>
              </a:ext>
            </a:extLst>
          </p:cNvPr>
          <p:cNvSpPr txBox="1"/>
          <p:nvPr/>
        </p:nvSpPr>
        <p:spPr>
          <a:xfrm>
            <a:off x="304800" y="3992940"/>
            <a:ext cx="8576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All models are wrong.</a:t>
            </a:r>
          </a:p>
          <a:p>
            <a:r>
              <a:rPr lang="en-US" sz="4800" b="1" dirty="0"/>
              <a:t>But some models are useful.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A8A36-116F-3B4A-8D5E-EADF1923C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173540"/>
            <a:ext cx="196852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8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5276-8314-5E8F-C296-F8FF2F67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Signals &amp;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FB975-93AD-3C75-4462-3DD9BCEF4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324" y="2735940"/>
            <a:ext cx="8229600" cy="3221783"/>
          </a:xfrm>
        </p:spPr>
        <p:txBody>
          <a:bodyPr/>
          <a:lstStyle/>
          <a:p>
            <a:r>
              <a:rPr lang="en-US" sz="2400" dirty="0"/>
              <a:t>We want a mathematical representation of the relationship between the input signal (</a:t>
            </a:r>
            <a:r>
              <a:rPr lang="en-US" sz="2400" i="1" dirty="0"/>
              <a:t>u</a:t>
            </a:r>
            <a:r>
              <a:rPr lang="en-US" sz="2400" dirty="0"/>
              <a:t>) and the output signal (</a:t>
            </a:r>
            <a:r>
              <a:rPr lang="en-US" sz="2400" i="1" dirty="0"/>
              <a:t>y</a:t>
            </a:r>
            <a:r>
              <a:rPr lang="en-US" sz="2400" dirty="0"/>
              <a:t>).</a:t>
            </a:r>
          </a:p>
          <a:p>
            <a:r>
              <a:rPr lang="en-US" sz="3200" b="1" dirty="0"/>
              <a:t>Properties of interest</a:t>
            </a:r>
            <a:endParaRPr lang="en-US" sz="2400" dirty="0"/>
          </a:p>
          <a:p>
            <a:pPr lvl="1"/>
            <a:r>
              <a:rPr lang="en-US" sz="2000" dirty="0"/>
              <a:t>Stability</a:t>
            </a:r>
          </a:p>
          <a:p>
            <a:pPr lvl="1"/>
            <a:r>
              <a:rPr lang="en-US" sz="2000" dirty="0"/>
              <a:t>Setting times</a:t>
            </a:r>
          </a:p>
          <a:p>
            <a:pPr lvl="1"/>
            <a:r>
              <a:rPr lang="en-US" sz="2000" dirty="0"/>
              <a:t>DC</a:t>
            </a:r>
            <a:r>
              <a:rPr lang="en-US" sz="2000" b="1" dirty="0"/>
              <a:t> </a:t>
            </a:r>
            <a:r>
              <a:rPr lang="en-US" sz="2000" dirty="0"/>
              <a:t>Gain (”final” value of </a:t>
            </a:r>
            <a:r>
              <a:rPr lang="en-US" sz="2000" i="1" dirty="0"/>
              <a:t>y</a:t>
            </a:r>
            <a:r>
              <a:rPr lang="en-US" sz="2000" dirty="0"/>
              <a:t> for a unit step of </a:t>
            </a:r>
            <a:r>
              <a:rPr lang="en-US" sz="2000" i="1" dirty="0"/>
              <a:t>u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Oscillations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B3B8-D16E-DB6E-8F6A-A63234F447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99BABE-FF6A-6EBD-FA73-1D3E09CDD9D8}"/>
              </a:ext>
            </a:extLst>
          </p:cNvPr>
          <p:cNvGrpSpPr/>
          <p:nvPr/>
        </p:nvGrpSpPr>
        <p:grpSpPr>
          <a:xfrm>
            <a:off x="2843567" y="1308727"/>
            <a:ext cx="2643212" cy="800639"/>
            <a:chOff x="2843567" y="1308727"/>
            <a:chExt cx="2643212" cy="8006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9F3B7D-E260-4E08-8AF4-0267EC901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System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56A8879-B3EF-9CC3-F353-DE9AD64BDE63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009418" y="1791892"/>
              <a:ext cx="610859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40BB5E-4B41-0B62-A18B-22BA948ADF2C}"/>
                    </a:ext>
                  </a:extLst>
                </p:cNvPr>
                <p:cNvSpPr/>
                <p:nvPr/>
              </p:nvSpPr>
              <p:spPr>
                <a:xfrm>
                  <a:off x="2843567" y="1329182"/>
                  <a:ext cx="71647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40BB5E-4B41-0B62-A18B-22BA948AD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567" y="1329182"/>
                  <a:ext cx="716478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07ACD7-D255-FD52-AC84-C9F61FD26F3A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16124" y="1791892"/>
              <a:ext cx="64295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DB9C73A-BFA5-B6D0-A4DA-496E4FAEB507}"/>
                    </a:ext>
                  </a:extLst>
                </p:cNvPr>
                <p:cNvSpPr/>
                <p:nvPr/>
              </p:nvSpPr>
              <p:spPr>
                <a:xfrm>
                  <a:off x="4770301" y="1308727"/>
                  <a:ext cx="71647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DB9C73A-BFA5-B6D0-A4DA-496E4FAEB5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301" y="1308727"/>
                  <a:ext cx="716478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119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1DF36C-5E61-85AD-7CDC-45F5EA07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System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E300F-3215-247F-2677-86324C598A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1028" name="Picture 4" descr="12 e response of an unstable system ( 0 ζ &lt; ). | Download Scientific Diagram">
            <a:extLst>
              <a:ext uri="{FF2B5EF4-FFF2-40B4-BE49-F238E27FC236}">
                <a16:creationId xmlns:a16="http://schemas.microsoft.com/office/drawing/2014/main" id="{D69F5947-9868-0D57-0420-ABDC1A2A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698" y="2783181"/>
            <a:ext cx="1711526" cy="146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Unstable System Response | Download Scientific Diagram">
            <a:extLst>
              <a:ext uri="{FF2B5EF4-FFF2-40B4-BE49-F238E27FC236}">
                <a16:creationId xmlns:a16="http://schemas.microsoft.com/office/drawing/2014/main" id="{4974B8BA-7B5A-1800-DA86-B4145E9F31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6932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Oscillating Reactions Web Module">
            <a:extLst>
              <a:ext uri="{FF2B5EF4-FFF2-40B4-BE49-F238E27FC236}">
                <a16:creationId xmlns:a16="http://schemas.microsoft.com/office/drawing/2014/main" id="{A183E5F2-D11D-F211-B5AC-B72E4799C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4717884"/>
            <a:ext cx="2082800" cy="136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EED85B1-B0D6-D9D0-6C39-167E32796BD3}"/>
              </a:ext>
            </a:extLst>
          </p:cNvPr>
          <p:cNvGrpSpPr/>
          <p:nvPr/>
        </p:nvGrpSpPr>
        <p:grpSpPr>
          <a:xfrm>
            <a:off x="42040" y="2783181"/>
            <a:ext cx="2997842" cy="1777919"/>
            <a:chOff x="358816" y="1713053"/>
            <a:chExt cx="2997842" cy="1777919"/>
          </a:xfrm>
        </p:grpSpPr>
        <p:pic>
          <p:nvPicPr>
            <p:cNvPr id="1026" name="Picture 2" descr="Settling time - Wikipedia">
              <a:extLst>
                <a:ext uri="{FF2B5EF4-FFF2-40B4-BE49-F238E27FC236}">
                  <a16:creationId xmlns:a16="http://schemas.microsoft.com/office/drawing/2014/main" id="{F5D98BEA-AD88-2F61-5854-9CC71DA34A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369" y="1713053"/>
              <a:ext cx="2438289" cy="1777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42C2B5-C399-6721-3707-9BCB4A1008E2}"/>
                </a:ext>
              </a:extLst>
            </p:cNvPr>
            <p:cNvSpPr/>
            <p:nvPr/>
          </p:nvSpPr>
          <p:spPr>
            <a:xfrm>
              <a:off x="1662497" y="2782623"/>
              <a:ext cx="1169042" cy="708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1DA142-F7C4-94B8-71D9-826C70EC98B2}"/>
                </a:ext>
              </a:extLst>
            </p:cNvPr>
            <p:cNvSpPr/>
            <p:nvPr/>
          </p:nvSpPr>
          <p:spPr>
            <a:xfrm>
              <a:off x="2395959" y="2390786"/>
              <a:ext cx="435580" cy="708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FA392C-0854-CD67-B385-C6B27B693139}"/>
                </a:ext>
              </a:extLst>
            </p:cNvPr>
            <p:cNvSpPr/>
            <p:nvPr/>
          </p:nvSpPr>
          <p:spPr>
            <a:xfrm>
              <a:off x="358816" y="1713053"/>
              <a:ext cx="1169042" cy="1428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EA2D9A-1941-215F-BC02-859F1DD7AF87}"/>
              </a:ext>
            </a:extLst>
          </p:cNvPr>
          <p:cNvGrpSpPr/>
          <p:nvPr/>
        </p:nvGrpSpPr>
        <p:grpSpPr>
          <a:xfrm>
            <a:off x="2843567" y="1123532"/>
            <a:ext cx="2643212" cy="800639"/>
            <a:chOff x="2843567" y="1308727"/>
            <a:chExt cx="2643212" cy="8006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6C5FFFE-603A-D2A6-0214-5887453BA5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System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F6A9938-86F3-4FDD-D5A2-172FF58E6D8D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009418" y="1791892"/>
              <a:ext cx="610859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772468C-72A2-8571-9207-85675B3B00C8}"/>
                    </a:ext>
                  </a:extLst>
                </p:cNvPr>
                <p:cNvSpPr/>
                <p:nvPr/>
              </p:nvSpPr>
              <p:spPr>
                <a:xfrm>
                  <a:off x="2843567" y="1329182"/>
                  <a:ext cx="71647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772468C-72A2-8571-9207-85675B3B00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567" y="1329182"/>
                  <a:ext cx="71647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E4E5D7-6279-0C1F-338D-E685A9617D31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4716124" y="1791892"/>
              <a:ext cx="64295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50FD8B5-085F-36C4-6724-E52AC541B87D}"/>
                    </a:ext>
                  </a:extLst>
                </p:cNvPr>
                <p:cNvSpPr/>
                <p:nvPr/>
              </p:nvSpPr>
              <p:spPr>
                <a:xfrm>
                  <a:off x="4770301" y="1308727"/>
                  <a:ext cx="71647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50FD8B5-085F-36C4-6724-E52AC541B8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301" y="1308727"/>
                  <a:ext cx="716478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4615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A61A-C803-3748-1807-C905C11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218043" cy="838200"/>
          </a:xfrm>
        </p:spPr>
        <p:txBody>
          <a:bodyPr/>
          <a:lstStyle/>
          <a:p>
            <a:r>
              <a:rPr lang="en-US" dirty="0"/>
              <a:t>What Models?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D20E3-1111-09B0-41E6-860B77E4D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A5C323-7438-23EA-081F-E05AC50C959B}"/>
              </a:ext>
            </a:extLst>
          </p:cNvPr>
          <p:cNvGrpSpPr/>
          <p:nvPr/>
        </p:nvGrpSpPr>
        <p:grpSpPr>
          <a:xfrm>
            <a:off x="6059587" y="541461"/>
            <a:ext cx="3011557" cy="1689433"/>
            <a:chOff x="457162" y="1501028"/>
            <a:chExt cx="6400838" cy="40735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FA4329-D074-1CFB-213A-3B139804140B}"/>
                </a:ext>
              </a:extLst>
            </p:cNvPr>
            <p:cNvSpPr txBox="1"/>
            <p:nvPr/>
          </p:nvSpPr>
          <p:spPr>
            <a:xfrm>
              <a:off x="2286000" y="3244334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43C930-8561-9A1E-5664-057B3C611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8635" y="1501028"/>
              <a:ext cx="5378815" cy="321854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E5A1888-0820-4E1F-44B7-403742C3540E}"/>
                    </a:ext>
                  </a:extLst>
                </p:cNvPr>
                <p:cNvSpPr txBox="1"/>
                <p:nvPr/>
              </p:nvSpPr>
              <p:spPr>
                <a:xfrm>
                  <a:off x="942391" y="2014348"/>
                  <a:ext cx="487313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E5A1888-0820-4E1F-44B7-403742C35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391" y="2014348"/>
                  <a:ext cx="48731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6842" r="-126316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66E50B-7C89-6819-B0C3-A774AB092DC8}"/>
                </a:ext>
              </a:extLst>
            </p:cNvPr>
            <p:cNvSpPr/>
            <p:nvPr/>
          </p:nvSpPr>
          <p:spPr>
            <a:xfrm>
              <a:off x="4152122" y="1942200"/>
              <a:ext cx="2401572" cy="2749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9F5D40C-E568-B1A7-633B-974E836C2660}"/>
                    </a:ext>
                  </a:extLst>
                </p:cNvPr>
                <p:cNvSpPr txBox="1"/>
                <p:nvPr/>
              </p:nvSpPr>
              <p:spPr>
                <a:xfrm>
                  <a:off x="854922" y="3462654"/>
                  <a:ext cx="52367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9F5D40C-E568-B1A7-633B-974E836C2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922" y="3462654"/>
                  <a:ext cx="52367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5000" r="-125000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225FA78-82FE-6CBD-EE54-7FB67FE0A830}"/>
                    </a:ext>
                  </a:extLst>
                </p:cNvPr>
                <p:cNvSpPr txBox="1"/>
                <p:nvPr/>
              </p:nvSpPr>
              <p:spPr>
                <a:xfrm>
                  <a:off x="3304336" y="2614179"/>
                  <a:ext cx="161133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225FA78-82FE-6CBD-EE54-7FB67FE0A8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336" y="2614179"/>
                  <a:ext cx="16113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00000" r="-116667" b="-1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116802-CD09-DE75-1CBB-A6889E2DEB24}"/>
                </a:ext>
              </a:extLst>
            </p:cNvPr>
            <p:cNvSpPr/>
            <p:nvPr/>
          </p:nvSpPr>
          <p:spPr>
            <a:xfrm>
              <a:off x="457162" y="3462654"/>
              <a:ext cx="773211" cy="369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E01D37-1C75-C894-3FF1-50E56783A6CF}"/>
                </a:ext>
              </a:extLst>
            </p:cNvPr>
            <p:cNvSpPr/>
            <p:nvPr/>
          </p:nvSpPr>
          <p:spPr>
            <a:xfrm>
              <a:off x="629653" y="3149173"/>
              <a:ext cx="919229" cy="369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24D7A3-5376-2980-B257-7C63D80E2B7F}"/>
                </a:ext>
              </a:extLst>
            </p:cNvPr>
            <p:cNvSpPr/>
            <p:nvPr/>
          </p:nvSpPr>
          <p:spPr>
            <a:xfrm>
              <a:off x="629653" y="5205207"/>
              <a:ext cx="919229" cy="369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CA8270C-AE9D-F61D-5118-6282DAEAA5D6}"/>
                    </a:ext>
                  </a:extLst>
                </p:cNvPr>
                <p:cNvSpPr txBox="1"/>
                <p:nvPr/>
              </p:nvSpPr>
              <p:spPr>
                <a:xfrm>
                  <a:off x="3818998" y="4481881"/>
                  <a:ext cx="19749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CA8270C-AE9D-F61D-5118-6282DAEAA5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998" y="4481881"/>
                  <a:ext cx="19749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6667" r="-100000" b="-1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C22E362-CCD3-406E-3556-87F566A7EA99}"/>
              </a:ext>
            </a:extLst>
          </p:cNvPr>
          <p:cNvSpPr txBox="1"/>
          <p:nvPr/>
        </p:nvSpPr>
        <p:spPr>
          <a:xfrm>
            <a:off x="766301" y="1252599"/>
            <a:ext cx="504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work with continuous time.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576B41-C3E7-DE8D-061F-B114DCEA35A0}"/>
                  </a:ext>
                </a:extLst>
              </p:cNvPr>
              <p:cNvSpPr txBox="1"/>
              <p:nvPr/>
            </p:nvSpPr>
            <p:spPr>
              <a:xfrm>
                <a:off x="769841" y="2933439"/>
                <a:ext cx="6117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576B41-C3E7-DE8D-061F-B114DCEA3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41" y="2933439"/>
                <a:ext cx="6117316" cy="276999"/>
              </a:xfrm>
              <a:prstGeom prst="rect">
                <a:avLst/>
              </a:prstGeom>
              <a:blipFill>
                <a:blip r:embed="rId9"/>
                <a:stretch>
                  <a:fillRect r="-41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70A946-B659-ECCF-223F-3E99D3379FE2}"/>
                  </a:ext>
                </a:extLst>
              </p:cNvPr>
              <p:cNvSpPr txBox="1"/>
              <p:nvPr/>
            </p:nvSpPr>
            <p:spPr>
              <a:xfrm>
                <a:off x="708570" y="4700888"/>
                <a:ext cx="5452069" cy="555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70A946-B659-ECCF-223F-3E99D3379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70" y="4700888"/>
                <a:ext cx="5452069" cy="555921"/>
              </a:xfrm>
              <a:prstGeom prst="rect">
                <a:avLst/>
              </a:prstGeom>
              <a:blipFill>
                <a:blip r:embed="rId10"/>
                <a:stretch>
                  <a:fillRect l="-464" r="-928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6449F97-7CC7-CC9B-3FC1-AEA63CB92142}"/>
              </a:ext>
            </a:extLst>
          </p:cNvPr>
          <p:cNvSpPr txBox="1"/>
          <p:nvPr/>
        </p:nvSpPr>
        <p:spPr>
          <a:xfrm>
            <a:off x="690329" y="2481967"/>
            <a:ext cx="623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Linear discrete time model (autoregressive time series)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4E982-1BB6-DB1C-2108-F8872A8FDFF4}"/>
              </a:ext>
            </a:extLst>
          </p:cNvPr>
          <p:cNvSpPr txBox="1"/>
          <p:nvPr/>
        </p:nvSpPr>
        <p:spPr>
          <a:xfrm>
            <a:off x="649029" y="4237487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Linear continuous time model (differential equation)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6847AA-2DB4-D53C-C9FE-5B837F4967BA}"/>
                  </a:ext>
                </a:extLst>
              </p:cNvPr>
              <p:cNvSpPr txBox="1"/>
              <p:nvPr/>
            </p:nvSpPr>
            <p:spPr>
              <a:xfrm>
                <a:off x="949124" y="3429000"/>
                <a:ext cx="5152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constants that do not change over time.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6847AA-2DB4-D53C-C9FE-5B837F496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24" y="3429000"/>
                <a:ext cx="5152244" cy="369332"/>
              </a:xfrm>
              <a:prstGeom prst="rect">
                <a:avLst/>
              </a:prstGeom>
              <a:blipFill>
                <a:blip r:embed="rId11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ACE765-D11F-782E-1C40-5D1A3343039F}"/>
                  </a:ext>
                </a:extLst>
              </p:cNvPr>
              <p:cNvSpPr txBox="1"/>
              <p:nvPr/>
            </p:nvSpPr>
            <p:spPr>
              <a:xfrm>
                <a:off x="858482" y="5504695"/>
                <a:ext cx="2241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constants.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ACE765-D11F-782E-1C40-5D1A33430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82" y="5504695"/>
                <a:ext cx="2241511" cy="369332"/>
              </a:xfrm>
              <a:prstGeom prst="rect">
                <a:avLst/>
              </a:prstGeom>
              <a:blipFill>
                <a:blip r:embed="rId12"/>
                <a:stretch>
                  <a:fillRect t="-6667" r="-11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2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6821890" cy="838200"/>
          </a:xfrm>
        </p:spPr>
        <p:txBody>
          <a:bodyPr/>
          <a:lstStyle/>
          <a:p>
            <a:r>
              <a:rPr lang="en-US" sz="2800" dirty="0"/>
              <a:t>First Order Linear Time Invariant (LTI)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457" y="1008887"/>
                <a:ext cx="6821889" cy="4107123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sz="2400" dirty="0"/>
                  <a:t>Differential equation</a:t>
                </a:r>
                <a:r>
                  <a:rPr lang="en-US" sz="2400" b="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dy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r>
                  <a:rPr lang="en-US" sz="2400" dirty="0"/>
                  <a:t>Solving the differential equation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Guess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/>
                  <a:t>; 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Substitute the guess into the differential equation.</a:t>
                </a: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𝑝𝑐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/>
                  <a:t> the </a:t>
                </a:r>
                <a:r>
                  <a:rPr lang="en-US" sz="1600" b="1" u="sng" dirty="0"/>
                  <a:t>characteristic</a:t>
                </a:r>
                <a:r>
                  <a:rPr lang="en-US" sz="1600" u="sng" dirty="0"/>
                  <a:t> </a:t>
                </a:r>
                <a:r>
                  <a:rPr lang="en-US" sz="1600" b="1" u="sng" dirty="0"/>
                  <a:t>equation</a:t>
                </a:r>
                <a:r>
                  <a:rPr lang="en-US" sz="1600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Solve the characteristic equation. The solutions are the </a:t>
                </a:r>
                <a:r>
                  <a:rPr lang="en-US" sz="2000" b="1" u="sng" dirty="0"/>
                  <a:t>poles.</a:t>
                </a:r>
                <a:endParaRPr lang="en-US" sz="2000" b="1" i="1" u="sng" dirty="0">
                  <a:latin typeface="Cambria Math" panose="02040503050406030204" pitchFamily="18" charset="0"/>
                </a:endParaRPr>
              </a:p>
              <a:p>
                <a:pPr marL="1314450" lvl="2" indent="-457200"/>
                <a:r>
                  <a:rPr lang="en-US" sz="1600" i="1" dirty="0"/>
                  <a:t>p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;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457" y="1008887"/>
                <a:ext cx="6821889" cy="4107123"/>
              </a:xfrm>
              <a:blipFill>
                <a:blip r:embed="rId2"/>
                <a:stretch>
                  <a:fillRect l="-1115" r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F934E-D2AA-D07A-81F8-08BDB9AAE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322" y="1304417"/>
            <a:ext cx="1917700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51504A-F161-4456-EDD5-A845F9A2BFD7}"/>
              </a:ext>
            </a:extLst>
          </p:cNvPr>
          <p:cNvSpPr txBox="1"/>
          <p:nvPr/>
        </p:nvSpPr>
        <p:spPr>
          <a:xfrm>
            <a:off x="1064871" y="566340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</a:t>
            </a:r>
            <a:r>
              <a:rPr lang="en-US" dirty="0"/>
              <a:t> is found using the initial conditions.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3198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6821890" cy="838200"/>
          </a:xfrm>
        </p:spPr>
        <p:txBody>
          <a:bodyPr/>
          <a:lstStyle/>
          <a:p>
            <a:r>
              <a:rPr lang="en-US" sz="2800" dirty="0"/>
              <a:t>Poles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3570" y="1659039"/>
                <a:ext cx="7531768" cy="2154359"/>
              </a:xfrm>
            </p:spPr>
            <p:txBody>
              <a:bodyPr/>
              <a:lstStyle/>
              <a:p>
                <a:r>
                  <a:rPr lang="en-US" sz="2400" dirty="0"/>
                  <a:t>The poles are solutions to the characteristic equation. </a:t>
                </a:r>
              </a:p>
              <a:p>
                <a:r>
                  <a:rPr lang="en-US" sz="2400" dirty="0"/>
                  <a:t>What happens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is:</a:t>
                </a:r>
              </a:p>
              <a:p>
                <a:pPr lvl="1"/>
                <a:r>
                  <a:rPr lang="en-US" sz="2000" dirty="0"/>
                  <a:t>negative</a:t>
                </a:r>
              </a:p>
              <a:p>
                <a:pPr lvl="1"/>
                <a:r>
                  <a:rPr lang="en-US" sz="2000" dirty="0"/>
                  <a:t>positive</a:t>
                </a:r>
              </a:p>
              <a:p>
                <a:pPr lvl="1"/>
                <a:r>
                  <a:rPr lang="en-US" sz="2000" dirty="0"/>
                  <a:t>Zero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570" y="1659039"/>
                <a:ext cx="7531768" cy="2154359"/>
              </a:xfrm>
              <a:blipFill>
                <a:blip r:embed="rId2"/>
                <a:stretch>
                  <a:fillRect l="-1178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730D-5DFA-70FC-C1A7-2AFE21AA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EF934E-D2AA-D07A-81F8-08BDB9AAE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368" y="3955334"/>
            <a:ext cx="19177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A66A77-4679-7EDC-ED5A-029D99C17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303" y="3879134"/>
            <a:ext cx="2413000" cy="187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B1C591-28AA-7123-09EB-BB1A4B5E8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7250" y="3879134"/>
            <a:ext cx="2349500" cy="1905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5AAACB-D70C-0BB4-DF21-B558FC937BDF}"/>
              </a:ext>
            </a:extLst>
          </p:cNvPr>
          <p:cNvSpPr txBox="1"/>
          <p:nvPr/>
        </p:nvSpPr>
        <p:spPr>
          <a:xfrm>
            <a:off x="1698859" y="594013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3FA598-54C7-4BE7-002F-9AC8F9830F85}"/>
                  </a:ext>
                </a:extLst>
              </p:cNvPr>
              <p:cNvSpPr txBox="1"/>
              <p:nvPr/>
            </p:nvSpPr>
            <p:spPr>
              <a:xfrm>
                <a:off x="4572000" y="5969681"/>
                <a:ext cx="638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3FA598-54C7-4BE7-002F-9AC8F9830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969681"/>
                <a:ext cx="638572" cy="276999"/>
              </a:xfrm>
              <a:prstGeom prst="rect">
                <a:avLst/>
              </a:prstGeom>
              <a:blipFill>
                <a:blip r:embed="rId7"/>
                <a:stretch>
                  <a:fillRect l="-3922" r="-588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188D5A-8587-08D5-36A2-842A37235C71}"/>
                  </a:ext>
                </a:extLst>
              </p:cNvPr>
              <p:cNvSpPr txBox="1"/>
              <p:nvPr/>
            </p:nvSpPr>
            <p:spPr>
              <a:xfrm>
                <a:off x="7307541" y="5926070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188D5A-8587-08D5-36A2-842A37235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541" y="5926070"/>
                <a:ext cx="638573" cy="276999"/>
              </a:xfrm>
              <a:prstGeom prst="rect">
                <a:avLst/>
              </a:prstGeom>
              <a:blipFill>
                <a:blip r:embed="rId8"/>
                <a:stretch>
                  <a:fillRect l="-3922" r="-784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033430-5073-C680-4326-886BDB80B0E5}"/>
                  </a:ext>
                </a:extLst>
              </p:cNvPr>
              <p:cNvSpPr txBox="1"/>
              <p:nvPr/>
            </p:nvSpPr>
            <p:spPr>
              <a:xfrm>
                <a:off x="1593803" y="5824470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033430-5073-C680-4326-886BDB80B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03" y="5824470"/>
                <a:ext cx="638573" cy="276999"/>
              </a:xfrm>
              <a:prstGeom prst="rect">
                <a:avLst/>
              </a:prstGeom>
              <a:blipFill>
                <a:blip r:embed="rId9"/>
                <a:stretch>
                  <a:fillRect l="-3922" r="-78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BF4E1F-B989-B835-25EB-CD9F3D2F8B6D}"/>
                  </a:ext>
                </a:extLst>
              </p:cNvPr>
              <p:cNvSpPr txBox="1"/>
              <p:nvPr/>
            </p:nvSpPr>
            <p:spPr>
              <a:xfrm>
                <a:off x="322990" y="947832"/>
                <a:ext cx="5492187" cy="4912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 </a:t>
                </a:r>
                <a:r>
                  <a:rPr lang="en-US" b="1" u="sng" dirty="0"/>
                  <a:t>characteristic</a:t>
                </a:r>
                <a:r>
                  <a:rPr lang="en-US" u="sng" dirty="0"/>
                  <a:t> </a:t>
                </a:r>
                <a:r>
                  <a:rPr lang="en-US" b="1" u="sng" dirty="0"/>
                  <a:t>equation</a:t>
                </a:r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BF4E1F-B989-B835-25EB-CD9F3D2F8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0" y="947832"/>
                <a:ext cx="5492187" cy="491288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89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254129</TotalTime>
  <Words>2184</Words>
  <Application>Microsoft Macintosh PowerPoint</Application>
  <PresentationFormat>On-screen Show (4:3)</PresentationFormat>
  <Paragraphs>408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ＭＳ Ｐゴシック</vt:lpstr>
      <vt:lpstr>Arial</vt:lpstr>
      <vt:lpstr>Calibri</vt:lpstr>
      <vt:lpstr>Cambria Math</vt:lpstr>
      <vt:lpstr>Office Theme</vt:lpstr>
      <vt:lpstr>BIOE 498 / BIOE 599  Advanced Biological Control Systems   Linear Time Invariant Systems  </vt:lpstr>
      <vt:lpstr>Agenda</vt:lpstr>
      <vt:lpstr>The Problem</vt:lpstr>
      <vt:lpstr>G.P.E. Box (Famous Statistician)</vt:lpstr>
      <vt:lpstr>Modeling Signals &amp; Systems</vt:lpstr>
      <vt:lpstr>Some System Response</vt:lpstr>
      <vt:lpstr>What Models?</vt:lpstr>
      <vt:lpstr>First Order Linear Time Invariant (LTI) System</vt:lpstr>
      <vt:lpstr>Poles</vt:lpstr>
      <vt:lpstr>High Order Differential Equations</vt:lpstr>
      <vt:lpstr>Poles Tell Us About Stability and Oscillations</vt:lpstr>
      <vt:lpstr>Laplace Transform</vt:lpstr>
      <vt:lpstr>Basic Signals</vt:lpstr>
      <vt:lpstr>Laplace Transforms of Basic Signals</vt:lpstr>
      <vt:lpstr>Laplace Transforms Properties</vt:lpstr>
      <vt:lpstr>Find These Laplace Transforms</vt:lpstr>
      <vt:lpstr>Poles &amp; Laplace Transforms</vt:lpstr>
      <vt:lpstr>What are the poles? What are the signals?</vt:lpstr>
      <vt:lpstr>Systems &amp; Transfer Functions</vt:lpstr>
      <vt:lpstr>Why Transfer Functions?</vt:lpstr>
      <vt:lpstr>PowerPoint Presentation</vt:lpstr>
      <vt:lpstr>Transfer functions can be composed.</vt:lpstr>
      <vt:lpstr>Steady State Step Response (DC Gain)</vt:lpstr>
      <vt:lpstr>What You Need to Know</vt:lpstr>
      <vt:lpstr>Exercise 1: Find the Transfer Function for a Sequential Chemical Network</vt:lpstr>
      <vt:lpstr>BACKUP</vt:lpstr>
      <vt:lpstr>Representing Signals in Discrete Time</vt:lpstr>
      <vt:lpstr>Shifting in time</vt:lpstr>
      <vt:lpstr>Adding Signals</vt:lpstr>
      <vt:lpstr>Multiplication by a Constant</vt:lpstr>
      <vt:lpstr>Exercise: Find the z-Transform</vt:lpstr>
      <vt:lpstr>From Discrete to Continuous Time</vt:lpstr>
      <vt:lpstr>Discrete vs. Continuous Time</vt:lpstr>
      <vt:lpstr>High Order Systems With Inputs</vt:lpstr>
      <vt:lpstr>DC Gain For Transfer Functions</vt:lpstr>
      <vt:lpstr>Examples of Calculating DC Gain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Hellerstein</cp:lastModifiedBy>
  <cp:revision>3182</cp:revision>
  <dcterms:created xsi:type="dcterms:W3CDTF">2008-11-04T22:35:39Z</dcterms:created>
  <dcterms:modified xsi:type="dcterms:W3CDTF">2025-02-24T00:30:02Z</dcterms:modified>
</cp:coreProperties>
</file>