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01" r:id="rId3"/>
    <p:sldId id="358" r:id="rId4"/>
    <p:sldId id="354" r:id="rId5"/>
    <p:sldId id="355" r:id="rId6"/>
    <p:sldId id="263" r:id="rId7"/>
    <p:sldId id="262" r:id="rId8"/>
    <p:sldId id="359" r:id="rId9"/>
    <p:sldId id="267" r:id="rId10"/>
    <p:sldId id="269" r:id="rId11"/>
    <p:sldId id="356" r:id="rId12"/>
    <p:sldId id="505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8"/>
    <p:restoredTop sz="86414"/>
  </p:normalViewPr>
  <p:slideViewPr>
    <p:cSldViewPr snapToGrid="0" snapToObjects="1">
      <p:cViewPr varScale="1">
        <p:scale>
          <a:sx n="137" d="100"/>
          <a:sy n="137" d="100"/>
        </p:scale>
        <p:origin x="21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2/5/24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2/5/24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System Identification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Quality: R</a:t>
            </a:r>
            <a:r>
              <a:rPr lang="en-US" baseline="30000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is uncertainty information on the data points: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7E6AC1-CF64-F795-7316-2E41D0DFE7EA}"/>
              </a:ext>
            </a:extLst>
          </p:cNvPr>
          <p:cNvSpPr txBox="1"/>
          <p:nvPr/>
        </p:nvSpPr>
        <p:spPr>
          <a:xfrm>
            <a:off x="1800809" y="5197150"/>
            <a:ext cx="428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larger </a:t>
            </a:r>
            <a:r>
              <a:rPr lang="en-US" sz="2000" i="1" dirty="0"/>
              <a:t>R</a:t>
            </a:r>
            <a:r>
              <a:rPr lang="en-US" sz="2000" i="1" baseline="30000" dirty="0"/>
              <a:t>2</a:t>
            </a:r>
            <a:r>
              <a:rPr lang="en-US" sz="2000" dirty="0"/>
              <a:t> indicates a better model.</a:t>
            </a:r>
          </a:p>
        </p:txBody>
      </p:sp>
    </p:spTree>
    <p:extLst>
      <p:ext uri="{BB962C8B-B14F-4D97-AF65-F5344CB8AC3E}">
        <p14:creationId xmlns:p14="http://schemas.microsoft.com/office/powerpoint/2010/main" val="50034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3367128"/>
            <a:ext cx="6172200" cy="1947822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4338547" y="1219200"/>
            <a:ext cx="3072869" cy="1981200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1" y="1752601"/>
              <a:ext cx="11524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11524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1732583" y="2215968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2215968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4301" r="-322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536508" y="2740743"/>
                <a:ext cx="3529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08" y="2740743"/>
                <a:ext cx="3529877" cy="276999"/>
              </a:xfrm>
              <a:prstGeom prst="rect">
                <a:avLst/>
              </a:prstGeom>
              <a:blipFill>
                <a:blip r:embed="rId7"/>
                <a:stretch>
                  <a:fillRect l="-1075" t="-4545" r="-71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6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7C1C-3C66-49B8-9372-E71579D0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9330612" cy="838200"/>
          </a:xfrm>
        </p:spPr>
        <p:txBody>
          <a:bodyPr/>
          <a:lstStyle/>
          <a:p>
            <a:r>
              <a:rPr lang="en-US" sz="2800" dirty="0"/>
              <a:t>System Identification: Estimating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18171-C537-DDBD-8FDA-CF19E992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80009"/>
              </a:xfrm>
            </p:spPr>
            <p:txBody>
              <a:bodyPr/>
              <a:lstStyle/>
              <a:p>
                <a:r>
                  <a:rPr lang="en-US" dirty="0"/>
                  <a:t>We want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the transfer function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/>
                  <a:t> (experimental data)</a:t>
                </a:r>
              </a:p>
              <a:p>
                <a:r>
                  <a:rPr lang="en-US" dirty="0"/>
                  <a:t>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Use initial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If residuals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b="0" dirty="0"/>
                  <a:t> are small, stop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too many iterations, stop.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Use the residuals to determine whether to increase or decrease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predict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Go to (2)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18171-C537-DDBD-8FDA-CF19E992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80009"/>
              </a:xfrm>
              <a:blipFill>
                <a:blip r:embed="rId2"/>
                <a:stretch>
                  <a:fillRect l="-1389" t="-1272" b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2B84F-A3DB-D3E0-866C-A42F0D216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15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7A50-72C5-3F45-1311-B7F89CA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6DB8-8A6A-B69D-A0F3-D19F78DD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65064"/>
            <a:ext cx="8229600" cy="2705879"/>
          </a:xfrm>
        </p:spPr>
        <p:txBody>
          <a:bodyPr/>
          <a:lstStyle/>
          <a:p>
            <a:r>
              <a:rPr lang="en-US" dirty="0"/>
              <a:t>Constructing a transfer function for the system.</a:t>
            </a:r>
          </a:p>
          <a:p>
            <a:r>
              <a:rPr lang="en-US" dirty="0"/>
              <a:t>This is data driven.</a:t>
            </a:r>
          </a:p>
          <a:p>
            <a:pPr lvl="1"/>
            <a:r>
              <a:rPr lang="en-US" dirty="0"/>
              <a:t>We are given experimental data and the inputs that produced these data.</a:t>
            </a:r>
          </a:p>
          <a:p>
            <a:pPr lvl="1"/>
            <a:r>
              <a:rPr lang="en-US" dirty="0"/>
              <a:t>From this, we estimate a transfer function that predicts values close to the experimental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5B675-3E16-C4B4-7C2A-A22725341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8AB077-2053-CFCF-2977-80CE515D9233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6C835B-357A-B26F-B31B-9B29C18F4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BB35C73-AA12-C2FC-40F8-C5878581D37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3F3A901-1E9B-F409-0FBE-EC8BD05883D2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804FD4-ED5A-D2F5-C4B5-1C83A6C78AF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722185E-FF5E-3FF7-4AE4-575B0E9DA7EB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34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61" y="900113"/>
            <a:ext cx="5857875" cy="360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2575252" y="3429000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116426" y="3331029"/>
            <a:ext cx="363892" cy="97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03516B-9505-0248-AF4B-8BA80EBC288A}"/>
              </a:ext>
            </a:extLst>
          </p:cNvPr>
          <p:cNvSpPr txBox="1"/>
          <p:nvPr/>
        </p:nvSpPr>
        <p:spPr>
          <a:xfrm>
            <a:off x="1325561" y="4634448"/>
            <a:ext cx="72667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Experimental (observational) data – what we want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Fitted curve (predicted values) – predicted from out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Residuals = Experimental data – fitted curve</a:t>
            </a:r>
          </a:p>
        </p:txBody>
      </p:sp>
    </p:spTree>
    <p:extLst>
      <p:ext uri="{BB962C8B-B14F-4D97-AF65-F5344CB8AC3E}">
        <p14:creationId xmlns:p14="http://schemas.microsoft.com/office/powerpoint/2010/main" val="7918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851519"/>
            <a:ext cx="2767013" cy="192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76" y="3877638"/>
            <a:ext cx="2757488" cy="1868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05" y="1775789"/>
            <a:ext cx="2743200" cy="18246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1943100" y="149465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1828800" y="3600451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00451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4857750" y="3596998"/>
                <a:ext cx="3529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0" y="3596998"/>
                <a:ext cx="3529877" cy="276999"/>
              </a:xfrm>
              <a:prstGeom prst="rect">
                <a:avLst/>
              </a:prstGeom>
              <a:blipFill>
                <a:blip r:embed="rId6"/>
                <a:stretch>
                  <a:fillRect l="-1075" r="-71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83A67B-DF97-7EB3-615E-E1CC6C7A0052}"/>
              </a:ext>
            </a:extLst>
          </p:cNvPr>
          <p:cNvSpPr txBox="1"/>
          <p:nvPr/>
        </p:nvSpPr>
        <p:spPr>
          <a:xfrm>
            <a:off x="1366411" y="5860831"/>
            <a:ext cx="580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 from a good model have small deviations from the experimental data.</a:t>
            </a:r>
          </a:p>
        </p:txBody>
      </p:sp>
    </p:spTree>
    <p:extLst>
      <p:ext uri="{BB962C8B-B14F-4D97-AF65-F5344CB8AC3E}">
        <p14:creationId xmlns:p14="http://schemas.microsoft.com/office/powerpoint/2010/main" val="237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72" y="3674589"/>
            <a:ext cx="2757488" cy="2040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43" y="3688877"/>
            <a:ext cx="2746462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731907"/>
            <a:ext cx="2743200" cy="20312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6902588" y="1143000"/>
            <a:ext cx="926963" cy="1059729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2552877" y="150903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4400550" y="291465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the better model now?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DE9C6-1584-6998-62A3-2B437D253AE2}"/>
              </a:ext>
            </a:extLst>
          </p:cNvPr>
          <p:cNvSpPr txBox="1"/>
          <p:nvPr/>
        </p:nvSpPr>
        <p:spPr>
          <a:xfrm>
            <a:off x="1600200" y="5822302"/>
            <a:ext cx="541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good model provides good fits to many data sets.</a:t>
            </a:r>
          </a:p>
        </p:txBody>
      </p:sp>
    </p:spTree>
    <p:extLst>
      <p:ext uri="{BB962C8B-B14F-4D97-AF65-F5344CB8AC3E}">
        <p14:creationId xmlns:p14="http://schemas.microsoft.com/office/powerpoint/2010/main" val="33607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fitting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2507" y="2376285"/>
            <a:ext cx="16337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Under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9719"/>
            <a:ext cx="3429297" cy="2057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36" y="3019719"/>
            <a:ext cx="3429297" cy="2057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20016" y="2376285"/>
            <a:ext cx="18870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More Realistic</a:t>
            </a:r>
          </a:p>
        </p:txBody>
      </p:sp>
    </p:spTree>
    <p:extLst>
      <p:ext uri="{BB962C8B-B14F-4D97-AF65-F5344CB8AC3E}">
        <p14:creationId xmlns:p14="http://schemas.microsoft.com/office/powerpoint/2010/main" val="392821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probably seen this: Someone is a bit too enthusiastic with Excel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2712" y="2195469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Overfitting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0" y="3119439"/>
            <a:ext cx="3438442" cy="2066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85" y="3069579"/>
            <a:ext cx="3438442" cy="20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5143500" y="1450875"/>
            <a:ext cx="2071205" cy="2092426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20031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1799045" y="1485900"/>
            <a:ext cx="2585807" cy="2352675"/>
            <a:chOff x="2876550" y="3703983"/>
            <a:chExt cx="3447743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7316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1543050" y="3971013"/>
            <a:ext cx="2857500" cy="1771579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90"/>
              <a:ext cx="2488289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 err="1"/>
                <a:t>Heteroschodasticity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6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fitting procedure will attempt to minimize the difference between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and the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that is minimize: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3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196626</TotalTime>
  <Words>487</Words>
  <Application>Microsoft Macintosh PowerPoint</Application>
  <PresentationFormat>On-screen Show (4:3)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Cambria Math</vt:lpstr>
      <vt:lpstr>Office Theme</vt:lpstr>
      <vt:lpstr>BIOE 498 / BIOE 599  Advanced Biological Control Systems   System Identification  </vt:lpstr>
      <vt:lpstr>System Identification</vt:lpstr>
      <vt:lpstr>Key Concepts</vt:lpstr>
      <vt:lpstr>What is A Good Model?</vt:lpstr>
      <vt:lpstr>Generalizing Model to New Data</vt:lpstr>
      <vt:lpstr>Under fitting</vt:lpstr>
      <vt:lpstr>You’ve probably seen this: Someone is a bit too enthusiastic with Excel</vt:lpstr>
      <vt:lpstr>What Residuals Tell Us About Models</vt:lpstr>
      <vt:lpstr>Calculating Residuals</vt:lpstr>
      <vt:lpstr>Assessing Model Quality: R2</vt:lpstr>
      <vt:lpstr>What is A Good Model?</vt:lpstr>
      <vt:lpstr>System Identification: Estimating Model Parameters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2818</cp:revision>
  <dcterms:created xsi:type="dcterms:W3CDTF">2008-11-04T22:35:39Z</dcterms:created>
  <dcterms:modified xsi:type="dcterms:W3CDTF">2024-02-06T01:54:57Z</dcterms:modified>
</cp:coreProperties>
</file>