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72" r:id="rId4"/>
    <p:sldId id="273" r:id="rId5"/>
    <p:sldId id="274" r:id="rId6"/>
    <p:sldId id="267" r:id="rId7"/>
    <p:sldId id="266" r:id="rId8"/>
    <p:sldId id="268" r:id="rId9"/>
    <p:sldId id="269" r:id="rId10"/>
    <p:sldId id="271" r:id="rId11"/>
    <p:sldId id="275" r:id="rId12"/>
    <p:sldId id="278" r:id="rId13"/>
    <p:sldId id="279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ED6A-0194-DE48-91E5-B3B9D27FC79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2EA3-9EA0-244C-A518-AE020E54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rise time of the scale network is faster than the “desired” network because the dominant pole has a smaller (more negative)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2EA3-9EA0-244C-A518-AE020E54A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5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2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0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411.png"/><Relationship Id="rId39" Type="http://schemas.openxmlformats.org/officeDocument/2006/relationships/image" Target="../media/image1210.png"/><Relationship Id="rId21" Type="http://schemas.openxmlformats.org/officeDocument/2006/relationships/image" Target="../media/image107.png"/><Relationship Id="rId34" Type="http://schemas.openxmlformats.org/officeDocument/2006/relationships/image" Target="../media/image111.png"/><Relationship Id="rId42" Type="http://schemas.openxmlformats.org/officeDocument/2006/relationships/image" Target="../media/image116.png"/><Relationship Id="rId47" Type="http://schemas.openxmlformats.org/officeDocument/2006/relationships/image" Target="../media/image121.png"/><Relationship Id="rId50" Type="http://schemas.openxmlformats.org/officeDocument/2006/relationships/image" Target="../media/image124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6" Type="http://schemas.openxmlformats.org/officeDocument/2006/relationships/image" Target="../media/image103.png"/><Relationship Id="rId29" Type="http://schemas.openxmlformats.org/officeDocument/2006/relationships/image" Target="../media/image109.png"/><Relationship Id="rId11" Type="http://schemas.openxmlformats.org/officeDocument/2006/relationships/image" Target="../media/image98.png"/><Relationship Id="rId24" Type="http://schemas.openxmlformats.org/officeDocument/2006/relationships/image" Target="../media/image210.png"/><Relationship Id="rId32" Type="http://schemas.openxmlformats.org/officeDocument/2006/relationships/image" Target="../media/image510.png"/><Relationship Id="rId37" Type="http://schemas.openxmlformats.org/officeDocument/2006/relationships/image" Target="../media/image114.png"/><Relationship Id="rId40" Type="http://schemas.openxmlformats.org/officeDocument/2006/relationships/image" Target="../media/image130.png"/><Relationship Id="rId45" Type="http://schemas.openxmlformats.org/officeDocument/2006/relationships/image" Target="../media/image119.png"/><Relationship Id="rId53" Type="http://schemas.openxmlformats.org/officeDocument/2006/relationships/image" Target="../media/image127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19" Type="http://schemas.openxmlformats.org/officeDocument/2006/relationships/image" Target="../media/image87.png"/><Relationship Id="rId31" Type="http://schemas.openxmlformats.org/officeDocument/2006/relationships/image" Target="../media/image410.png"/><Relationship Id="rId44" Type="http://schemas.openxmlformats.org/officeDocument/2006/relationships/image" Target="../media/image118.png"/><Relationship Id="rId52" Type="http://schemas.openxmlformats.org/officeDocument/2006/relationships/image" Target="../media/image12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310.png"/><Relationship Id="rId27" Type="http://schemas.openxmlformats.org/officeDocument/2006/relationships/image" Target="../media/image140.png"/><Relationship Id="rId30" Type="http://schemas.openxmlformats.org/officeDocument/2006/relationships/image" Target="../media/image310.png"/><Relationship Id="rId35" Type="http://schemas.openxmlformats.org/officeDocument/2006/relationships/image" Target="../media/image112.png"/><Relationship Id="rId43" Type="http://schemas.openxmlformats.org/officeDocument/2006/relationships/image" Target="../media/image117.png"/><Relationship Id="rId48" Type="http://schemas.openxmlformats.org/officeDocument/2006/relationships/image" Target="../media/image122.png"/><Relationship Id="rId8" Type="http://schemas.openxmlformats.org/officeDocument/2006/relationships/image" Target="../media/image95.png"/><Relationship Id="rId51" Type="http://schemas.openxmlformats.org/officeDocument/2006/relationships/image" Target="../media/image125.png"/><Relationship Id="rId3" Type="http://schemas.openxmlformats.org/officeDocument/2006/relationships/image" Target="../media/image90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210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46" Type="http://schemas.openxmlformats.org/officeDocument/2006/relationships/image" Target="../media/image120.png"/><Relationship Id="rId20" Type="http://schemas.openxmlformats.org/officeDocument/2006/relationships/image" Target="../media/image106.png"/><Relationship Id="rId41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5" Type="http://schemas.openxmlformats.org/officeDocument/2006/relationships/image" Target="../media/image102.png"/><Relationship Id="rId23" Type="http://schemas.openxmlformats.org/officeDocument/2006/relationships/image" Target="../media/image134.png"/><Relationship Id="rId28" Type="http://schemas.openxmlformats.org/officeDocument/2006/relationships/image" Target="../media/image108.png"/><Relationship Id="rId36" Type="http://schemas.openxmlformats.org/officeDocument/2006/relationships/image" Target="../media/image113.png"/><Relationship Id="rId49" Type="http://schemas.openxmlformats.org/officeDocument/2006/relationships/image" Target="../media/image1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10" Type="http://schemas.openxmlformats.org/officeDocument/2006/relationships/image" Target="../media/image88.png"/><Relationship Id="rId4" Type="http://schemas.openxmlformats.org/officeDocument/2006/relationships/image" Target="../media/image129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8.png"/><Relationship Id="rId5" Type="http://schemas.openxmlformats.org/officeDocument/2006/relationships/image" Target="../media/image41.png"/><Relationship Id="rId15" Type="http://schemas.openxmlformats.org/officeDocument/2006/relationships/image" Target="../media/image50.png"/><Relationship Id="rId23" Type="http://schemas.openxmlformats.org/officeDocument/2006/relationships/image" Target="../media/image57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Mathematical Framework for Modular Biological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Feb,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C5D9F-189F-EE6E-923F-9B5DEC62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8B97-BD05-1E41-2117-5F3C5CA2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158298"/>
            <a:ext cx="7052315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</a:t>
            </a:r>
            <a:r>
              <a:rPr lang="en-US" dirty="0" err="1"/>
              <a:t>ScaleNetwork</a:t>
            </a:r>
            <a:r>
              <a:rPr lang="en-US" dirty="0"/>
              <a:t>: DC Gain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187BF3-8806-65D0-7562-120E89A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DBA6D08-9C0A-D722-A925-5E3D826D3578}"/>
              </a:ext>
            </a:extLst>
          </p:cNvPr>
          <p:cNvGrpSpPr/>
          <p:nvPr/>
        </p:nvGrpSpPr>
        <p:grpSpPr>
          <a:xfrm>
            <a:off x="249622" y="1870879"/>
            <a:ext cx="3888650" cy="1599614"/>
            <a:chOff x="249622" y="2822356"/>
            <a:chExt cx="3888650" cy="15996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C58EA0-0A7D-D7F7-A1C8-9729A043ED6E}"/>
                </a:ext>
              </a:extLst>
            </p:cNvPr>
            <p:cNvSpPr/>
            <p:nvPr/>
          </p:nvSpPr>
          <p:spPr>
            <a:xfrm>
              <a:off x="838200" y="3096407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B957126-3DBF-9A25-A794-777EDDE03170}"/>
                </a:ext>
              </a:extLst>
            </p:cNvPr>
            <p:cNvSpPr/>
            <p:nvPr/>
          </p:nvSpPr>
          <p:spPr>
            <a:xfrm>
              <a:off x="874490" y="3400359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536F1252-2DD0-7C28-601E-266F34C345A4}"/>
                </a:ext>
              </a:extLst>
            </p:cNvPr>
            <p:cNvSpPr/>
            <p:nvPr/>
          </p:nvSpPr>
          <p:spPr>
            <a:xfrm>
              <a:off x="283283" y="3628583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7F1697-1A8B-B3F6-842B-7E0962E04767}"/>
                </a:ext>
              </a:extLst>
            </p:cNvPr>
            <p:cNvSpPr txBox="1"/>
            <p:nvPr/>
          </p:nvSpPr>
          <p:spPr>
            <a:xfrm rot="16200000">
              <a:off x="88680" y="31248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F299E5-0C40-DAEF-CCE8-C008808D7A97}"/>
                </a:ext>
              </a:extLst>
            </p:cNvPr>
            <p:cNvSpPr/>
            <p:nvPr/>
          </p:nvSpPr>
          <p:spPr>
            <a:xfrm>
              <a:off x="2921004" y="3411244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5616F288-B55A-049C-7EF7-24EB90F26834}"/>
                </a:ext>
              </a:extLst>
            </p:cNvPr>
            <p:cNvSpPr/>
            <p:nvPr/>
          </p:nvSpPr>
          <p:spPr>
            <a:xfrm>
              <a:off x="3654796" y="358436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776DA1-6A22-47A9-DEF9-C53117E9523C}"/>
                </a:ext>
              </a:extLst>
            </p:cNvPr>
            <p:cNvSpPr txBox="1"/>
            <p:nvPr/>
          </p:nvSpPr>
          <p:spPr>
            <a:xfrm rot="16200000">
              <a:off x="3418162" y="305703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4A1BFD-040E-33BA-5408-060BB4085944}"/>
                </a:ext>
              </a:extLst>
            </p:cNvPr>
            <p:cNvSpPr txBox="1"/>
            <p:nvPr/>
          </p:nvSpPr>
          <p:spPr>
            <a:xfrm>
              <a:off x="1390779" y="4026826"/>
              <a:ext cx="155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ScaleNetwork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/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blipFill>
                  <a:blip r:embed="rId4"/>
                  <a:stretch>
                    <a:fillRect t="-434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CB34657-6699-9E8E-4D1D-E34566B937FC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1494600" y="3710414"/>
              <a:ext cx="1426404" cy="1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/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blipFill>
                  <a:blip r:embed="rId5"/>
                  <a:stretch>
                    <a:fillRect l="-930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/>
              <p:nvPr/>
            </p:nvSpPr>
            <p:spPr>
              <a:xfrm>
                <a:off x="299662" y="1012663"/>
                <a:ext cx="7732053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Eliminate the integrator,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by degrading the output.</a:t>
                </a:r>
              </a:p>
              <a:p>
                <a:r>
                  <a:rPr lang="en-US" dirty="0"/>
                  <a:t>2. Scale the stoichiometry to get the desired DC gain. 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E57DE-5C87-E731-6809-512432588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2" y="1012663"/>
                <a:ext cx="7732053" cy="762838"/>
              </a:xfrm>
              <a:prstGeom prst="rect">
                <a:avLst/>
              </a:prstGeom>
              <a:blipFill>
                <a:blip r:embed="rId6"/>
                <a:stretch>
                  <a:fillRect l="-656" r="-49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entagon 37">
            <a:extLst>
              <a:ext uri="{FF2B5EF4-FFF2-40B4-BE49-F238E27FC236}">
                <a16:creationId xmlns:a16="http://schemas.microsoft.com/office/drawing/2014/main" id="{9F292C85-839A-2629-1E23-EF77189C7405}"/>
              </a:ext>
            </a:extLst>
          </p:cNvPr>
          <p:cNvSpPr/>
          <p:nvPr/>
        </p:nvSpPr>
        <p:spPr>
          <a:xfrm>
            <a:off x="4491947" y="2523123"/>
            <a:ext cx="978408" cy="4846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666DFA-0F0E-0846-465E-C03FB938C8AA}"/>
              </a:ext>
            </a:extLst>
          </p:cNvPr>
          <p:cNvSpPr/>
          <p:nvPr/>
        </p:nvSpPr>
        <p:spPr>
          <a:xfrm>
            <a:off x="6260682" y="2126637"/>
            <a:ext cx="2740608" cy="16792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33CB0A-DF10-D16D-D2A2-783FE0933B48}"/>
              </a:ext>
            </a:extLst>
          </p:cNvPr>
          <p:cNvSpPr/>
          <p:nvPr/>
        </p:nvSpPr>
        <p:spPr>
          <a:xfrm>
            <a:off x="6296972" y="2430589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31EFCB61-3AEA-2D73-F6C3-611FC23CB2FC}"/>
              </a:ext>
            </a:extLst>
          </p:cNvPr>
          <p:cNvSpPr/>
          <p:nvPr/>
        </p:nvSpPr>
        <p:spPr>
          <a:xfrm>
            <a:off x="5705765" y="2658813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4E82A3-B52D-3EB2-48A8-8EFC783DE296}"/>
              </a:ext>
            </a:extLst>
          </p:cNvPr>
          <p:cNvSpPr txBox="1"/>
          <p:nvPr/>
        </p:nvSpPr>
        <p:spPr>
          <a:xfrm rot="16200000">
            <a:off x="5511162" y="2155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C652E4-C93D-15EE-F32E-FD60F450813D}"/>
              </a:ext>
            </a:extLst>
          </p:cNvPr>
          <p:cNvSpPr/>
          <p:nvPr/>
        </p:nvSpPr>
        <p:spPr>
          <a:xfrm>
            <a:off x="8343486" y="2441474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EB6E8820-8F41-8534-A568-912EF88F8C42}"/>
              </a:ext>
            </a:extLst>
          </p:cNvPr>
          <p:cNvSpPr/>
          <p:nvPr/>
        </p:nvSpPr>
        <p:spPr>
          <a:xfrm>
            <a:off x="9077278" y="261459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715CB-034B-3109-04D4-FCB520A82436}"/>
              </a:ext>
            </a:extLst>
          </p:cNvPr>
          <p:cNvSpPr txBox="1"/>
          <p:nvPr/>
        </p:nvSpPr>
        <p:spPr>
          <a:xfrm rot="16200000">
            <a:off x="8840644" y="2087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60D4F9-BD2D-8CA8-3907-BCEAEC380ED2}"/>
              </a:ext>
            </a:extLst>
          </p:cNvPr>
          <p:cNvSpPr txBox="1"/>
          <p:nvPr/>
        </p:nvSpPr>
        <p:spPr>
          <a:xfrm>
            <a:off x="6813261" y="3390690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/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blipFill>
                <a:blip r:embed="rId7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767360-D7E3-55BC-206E-4712518A3A89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917082" y="2740644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/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blipFill>
                <a:blip r:embed="rId8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/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B4F90533-F432-F7F9-340F-082612324520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8652747" y="3061584"/>
            <a:ext cx="794" cy="2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/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blipFill>
                <a:blip r:embed="rId10"/>
                <a:stretch>
                  <a:fillRect l="-11905" r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TextBox 4098">
            <a:extLst>
              <a:ext uri="{FF2B5EF4-FFF2-40B4-BE49-F238E27FC236}">
                <a16:creationId xmlns:a16="http://schemas.microsoft.com/office/drawing/2014/main" id="{B09135F0-5945-8508-8710-6D8E721D2C05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7682E284-2B90-49AD-3D93-A44CFCDCD95D}"/>
              </a:ext>
            </a:extLst>
          </p:cNvPr>
          <p:cNvGrpSpPr/>
          <p:nvPr/>
        </p:nvGrpSpPr>
        <p:grpSpPr>
          <a:xfrm>
            <a:off x="-36256" y="3913700"/>
            <a:ext cx="4730633" cy="2731850"/>
            <a:chOff x="4728116" y="3791495"/>
            <a:chExt cx="4730633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1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3"/>
                  <a:stretch>
                    <a:fillRect l="-749" r="-2247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blipFill>
                  <a:blip r:embed="rId14"/>
                  <a:stretch>
                    <a:fillRect l="-559" r="-139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/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blipFill>
                  <a:blip r:embed="rId15"/>
                  <a:stretch>
                    <a:fillRect l="-2679" r="-89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/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294597FD-11EF-A4AB-B253-1004AC205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blipFill>
                  <a:blip r:embed="rId16"/>
                  <a:stretch>
                    <a:fillRect l="-2479" r="-12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/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6E486FA4-6708-2449-F0C9-D1C0503C9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blipFill>
                <a:blip r:embed="rId17"/>
                <a:stretch>
                  <a:fillRect l="-610" r="-152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/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3DCC9FF5-CB13-59ED-771A-53094D82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blipFill>
                <a:blip r:embed="rId18"/>
                <a:stretch>
                  <a:fillRect l="-1103" r="-18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/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4F43DAF2-1D33-11BC-AEA5-0BAAF4702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D1E2534-938A-B3EA-9D20-DCB95BF9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0" y="4157011"/>
            <a:ext cx="3024109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C116-ADCC-D005-A3C5-9EB7BD49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725"/>
            <a:ext cx="4368800" cy="1325563"/>
          </a:xfrm>
        </p:spPr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</p:spPr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Module A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converting output from input module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degrading output of the scale network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New module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8144B-D617-0954-A6B6-CE95718B1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  <a:blipFill>
                <a:blip r:embed="rId2"/>
                <a:stretch>
                  <a:fillRect l="-1810" t="-2878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966081B-E876-399D-DC8D-6CBB6A56A906}"/>
              </a:ext>
            </a:extLst>
          </p:cNvPr>
          <p:cNvGrpSpPr/>
          <p:nvPr/>
        </p:nvGrpSpPr>
        <p:grpSpPr>
          <a:xfrm>
            <a:off x="6461535" y="2803507"/>
            <a:ext cx="4535329" cy="1595886"/>
            <a:chOff x="6461535" y="1558907"/>
            <a:chExt cx="4535329" cy="1595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/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22CAB3B-AA12-C6E9-0F80-32F5DA2E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blipFill>
                  <a:blip r:embed="rId3"/>
                  <a:stretch>
                    <a:fillRect l="-559" t="-787" b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/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2B36451-37B1-9F73-2117-6029DD0C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blipFill>
                  <a:blip r:embed="rId4"/>
                  <a:stretch>
                    <a:fillRect t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BEF33-3C57-1FA1-A678-92BDFCBC00D7}"/>
              </a:ext>
            </a:extLst>
          </p:cNvPr>
          <p:cNvGrpSpPr/>
          <p:nvPr/>
        </p:nvGrpSpPr>
        <p:grpSpPr>
          <a:xfrm>
            <a:off x="6347234" y="4881975"/>
            <a:ext cx="5615227" cy="1660134"/>
            <a:chOff x="6347234" y="4348575"/>
            <a:chExt cx="5615227" cy="166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/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B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b/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A79FE3-15F8-1CC2-5007-EBA5B3CAF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blipFill>
                  <a:blip r:embed="rId5"/>
                  <a:stretch>
                    <a:fillRect l="-454" t="-75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/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D3E61F9-8979-531F-D2B4-ABDF70115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/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A4E5A7-5533-7E92-2F19-AA94E9F31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2D606B6-862F-4788-F3F8-4358FABEE8A2}"/>
              </a:ext>
            </a:extLst>
          </p:cNvPr>
          <p:cNvGrpSpPr/>
          <p:nvPr/>
        </p:nvGrpSpPr>
        <p:grpSpPr>
          <a:xfrm>
            <a:off x="2720805" y="140978"/>
            <a:ext cx="9390191" cy="2449821"/>
            <a:chOff x="1146005" y="1944378"/>
            <a:chExt cx="9390191" cy="244982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A4452CA-304A-2077-DC89-BAFB9D03C1AA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42582CA-150C-7257-070C-34E85447CEAE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8E8D208-C1D9-2B86-08E2-728C5B3DC8D6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6075110E-B34B-9148-6B6B-5B93FDD7FF25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361818BA-CBB9-1886-748E-5850A815FB6A}"/>
                    </a:ext>
                  </a:extLst>
                </p:cNvPr>
                <p:cNvCxnSpPr>
                  <a:stCxn id="89" idx="3"/>
                  <a:endCxn id="90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8B427E8-2A1F-7804-73A6-4335E35141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2BCEC0C0-A901-7FAB-896D-F1CD916502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A7F33FB1-4B32-04B5-E993-E36BE89662B2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50173025-6A5B-AEB4-403C-DBA09E7BC7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5B169417-116C-4B42-9BF7-9208C5FB7058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>
                  <a:extLst>
                    <a:ext uri="{FF2B5EF4-FFF2-40B4-BE49-F238E27FC236}">
                      <a16:creationId xmlns:a16="http://schemas.microsoft.com/office/drawing/2014/main" id="{DABA3AD4-5474-E42F-143D-53E2F13A9139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57C2431-8B1B-AB5C-4630-4EE67FEF17C2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586B44D-E19A-C5CD-DD4E-DB87DF7D850D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8B5C25C-5C43-34F9-54BF-1622D14775DE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E09EF82-C7E4-9D84-5AA8-95BB20C1B28F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E98BA40-9D78-7A73-2517-5897ECABA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756" r="-4878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28D8AC70-11CE-23A7-2933-4F4E68C766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A971B9A-D27C-78BD-0865-E287FFDA0CCD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43B03068-EB84-52AB-0D02-6BD1D92391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E7447420-7FE9-E297-8E0A-49C68EC56931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8071FE7-A1CC-4B57-4B56-2006EC76BA5B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D2DDE65-307D-9FC4-093F-2E5E4BC580EA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D6AC1CE1-67A0-2B75-5C49-8D7CF1BA0481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3974DE8-8BA6-1BE5-87CB-33EF30E96B91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111" name="Right Arrow 110">
                  <a:extLst>
                    <a:ext uri="{FF2B5EF4-FFF2-40B4-BE49-F238E27FC236}">
                      <a16:creationId xmlns:a16="http://schemas.microsoft.com/office/drawing/2014/main" id="{EC9E16FD-B923-5D20-E67B-E9EBBF3E644C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C73272A-0CE1-75C2-1670-8884F6AEEF2A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1544E89-9D23-B168-5376-227E744C8EAB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558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ScaleNetwork</a:t>
                  </a:r>
                  <a:endParaRPr 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E12EDF9E-71AF-F12E-87A6-F6F71856BB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4348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B37A516C-ACD6-7CC6-08F6-D5ECD950EF09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2C51D863-D283-A9D1-94E0-830A8F7672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195" r="-4878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038814E0-B1A2-E98A-969D-D4DD86D71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D7979C5-E0E5-CF15-66CE-90C6D79B7A0F}"/>
                    </a:ext>
                  </a:extLst>
                </p:cNvPr>
                <p:cNvCxnSpPr>
                  <a:stCxn id="110" idx="2"/>
                  <a:endCxn id="117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8A71AFF-2F55-4DD9-866D-3AB8275EE3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02" r="-23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556F0B3-8C88-CFC3-CAB4-3DF4F25B31DB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3A8CFB7-9CCD-F748-AEC4-0C9F2E591259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70C3FA-156B-4C3D-ACF2-01E23B2094B5}"/>
                </a:ext>
              </a:extLst>
            </p:cNvPr>
            <p:cNvSpPr txBox="1"/>
            <p:nvPr/>
          </p:nvSpPr>
          <p:spPr>
            <a:xfrm>
              <a:off x="6096000" y="3989066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5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7182-33E8-E55D-8AC7-C8134805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on Network Modules A and B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BFF8B90-9537-017F-24DE-A9018C34762F}"/>
              </a:ext>
            </a:extLst>
          </p:cNvPr>
          <p:cNvGrpSpPr/>
          <p:nvPr/>
        </p:nvGrpSpPr>
        <p:grpSpPr>
          <a:xfrm>
            <a:off x="7248813" y="1653519"/>
            <a:ext cx="4782160" cy="2315717"/>
            <a:chOff x="7248813" y="1653519"/>
            <a:chExt cx="4782160" cy="23157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20CA562-1D2A-914C-1F60-1F21B5BE245E}"/>
                </a:ext>
              </a:extLst>
            </p:cNvPr>
            <p:cNvGrpSpPr/>
            <p:nvPr/>
          </p:nvGrpSpPr>
          <p:grpSpPr>
            <a:xfrm>
              <a:off x="7328480" y="2312274"/>
              <a:ext cx="4586265" cy="1559792"/>
              <a:chOff x="1536277" y="1971028"/>
              <a:chExt cx="4586265" cy="1559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10A318E-FBFE-9CE9-99B2-CEA190346E28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9B2B317-4E14-278F-915F-0DAE5391B65C}"/>
                  </a:ext>
                </a:extLst>
              </p:cNvPr>
              <p:cNvCxnSpPr>
                <a:cxnSpLocks/>
                <a:stCxn id="82" idx="3"/>
                <a:endCxn id="87" idx="1"/>
              </p:cNvCxnSpPr>
              <p:nvPr/>
            </p:nvCxnSpPr>
            <p:spPr>
              <a:xfrm flipV="1">
                <a:off x="4645742" y="2423316"/>
                <a:ext cx="847993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D006004-5AC4-CD4E-F832-E818F8E79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7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0EF7C3DE-EF5E-0C1B-20EB-DC20D2893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2BB86-49D7-80D0-341E-3205DDD5D1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45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BD0D4-B222-8093-EEB0-0DFFC20A07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384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C9FCAFE-83DB-974C-B56A-FCF47352111B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F129C48-335D-F524-8496-AF3FC02DD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6956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8CFCC52-0B2E-5B63-9480-795D3AAD27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523437-E3DD-4BF5-F33C-916A788D3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Striped Right Arrow 83">
                <a:extLst>
                  <a:ext uri="{FF2B5EF4-FFF2-40B4-BE49-F238E27FC236}">
                    <a16:creationId xmlns:a16="http://schemas.microsoft.com/office/drawing/2014/main" id="{D8B2AB67-6273-717B-F2FE-C05E3FB404E9}"/>
                  </a:ext>
                </a:extLst>
              </p:cNvPr>
              <p:cNvSpPr/>
              <p:nvPr/>
            </p:nvSpPr>
            <p:spPr>
              <a:xfrm>
                <a:off x="1536277" y="2362852"/>
                <a:ext cx="328226" cy="1345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riped Right Arrow 84">
                <a:extLst>
                  <a:ext uri="{FF2B5EF4-FFF2-40B4-BE49-F238E27FC236}">
                    <a16:creationId xmlns:a16="http://schemas.microsoft.com/office/drawing/2014/main" id="{F135005B-6344-626B-9158-8C715FB53180}"/>
                  </a:ext>
                </a:extLst>
              </p:cNvPr>
              <p:cNvSpPr/>
              <p:nvPr/>
            </p:nvSpPr>
            <p:spPr>
              <a:xfrm>
                <a:off x="5827267" y="2354067"/>
                <a:ext cx="295275" cy="13993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04FCE42E-9DB0-D670-0F85-C1236E10C1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5FFB6F7-96B7-8C70-A547-ED5735373F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640A58E-A0B1-9925-A2A1-1F5C3F9E1834}"/>
                  </a:ext>
                </a:extLst>
              </p:cNvPr>
              <p:cNvCxnSpPr>
                <a:cxnSpLocks/>
                <a:stCxn id="86" idx="3"/>
                <a:endCxn id="78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50C10B9-AF66-22CD-1298-9C1373D52F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6087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17F3DBCA-BE59-01F9-E4DE-5DD28708D785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5641372" y="2561815"/>
                <a:ext cx="2623" cy="6920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456F1E4A-9344-3CE5-07BC-6852490FE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r="-29412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/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4ED4686-A54D-9B1E-1D42-FE07F0A47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0857105B-EBF2-8233-2924-1DB33C45B482}"/>
                  </a:ext>
                </a:extLst>
              </p:cNvPr>
              <p:cNvCxnSpPr>
                <a:cxnSpLocks/>
                <a:stCxn id="87" idx="2"/>
                <a:endCxn id="78" idx="2"/>
              </p:cNvCxnSpPr>
              <p:nvPr/>
            </p:nvCxnSpPr>
            <p:spPr>
              <a:xfrm rot="5400000" flipH="1">
                <a:off x="4220898" y="1141341"/>
                <a:ext cx="19664" cy="2821284"/>
              </a:xfrm>
              <a:prstGeom prst="bentConnector3">
                <a:avLst>
                  <a:gd name="adj1" fmla="val -232506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itle 85">
              <a:extLst>
                <a:ext uri="{FF2B5EF4-FFF2-40B4-BE49-F238E27FC236}">
                  <a16:creationId xmlns:a16="http://schemas.microsoft.com/office/drawing/2014/main" id="{3A197434-3F45-5F0C-385B-1E02005B0F32}"/>
                </a:ext>
              </a:extLst>
            </p:cNvPr>
            <p:cNvSpPr txBox="1">
              <a:spLocks/>
            </p:cNvSpPr>
            <p:nvPr/>
          </p:nvSpPr>
          <p:spPr>
            <a:xfrm>
              <a:off x="9197184" y="1817397"/>
              <a:ext cx="1859603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feedback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86C300-4BE2-AE54-ED25-5F68D708F6E8}"/>
                </a:ext>
              </a:extLst>
            </p:cNvPr>
            <p:cNvSpPr/>
            <p:nvPr/>
          </p:nvSpPr>
          <p:spPr>
            <a:xfrm>
              <a:off x="7248813" y="1653519"/>
              <a:ext cx="4782160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BD8E9D-8AA2-AA0E-DEA6-8782B070237F}"/>
              </a:ext>
            </a:extLst>
          </p:cNvPr>
          <p:cNvGrpSpPr/>
          <p:nvPr/>
        </p:nvGrpSpPr>
        <p:grpSpPr>
          <a:xfrm>
            <a:off x="3317251" y="1640840"/>
            <a:ext cx="3799803" cy="2315717"/>
            <a:chOff x="3317251" y="1640840"/>
            <a:chExt cx="3799803" cy="23157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A16A5D3-3135-061D-AF35-F19C589D527D}"/>
                </a:ext>
              </a:extLst>
            </p:cNvPr>
            <p:cNvGrpSpPr/>
            <p:nvPr/>
          </p:nvGrpSpPr>
          <p:grpSpPr>
            <a:xfrm>
              <a:off x="3464134" y="1880599"/>
              <a:ext cx="3479862" cy="1810135"/>
              <a:chOff x="3934034" y="1880599"/>
              <a:chExt cx="3479862" cy="181013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F315E6D-1197-4846-D531-C4352E412188}"/>
                  </a:ext>
                </a:extLst>
              </p:cNvPr>
              <p:cNvGrpSpPr/>
              <p:nvPr/>
            </p:nvGrpSpPr>
            <p:grpSpPr>
              <a:xfrm>
                <a:off x="3934034" y="2377999"/>
                <a:ext cx="3479862" cy="1312735"/>
                <a:chOff x="3072125" y="2531469"/>
                <a:chExt cx="3479862" cy="13127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BAD1FD52-0515-BE27-3955-6E23DCF5894C}"/>
                    </a:ext>
                  </a:extLst>
                </p:cNvPr>
                <p:cNvGrpSpPr/>
                <p:nvPr/>
              </p:nvGrpSpPr>
              <p:grpSpPr>
                <a:xfrm>
                  <a:off x="3856757" y="2531469"/>
                  <a:ext cx="1505978" cy="714171"/>
                  <a:chOff x="3755923" y="2433146"/>
                  <a:chExt cx="1372171" cy="714171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77CCAC1-771D-B883-EFF2-EFED60B9F061}"/>
                      </a:ext>
                    </a:extLst>
                  </p:cNvPr>
                  <p:cNvSpPr/>
                  <p:nvPr/>
                </p:nvSpPr>
                <p:spPr>
                  <a:xfrm>
                    <a:off x="3755923" y="2433146"/>
                    <a:ext cx="1052051" cy="714171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23369CD7-CA98-A3F5-0EE2-E4502D89D65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4255" r="-6383" b="-3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77333AC-351E-FE71-1667-5EDF5D804FB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0714" t="-4348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2FB3093-4D55-D7A1-8FDA-E1EE8DFC0A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17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Striped Right Arrow 31">
                  <a:extLst>
                    <a:ext uri="{FF2B5EF4-FFF2-40B4-BE49-F238E27FC236}">
                      <a16:creationId xmlns:a16="http://schemas.microsoft.com/office/drawing/2014/main" id="{4E3570EA-EB0D-3E0A-3766-B1A2E142FCA5}"/>
                    </a:ext>
                  </a:extLst>
                </p:cNvPr>
                <p:cNvSpPr/>
                <p:nvPr/>
              </p:nvSpPr>
              <p:spPr>
                <a:xfrm>
                  <a:off x="3072125" y="2850311"/>
                  <a:ext cx="330604" cy="14205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Striped Right Arrow 32">
                  <a:extLst>
                    <a:ext uri="{FF2B5EF4-FFF2-40B4-BE49-F238E27FC236}">
                      <a16:creationId xmlns:a16="http://schemas.microsoft.com/office/drawing/2014/main" id="{7F53AEEF-1EF2-2BEE-9A51-266FABE619FB}"/>
                    </a:ext>
                  </a:extLst>
                </p:cNvPr>
                <p:cNvSpPr/>
                <p:nvPr/>
              </p:nvSpPr>
              <p:spPr>
                <a:xfrm>
                  <a:off x="6232465" y="2848293"/>
                  <a:ext cx="319522" cy="144074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8DCF32E3-6F49-1A7B-E906-18AE7563E2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812B1BFF-166C-4A37-6653-8E572F34C476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11399" y="2921338"/>
                  <a:ext cx="5429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CFB2B700-EA44-E518-0F1E-F7F949D4DA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02" t="-4167" r="-4651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D19A480-3131-96EE-3F71-11993C68E346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5944124" y="3059837"/>
                  <a:ext cx="0" cy="499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652026B-D890-1C2A-2F84-6840AFA6C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82048F8-A5CA-15B1-C3A2-6363F949B8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02" r="-232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63AA4AE-553C-5770-6D5D-19BFD3912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0256" r="-512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itle 85">
                <a:extLst>
                  <a:ext uri="{FF2B5EF4-FFF2-40B4-BE49-F238E27FC236}">
                    <a16:creationId xmlns:a16="http://schemas.microsoft.com/office/drawing/2014/main" id="{CEDE4824-A409-22FA-D201-B89EE6577F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0088" y="1880599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scale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4F9E016-FB24-3FCD-73DD-8D871D0F0FD1}"/>
                </a:ext>
              </a:extLst>
            </p:cNvPr>
            <p:cNvSpPr/>
            <p:nvPr/>
          </p:nvSpPr>
          <p:spPr>
            <a:xfrm>
              <a:off x="3317251" y="1640840"/>
              <a:ext cx="3799803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43F8D7F-8DDA-2551-5B78-7921C7D76DFA}"/>
              </a:ext>
            </a:extLst>
          </p:cNvPr>
          <p:cNvGrpSpPr/>
          <p:nvPr/>
        </p:nvGrpSpPr>
        <p:grpSpPr>
          <a:xfrm>
            <a:off x="70977" y="1653519"/>
            <a:ext cx="3159531" cy="2315717"/>
            <a:chOff x="70977" y="1653519"/>
            <a:chExt cx="3159531" cy="23157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FCDF7B-7F99-1FF8-865F-4B74E458D3EF}"/>
                </a:ext>
              </a:extLst>
            </p:cNvPr>
            <p:cNvGrpSpPr/>
            <p:nvPr/>
          </p:nvGrpSpPr>
          <p:grpSpPr>
            <a:xfrm>
              <a:off x="143884" y="1904092"/>
              <a:ext cx="2863112" cy="1214548"/>
              <a:chOff x="334384" y="1904092"/>
              <a:chExt cx="2863112" cy="12145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2F22F94-CBA7-F6DB-8BD9-6AA459A66CCE}"/>
                  </a:ext>
                </a:extLst>
              </p:cNvPr>
              <p:cNvGrpSpPr/>
              <p:nvPr/>
            </p:nvGrpSpPr>
            <p:grpSpPr>
              <a:xfrm>
                <a:off x="656357" y="2404469"/>
                <a:ext cx="1505978" cy="714171"/>
                <a:chOff x="3755923" y="2433146"/>
                <a:chExt cx="1372171" cy="71417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21C9496-74A7-C4C4-4C12-054AD72EF8C4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1236E52-9A19-EB6D-F04F-2351D8B519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6EADC89-8B5F-8D3F-D9DE-B925CAFBC2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0714" t="-43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653AE454-2691-88C5-C1A5-00690D42C09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Striped Right Arrow 8">
                <a:extLst>
                  <a:ext uri="{FF2B5EF4-FFF2-40B4-BE49-F238E27FC236}">
                    <a16:creationId xmlns:a16="http://schemas.microsoft.com/office/drawing/2014/main" id="{23B336C5-21A0-F898-63A7-4C453828AAEF}"/>
                  </a:ext>
                </a:extLst>
              </p:cNvPr>
              <p:cNvSpPr/>
              <p:nvPr/>
            </p:nvSpPr>
            <p:spPr>
              <a:xfrm>
                <a:off x="334384" y="2709570"/>
                <a:ext cx="312874" cy="1557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85">
                <a:extLst>
                  <a:ext uri="{FF2B5EF4-FFF2-40B4-BE49-F238E27FC236}">
                    <a16:creationId xmlns:a16="http://schemas.microsoft.com/office/drawing/2014/main" id="{DB07FDA2-DC01-210A-4B6C-66FD414AF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085" y="1904092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5E17304-CE8D-27A1-A4E8-FEF36E3FFCE5}"/>
                  </a:ext>
                </a:extLst>
              </p:cNvPr>
              <p:cNvGrpSpPr/>
              <p:nvPr/>
            </p:nvGrpSpPr>
            <p:grpSpPr>
              <a:xfrm>
                <a:off x="1797272" y="2400700"/>
                <a:ext cx="1062049" cy="714171"/>
                <a:chOff x="3745925" y="2433146"/>
                <a:chExt cx="1062049" cy="7141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C22DFC-27B3-925A-538E-EF46491F86AD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AFA128B-2DBD-9663-D560-5FC591A760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33F6D809-BA7C-CCA9-76F5-CD3C19FCFE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545" r="-227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EF91907-90FF-9B7E-B459-D4F0A9674D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Striped Right Arrow 94">
                <a:extLst>
                  <a:ext uri="{FF2B5EF4-FFF2-40B4-BE49-F238E27FC236}">
                    <a16:creationId xmlns:a16="http://schemas.microsoft.com/office/drawing/2014/main" id="{03A9C03A-3C5C-B41C-6854-628B205A9A12}"/>
                  </a:ext>
                </a:extLst>
              </p:cNvPr>
              <p:cNvSpPr/>
              <p:nvPr/>
            </p:nvSpPr>
            <p:spPr>
              <a:xfrm>
                <a:off x="2877974" y="2707523"/>
                <a:ext cx="319522" cy="14407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A783188-AF2B-68AC-A710-4555BBF16BD3}"/>
                </a:ext>
              </a:extLst>
            </p:cNvPr>
            <p:cNvSpPr/>
            <p:nvPr/>
          </p:nvSpPr>
          <p:spPr>
            <a:xfrm>
              <a:off x="70977" y="1653519"/>
              <a:ext cx="3159531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7FB812-7D86-3C11-C503-A625BC48C589}"/>
              </a:ext>
            </a:extLst>
          </p:cNvPr>
          <p:cNvGrpSpPr/>
          <p:nvPr/>
        </p:nvGrpSpPr>
        <p:grpSpPr>
          <a:xfrm>
            <a:off x="552731" y="4166619"/>
            <a:ext cx="4661887" cy="2328376"/>
            <a:chOff x="552731" y="4166619"/>
            <a:chExt cx="4661887" cy="23283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F5C4BB-4119-8E19-16AE-6EF1D2195485}"/>
                </a:ext>
              </a:extLst>
            </p:cNvPr>
            <p:cNvGrpSpPr/>
            <p:nvPr/>
          </p:nvGrpSpPr>
          <p:grpSpPr>
            <a:xfrm>
              <a:off x="718338" y="4575434"/>
              <a:ext cx="4347513" cy="1832106"/>
              <a:chOff x="2147620" y="2683869"/>
              <a:chExt cx="4347513" cy="18321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A6AE861-FE81-2274-66A4-9F3C0010D6E2}"/>
                  </a:ext>
                </a:extLst>
              </p:cNvPr>
              <p:cNvCxnSpPr>
                <a:cxnSpLocks/>
                <a:stCxn id="68" idx="3"/>
                <a:endCxn id="50" idx="1"/>
              </p:cNvCxnSpPr>
              <p:nvPr/>
            </p:nvCxnSpPr>
            <p:spPr>
              <a:xfrm>
                <a:off x="4757174" y="3040955"/>
                <a:ext cx="1135447" cy="5720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1586518-5DEC-4222-3C5E-03F2A4F32B3E}"/>
                  </a:ext>
                </a:extLst>
              </p:cNvPr>
              <p:cNvCxnSpPr>
                <a:cxnSpLocks/>
                <a:stCxn id="55" idx="3"/>
                <a:endCxn id="68" idx="1"/>
              </p:cNvCxnSpPr>
              <p:nvPr/>
            </p:nvCxnSpPr>
            <p:spPr>
              <a:xfrm flipV="1">
                <a:off x="2707832" y="3040955"/>
                <a:ext cx="997291" cy="50815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849960D-C6BF-4E7F-5DEB-DF0B7ED9F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0435" r="-9565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F38ED0B-8043-303A-C9C0-E4F285823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5E71661-11F5-6961-B1AB-3C2BF76E338F}"/>
                  </a:ext>
                </a:extLst>
              </p:cNvPr>
              <p:cNvGrpSpPr/>
              <p:nvPr/>
            </p:nvGrpSpPr>
            <p:grpSpPr>
              <a:xfrm>
                <a:off x="3705123" y="2683869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68C02288-B10E-0860-99B1-874042AEBC13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982DD3AE-0742-BE07-A967-7CCD27B87D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A096D9A8-8221-9B40-48B7-8194731E7A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5385" r="-7692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00FE21B1-3339-EAA1-81AD-EBCB54DE4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DE0C2F1-5FCF-FE86-0FDD-BC6D199AE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435" r="-12608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Striped Right Arrow 52">
                <a:extLst>
                  <a:ext uri="{FF2B5EF4-FFF2-40B4-BE49-F238E27FC236}">
                    <a16:creationId xmlns:a16="http://schemas.microsoft.com/office/drawing/2014/main" id="{98E9E1DA-E043-712E-77C5-E1719FB56056}"/>
                  </a:ext>
                </a:extLst>
              </p:cNvPr>
              <p:cNvSpPr/>
              <p:nvPr/>
            </p:nvSpPr>
            <p:spPr>
              <a:xfrm>
                <a:off x="2147620" y="3474523"/>
                <a:ext cx="308904" cy="17324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>
                <a:extLst>
                  <a:ext uri="{FF2B5EF4-FFF2-40B4-BE49-F238E27FC236}">
                    <a16:creationId xmlns:a16="http://schemas.microsoft.com/office/drawing/2014/main" id="{F681014D-78E6-3D65-0DD5-4D1AF4E31F47}"/>
                  </a:ext>
                </a:extLst>
              </p:cNvPr>
              <p:cNvSpPr/>
              <p:nvPr/>
            </p:nvSpPr>
            <p:spPr>
              <a:xfrm>
                <a:off x="6213581" y="3549110"/>
                <a:ext cx="281552" cy="1345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04128B3-C283-6453-62EE-2423D1C88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0AA691A-8D38-A3F6-AD38-BDEAA6424238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5983192" y="3751521"/>
                <a:ext cx="0" cy="3337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5E66CB-CFAE-6207-100A-265468C86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412" r="-2941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68124777-CB0F-2D70-1EBE-A8215AAFE8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73A53-E4F7-BFB0-C7D9-2B8EB31493A8}"/>
                  </a:ext>
                </a:extLst>
              </p:cNvPr>
              <p:cNvCxnSpPr>
                <a:cxnSpLocks/>
                <a:stCxn id="55" idx="3"/>
                <a:endCxn id="64" idx="1"/>
              </p:cNvCxnSpPr>
              <p:nvPr/>
            </p:nvCxnSpPr>
            <p:spPr>
              <a:xfrm>
                <a:off x="2707832" y="3549110"/>
                <a:ext cx="968066" cy="6097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2CC5806-746C-5E4F-4363-3168208A6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167" r="-100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D5E86E7-EE7F-83CE-82E3-82B1AE81B658}"/>
                  </a:ext>
                </a:extLst>
              </p:cNvPr>
              <p:cNvCxnSpPr>
                <a:cxnSpLocks/>
                <a:stCxn id="64" idx="3"/>
                <a:endCxn id="50" idx="1"/>
              </p:cNvCxnSpPr>
              <p:nvPr/>
            </p:nvCxnSpPr>
            <p:spPr>
              <a:xfrm flipV="1">
                <a:off x="4727949" y="3613022"/>
                <a:ext cx="1164672" cy="54586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D4E1F12-DB2D-BB58-81CB-7F02BC9C25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6087" r="-121739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75FF626D-48B5-7B99-974F-4ABE22BA1FB2}"/>
                  </a:ext>
                </a:extLst>
              </p:cNvPr>
              <p:cNvGrpSpPr/>
              <p:nvPr/>
            </p:nvGrpSpPr>
            <p:grpSpPr>
              <a:xfrm>
                <a:off x="3675898" y="3801804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6155428-E7D2-73C2-163C-B821FF4DD797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A02CF35C-1C9F-CAD5-DF2B-3CDE99177E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8AE59DD8-0DFA-03C6-4C7D-F06C483A8B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5385" r="-384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336DCEF-0AAE-01B0-9AD4-77E702480B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2" name="Title 85">
              <a:extLst>
                <a:ext uri="{FF2B5EF4-FFF2-40B4-BE49-F238E27FC236}">
                  <a16:creationId xmlns:a16="http://schemas.microsoft.com/office/drawing/2014/main" id="{54D5C113-7ECE-59AD-2B28-599232820D3A}"/>
                </a:ext>
              </a:extLst>
            </p:cNvPr>
            <p:cNvSpPr txBox="1">
              <a:spLocks/>
            </p:cNvSpPr>
            <p:nvPr/>
          </p:nvSpPr>
          <p:spPr>
            <a:xfrm>
              <a:off x="2114823" y="4166619"/>
              <a:ext cx="166999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branchjoin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44F00E1-2467-CF9B-F9E4-AEDC234F2BF0}"/>
                </a:ext>
              </a:extLst>
            </p:cNvPr>
            <p:cNvSpPr/>
            <p:nvPr/>
          </p:nvSpPr>
          <p:spPr>
            <a:xfrm>
              <a:off x="552731" y="4179278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35C003C-3299-0630-8C97-C013F07BEEF5}"/>
              </a:ext>
            </a:extLst>
          </p:cNvPr>
          <p:cNvGrpSpPr/>
          <p:nvPr/>
        </p:nvGrpSpPr>
        <p:grpSpPr>
          <a:xfrm>
            <a:off x="5931668" y="4206620"/>
            <a:ext cx="4661887" cy="2315717"/>
            <a:chOff x="5931668" y="4003420"/>
            <a:chExt cx="4661887" cy="23157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C292BC8-3309-75EE-E134-9E41FC33C06B}"/>
                </a:ext>
              </a:extLst>
            </p:cNvPr>
            <p:cNvGrpSpPr/>
            <p:nvPr/>
          </p:nvGrpSpPr>
          <p:grpSpPr>
            <a:xfrm>
              <a:off x="5989707" y="4590156"/>
              <a:ext cx="4350239" cy="1423596"/>
              <a:chOff x="1638578" y="1971028"/>
              <a:chExt cx="4350239" cy="14235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F0F0ACB-2C68-8CC9-9DDA-89DD5F38B284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E2F996D3-A9B0-C37A-059B-911FDAF84E09}"/>
                  </a:ext>
                </a:extLst>
              </p:cNvPr>
              <p:cNvCxnSpPr>
                <a:cxnSpLocks/>
                <a:stCxn id="108" idx="3"/>
                <a:endCxn id="112" idx="1"/>
              </p:cNvCxnSpPr>
              <p:nvPr/>
            </p:nvCxnSpPr>
            <p:spPr>
              <a:xfrm flipV="1">
                <a:off x="4645742" y="2423316"/>
                <a:ext cx="745957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31F3990-40BB-0CAC-DF85-0CF1982803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7FF733D-E865-7493-9AE9-F29BD92C35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811" r="-162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42B81CF-C265-26F2-4764-A2E07926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7391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683197CF-97FC-28E8-3942-6E4519F66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5385" r="-769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25D0E9B-F48D-F91E-8B64-9FD6B7071FF1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A70DB68-06D0-4B74-880C-3D85385728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6087" r="-7391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A4F3652-1904-6EAE-C9C9-A39DDDC973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5385" r="-3846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EB0DCD3A-1AB3-75AB-52F5-9BBB557CE6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Striped Right Arrow 109">
                <a:extLst>
                  <a:ext uri="{FF2B5EF4-FFF2-40B4-BE49-F238E27FC236}">
                    <a16:creationId xmlns:a16="http://schemas.microsoft.com/office/drawing/2014/main" id="{68240EC4-3590-2A2D-0C94-1DE0C9DCADDF}"/>
                  </a:ext>
                </a:extLst>
              </p:cNvPr>
              <p:cNvSpPr/>
              <p:nvPr/>
            </p:nvSpPr>
            <p:spPr>
              <a:xfrm>
                <a:off x="1638578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7F5FE0A-B6C9-2ACE-21F8-C28DC833C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20000" r="-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8B74E68-D67D-065A-0B5F-D6E60382AB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FD0F5DE-1343-5863-FD9A-F649B56953B1}"/>
                  </a:ext>
                </a:extLst>
              </p:cNvPr>
              <p:cNvCxnSpPr>
                <a:cxnSpLocks/>
                <a:stCxn id="111" idx="3"/>
                <a:endCxn id="104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FD13EA3-A061-F9C9-1BEB-F6F5FB66F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30435" r="-6087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97CBCFD-E55F-98FB-51DB-F04106661DC8}"/>
                  </a:ext>
                </a:extLst>
              </p:cNvPr>
              <p:cNvCxnSpPr>
                <a:cxnSpLocks/>
                <a:stCxn id="112" idx="2"/>
                <a:endCxn id="116" idx="0"/>
              </p:cNvCxnSpPr>
              <p:nvPr/>
            </p:nvCxnSpPr>
            <p:spPr>
              <a:xfrm>
                <a:off x="5539336" y="2561815"/>
                <a:ext cx="2623" cy="555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AA6C04E3-1292-E33C-0BD2-6ADE2B0FA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/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B1545E4-5503-0B15-B0B6-8B145E8D06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52EF4FD2-9B19-05FB-419E-19058D472F05}"/>
                  </a:ext>
                </a:extLst>
              </p:cNvPr>
              <p:cNvCxnSpPr>
                <a:cxnSpLocks/>
                <a:stCxn id="104" idx="2"/>
                <a:endCxn id="119" idx="0"/>
              </p:cNvCxnSpPr>
              <p:nvPr/>
            </p:nvCxnSpPr>
            <p:spPr>
              <a:xfrm flipH="1">
                <a:off x="2799099" y="2542151"/>
                <a:ext cx="20989" cy="4962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E95076BA-95C8-F374-B7BC-C5B508C23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Striped Right Arrow 119">
                <a:extLst>
                  <a:ext uri="{FF2B5EF4-FFF2-40B4-BE49-F238E27FC236}">
                    <a16:creationId xmlns:a16="http://schemas.microsoft.com/office/drawing/2014/main" id="{52F8F91C-08CF-B258-7F60-05A9295F7892}"/>
                  </a:ext>
                </a:extLst>
              </p:cNvPr>
              <p:cNvSpPr/>
              <p:nvPr/>
            </p:nvSpPr>
            <p:spPr>
              <a:xfrm>
                <a:off x="5743622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itle 85">
              <a:extLst>
                <a:ext uri="{FF2B5EF4-FFF2-40B4-BE49-F238E27FC236}">
                  <a16:creationId xmlns:a16="http://schemas.microsoft.com/office/drawing/2014/main" id="{B0E09CDC-AB10-0A4A-C521-590159F78080}"/>
                </a:ext>
              </a:extLst>
            </p:cNvPr>
            <p:cNvSpPr txBox="1">
              <a:spLocks/>
            </p:cNvSpPr>
            <p:nvPr/>
          </p:nvSpPr>
          <p:spPr>
            <a:xfrm>
              <a:off x="7459275" y="4104245"/>
              <a:ext cx="216400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negative feedback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9AB10C-8885-05BA-C72C-B3D92CB2921A}"/>
                </a:ext>
              </a:extLst>
            </p:cNvPr>
            <p:cNvSpPr/>
            <p:nvPr/>
          </p:nvSpPr>
          <p:spPr>
            <a:xfrm>
              <a:off x="5931668" y="4003420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326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22ECF-D1E1-0FB6-A6D2-5C61ED3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9C0C-98F1-1D47-4FD0-EAA9833D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module definitions (including transfer functions)</a:t>
            </a:r>
          </a:p>
          <a:p>
            <a:pPr lvl="1"/>
            <a:r>
              <a:rPr lang="en-US" dirty="0"/>
              <a:t>Do arbitrary operations on network modules</a:t>
            </a:r>
          </a:p>
          <a:p>
            <a:pPr lvl="1"/>
            <a:r>
              <a:rPr lang="en-US" dirty="0"/>
              <a:t>Compare simulation results with transfer functions</a:t>
            </a:r>
          </a:p>
          <a:p>
            <a:r>
              <a:rPr lang="en-US" dirty="0"/>
              <a:t>Construct design algorithm</a:t>
            </a:r>
          </a:p>
          <a:p>
            <a:pPr lvl="1"/>
            <a:r>
              <a:rPr lang="en-US" dirty="0"/>
              <a:t>Given a transfer function, construct a reaction network with that transfer function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Imaginary poles require using negative feedback</a:t>
            </a:r>
          </a:p>
          <a:p>
            <a:pPr lvl="2"/>
            <a:r>
              <a:rPr lang="en-US" dirty="0"/>
              <a:t>Zeroes (non-zero powers of </a:t>
            </a:r>
            <a:r>
              <a:rPr lang="en-US" i="1" dirty="0"/>
              <a:t>s</a:t>
            </a:r>
            <a:r>
              <a:rPr lang="en-US" dirty="0"/>
              <a:t> in the numerator) require </a:t>
            </a:r>
            <a:r>
              <a:rPr lang="en-US" dirty="0" err="1"/>
              <a:t>branchjoin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0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16FC-DA69-E627-0028-B97DC3C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11739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F5C7-917B-2BA9-0305-77FBCD8FC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D43A4-CC7D-E425-82CA-7B93739A9CF0}"/>
              </a:ext>
            </a:extLst>
          </p:cNvPr>
          <p:cNvGrpSpPr/>
          <p:nvPr/>
        </p:nvGrpSpPr>
        <p:grpSpPr>
          <a:xfrm>
            <a:off x="1146005" y="1944378"/>
            <a:ext cx="9390191" cy="2449821"/>
            <a:chOff x="1146005" y="1944378"/>
            <a:chExt cx="9390191" cy="24498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BEC3D2-60EF-19F6-658D-3D343CE453F6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D2FA209-042F-E149-333D-77124FB262AA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E9695D0-3456-5FEC-8604-41530EBDBFBB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40C3A91-9583-0C99-EAB7-FF2AC5FF7429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1C538EF-47CC-BD23-6917-957AF1D37FB7}"/>
                    </a:ext>
                  </a:extLst>
                </p:cNvPr>
                <p:cNvCxnSpPr>
                  <a:stCxn id="4" idx="3"/>
                  <a:endCxn id="5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125F5921-F7E6-F06F-BADE-544A04AADB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125F5921-F7E6-F06F-BADE-544A04AADB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821" r="-5128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826B946-E7C5-CA81-021E-DD07D3C832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826B946-E7C5-CA81-021E-DD07D3C832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37500" b="-2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2388B16B-69A1-3C28-52E6-E0DB1EC8059F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5CA5C9-25BF-D522-965A-0F8B5F5B6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5CA5C9-25BF-D522-965A-0F8B5F5B64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Right Arrow 10">
                  <a:extLst>
                    <a:ext uri="{FF2B5EF4-FFF2-40B4-BE49-F238E27FC236}">
                      <a16:creationId xmlns:a16="http://schemas.microsoft.com/office/drawing/2014/main" id="{8FE38430-70E9-32BC-4E36-49A44E93B6E1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ight Arrow 11">
                  <a:extLst>
                    <a:ext uri="{FF2B5EF4-FFF2-40B4-BE49-F238E27FC236}">
                      <a16:creationId xmlns:a16="http://schemas.microsoft.com/office/drawing/2014/main" id="{3F63A412-75FD-E156-F53F-85F21BFE20B9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FAD95C-A8CB-1D35-CA2D-FF60B7700F72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771867-1DC1-6B64-2B7A-BE0E0863A748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FDFBBE-AB65-3D72-A57B-64660889550B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69329D-AD0D-5A1E-A3D3-526AF416F7AC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3CF1214-012D-11E1-5D5D-4736BDC8BE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3CF1214-012D-11E1-5D5D-4736BDC8BE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500" r="-500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5871D7-D69E-FB4A-EF56-7A853732D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5C5871D7-D69E-FB4A-EF56-7A853732D1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00DFDF8-C78F-445E-2DC3-93D53A368158}"/>
                    </a:ext>
                  </a:extLst>
                </p:cNvPr>
                <p:cNvCxnSpPr>
                  <a:cxnSpLocks/>
                  <a:stCxn id="17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51FE504-7CF6-085C-0EB5-6386DE4B6E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B51FE504-7CF6-085C-0EB5-6386DE4B6E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92727D5-969E-C2BE-2B46-2C74EE680F5B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09CFAFD-D0AD-13F2-C69A-E0A74DDE6E6B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6A635E1-E1C6-0B80-B182-9D2D1C015C0F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2A40C-421D-1C19-6767-0004C11B168F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657813D-24B1-CE4E-D69F-64765E6C9074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A86112C5-8049-46C3-A5A7-95CD1606695D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EDE870B-A717-B882-2F2B-A164D9EB6103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953A201-0EDC-6BB5-A585-0F04A3A10037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5583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/>
                    <a:t>ScaleNetwork</a:t>
                  </a:r>
                  <a:endParaRPr lang="en-US" b="1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546757FC-EE9C-5188-100D-F6D1AC94E1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546757FC-EE9C-5188-100D-F6D1AC94E1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1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00A8CF89-1126-4C66-21CE-D92B6E2E9668}"/>
                    </a:ext>
                  </a:extLst>
                </p:cNvPr>
                <p:cNvCxnSpPr>
                  <a:cxnSpLocks/>
                  <a:stCxn id="34" idx="3"/>
                  <a:endCxn id="37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B31873C-BB94-06DC-1609-1C8F91F43D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B31873C-BB94-06DC-1609-1C8F91F43D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24" r="-2381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D8F3797-D7FD-AC7C-B845-1EB3715775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D8F3797-D7FD-AC7C-B845-1EB3715775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4E918F1-39F0-212E-6DB1-E0080674EAE0}"/>
                    </a:ext>
                  </a:extLst>
                </p:cNvPr>
                <p:cNvCxnSpPr>
                  <a:stCxn id="37" idx="2"/>
                  <a:endCxn id="44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E59C61E-98E3-9FF6-645F-7E3F1458EA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E59C61E-98E3-9FF6-645F-7E3F1458EA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195" r="-4878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5702EE2-5C83-F8D0-FFA7-FCD61919411B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1549AA5-53F8-FDB0-997D-445BEE1379C1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05F5882-BB23-0867-0652-6551E1BD25E3}"/>
                </a:ext>
              </a:extLst>
            </p:cNvPr>
            <p:cNvSpPr txBox="1"/>
            <p:nvPr/>
          </p:nvSpPr>
          <p:spPr>
            <a:xfrm>
              <a:off x="6096000" y="3989066"/>
              <a:ext cx="1217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26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769992"/>
          </a:xfrm>
        </p:spPr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971251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 reaction networks based on desired input/output relationships</a:t>
            </a:r>
          </a:p>
          <a:p>
            <a:pPr lvl="1"/>
            <a:r>
              <a:rPr lang="en-US" dirty="0"/>
              <a:t>Inputs &amp; outputs are “signals” (species concentrations)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design the reaction network by properly assembling modules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998517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77907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  <p:pic>
        <p:nvPicPr>
          <p:cNvPr id="3" name="Picture 2" descr="What is SPICE Simulation in Electronics Design? | Blog | Altium Designer">
            <a:extLst>
              <a:ext uri="{FF2B5EF4-FFF2-40B4-BE49-F238E27FC236}">
                <a16:creationId xmlns:a16="http://schemas.microsoft.com/office/drawing/2014/main" id="{3BE23EAA-6B41-EC60-077A-D724ABDD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8" y="966953"/>
            <a:ext cx="2787933" cy="18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3C39B-A6FB-803F-DAB0-D73018A30941}"/>
              </a:ext>
            </a:extLst>
          </p:cNvPr>
          <p:cNvSpPr txBox="1"/>
          <p:nvPr/>
        </p:nvSpPr>
        <p:spPr>
          <a:xfrm>
            <a:off x="1361642" y="1481959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SPICE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448D-B8EF-7DD1-35D4-73E3FB98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simplify design, testing,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D4E5-E12F-F62D-B73B-138C250E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 of modules</a:t>
            </a:r>
          </a:p>
          <a:p>
            <a:pPr lvl="1"/>
            <a:r>
              <a:rPr lang="en-US" dirty="0"/>
              <a:t>Explicit description of the inputs, outputs, and behaviors. </a:t>
            </a:r>
          </a:p>
          <a:p>
            <a:pPr lvl="1"/>
            <a:r>
              <a:rPr lang="en-US" dirty="0"/>
              <a:t>Modules interact only through their inputs and outputs.</a:t>
            </a:r>
          </a:p>
          <a:p>
            <a:pPr lvl="1"/>
            <a:r>
              <a:rPr lang="en-US" dirty="0"/>
              <a:t>Well-defined ways to compose modules into new modules</a:t>
            </a:r>
          </a:p>
        </p:txBody>
      </p:sp>
    </p:spTree>
    <p:extLst>
      <p:ext uri="{BB962C8B-B14F-4D97-AF65-F5344CB8AC3E}">
        <p14:creationId xmlns:p14="http://schemas.microsoft.com/office/powerpoint/2010/main" val="29291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4C6-2CFE-7CB7-D32E-0F49C1C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on Biochemical 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1AB34-19D1-D453-AC06-DD4E0802B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505688"/>
            <a:ext cx="7772400" cy="1075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F64DF-0A23-49F8-5835-EA745CE5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2790028"/>
            <a:ext cx="7772400" cy="101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3D3A9-84C0-BA16-E289-AE05D4230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4012109"/>
            <a:ext cx="770890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625FC4-23C1-70FA-F40C-555A47ACC52E}"/>
              </a:ext>
            </a:extLst>
          </p:cNvPr>
          <p:cNvSpPr txBox="1"/>
          <p:nvPr/>
        </p:nvSpPr>
        <p:spPr>
          <a:xfrm>
            <a:off x="368300" y="5905500"/>
            <a:ext cx="1153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formalization of the time course behavior of modules as is needed in a design system.</a:t>
            </a:r>
          </a:p>
        </p:txBody>
      </p:sp>
    </p:spTree>
    <p:extLst>
      <p:ext uri="{BB962C8B-B14F-4D97-AF65-F5344CB8AC3E}">
        <p14:creationId xmlns:p14="http://schemas.microsoft.com/office/powerpoint/2010/main" val="4104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4805-6D23-6F0D-6629-EFA71CCA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E7DA-B0E6-5D50-F5BE-7F6B307B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Formal specification of a chemical module that describes its time course behavior</a:t>
            </a:r>
          </a:p>
          <a:p>
            <a:pPr lvl="1"/>
            <a:r>
              <a:rPr lang="en-US" dirty="0"/>
              <a:t>Recursive creation of modules by operations such as: scale, branch-join, concatenate, negative feedback, positive feedback</a:t>
            </a:r>
          </a:p>
          <a:p>
            <a:pPr lvl="1"/>
            <a:r>
              <a:rPr lang="en-US" dirty="0"/>
              <a:t>Automatic creation of a chemical network from a module specification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Single input single output (SISO) modules</a:t>
            </a:r>
          </a:p>
          <a:p>
            <a:pPr lvl="1"/>
            <a:r>
              <a:rPr lang="en-US" dirty="0"/>
              <a:t>Dynamics are described by a system of linear differential equations (e.g., mass action kinetics with at most one reactant)</a:t>
            </a:r>
          </a:p>
          <a:p>
            <a:pPr lvl="2"/>
            <a:r>
              <a:rPr lang="en-US" dirty="0"/>
              <a:t>Time course behavior is described by a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00390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8902-F15C-5235-0A41-DF38D30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578-1F20-EB2C-B255-DA997F1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Formal 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Rule</a:t>
                </a:r>
                <a:r>
                  <a:rPr lang="en-US" sz="1600" dirty="0"/>
                  <a:t>: </a:t>
                </a:r>
                <a:r>
                  <a:rPr lang="en-US" sz="1600" i="1" dirty="0"/>
                  <a:t>The module input is not synthesized within the module.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blipFill>
                <a:blip r:embed="rId2"/>
                <a:stretch>
                  <a:fillRect l="-1103" t="-54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23317FA-8907-1601-054F-E2F7843789C3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26707B-FCA7-BC19-8EF3-CDA6519D211B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60FB4-F4D8-1BCC-14B3-14190486D832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7524DF-112C-4237-8D5F-DF57EF67909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0A3D61-4793-44C4-BB33-60EADDF08BC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9335FCA-C0F2-CB55-1353-EF9175C0D5D9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1A17F06-61DD-6C1C-E174-85F1A2EB2B70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43F1D-EC6C-4998-8A70-5B6C615E3B8F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8D0F8C-968A-2FFF-42A2-E0A328FFEC4E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BACBD-CBBB-1437-0131-5EF980DA4707}"/>
                </a:ext>
              </a:extLst>
            </p:cNvPr>
            <p:cNvSpPr txBox="1"/>
            <p:nvPr/>
          </p:nvSpPr>
          <p:spPr>
            <a:xfrm>
              <a:off x="2632839" y="1690688"/>
              <a:ext cx="1323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Network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D0C9E4-B707-2A21-1EB9-1001556CD2C6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DE1A-2D93-1994-67BB-364060F0BFD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CD9086-7958-9C98-53EF-5BF141475B38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8D7901-7B8A-1B58-EEAE-6C685D7098E2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1E3D9F-18F4-3FE4-454B-6C0F5540F199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32AC73-30E0-407F-3920-B5EB2F4F9AA5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1F3DE-8FD8-1C4D-25A7-1C77F71F5E43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05DE94-0F23-FA82-4ADA-D220F61F7892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B9C43-032B-9D14-92FA-7AE008F75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B8BADD-26A7-4E18-9E54-0DF7B1C6A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D279BBE-2B9B-703E-43CB-8C6CF0653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46EA91-93E1-0449-EAA8-4B4F10B368B7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E499-B244-E7CE-C7C7-9EB87A6B3E07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9A6CE4-04CA-3986-9044-0ECD573FB6FA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F58F37-0DD1-4AAC-FAB4-D394B2E7E431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U=SAI)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3E3-F895-5425-ED50-349B1FC5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an operation on a module: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0AD18-3BED-A628-EA63-BAAB5283FB9B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CB3A0-59ED-8A69-3771-7B3682050F05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EDC912-BD08-EE87-4534-BFD4B32B19B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3B339-E4F3-0C1B-7C9B-51466825DCA3}"/>
                  </a:ext>
                </a:extLst>
              </p:cNvPr>
              <p:cNvSpPr txBox="1"/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3B339-E4F3-0C1B-7C9B-5146682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071007-6D4D-A510-1790-7BDFFC191AE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A52260C4-E63D-1BB3-E271-5E2E2BFE820A}"/>
              </a:ext>
            </a:extLst>
          </p:cNvPr>
          <p:cNvSpPr/>
          <p:nvPr/>
        </p:nvSpPr>
        <p:spPr>
          <a:xfrm>
            <a:off x="4876804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7B7EFF-35B4-163B-722E-A2513C2DC8B2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AC078-0978-17C3-B11A-1C42902614E5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DA172-C262-8127-33D9-5D4810CC6A3C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165DB7-3405-A924-7E4C-481A2FBB6105}"/>
              </a:ext>
            </a:extLst>
          </p:cNvPr>
          <p:cNvSpPr txBox="1"/>
          <p:nvPr/>
        </p:nvSpPr>
        <p:spPr>
          <a:xfrm>
            <a:off x="250371" y="4756567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of the scale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module A, construct a module whose output is </a:t>
            </a:r>
            <a:r>
              <a:rPr lang="en-US" i="1" dirty="0"/>
              <a:t>m</a:t>
            </a:r>
            <a:r>
              <a:rPr lang="en-US" dirty="0"/>
              <a:t> times the output of module </a:t>
            </a:r>
            <a:r>
              <a:rPr lang="en-US" i="1" dirty="0"/>
              <a:t>A </a:t>
            </a:r>
            <a:r>
              <a:rPr lang="en-US" dirty="0"/>
              <a:t>in isolation.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DA241-DB38-7F8D-8D21-C97C8E5CAE53}"/>
              </a:ext>
            </a:extLst>
          </p:cNvPr>
          <p:cNvSpPr txBox="1"/>
          <p:nvPr/>
        </p:nvSpPr>
        <p:spPr>
          <a:xfrm>
            <a:off x="2632839" y="11246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D81F0-95F0-3A23-25CF-5839CEEA2DB3}"/>
              </a:ext>
            </a:extLst>
          </p:cNvPr>
          <p:cNvSpPr/>
          <p:nvPr/>
        </p:nvSpPr>
        <p:spPr>
          <a:xfrm>
            <a:off x="6555792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00C4B-28F5-A029-AC91-025C66C2C5A4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7BA43B-9694-8C9A-ED41-DD9B2C022E57}"/>
                  </a:ext>
                </a:extLst>
              </p:cNvPr>
              <p:cNvSpPr txBox="1"/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7BA43B-9694-8C9A-ED41-DD9B2C02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4B4F70-100F-EB12-618D-B31B3E2A73B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0EE13B-0BFA-F38F-F20F-9DEA79029202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73152-4950-570B-F33E-B3E701BA1A37}"/>
              </a:ext>
            </a:extLst>
          </p:cNvPr>
          <p:cNvSpPr/>
          <p:nvPr/>
        </p:nvSpPr>
        <p:spPr>
          <a:xfrm>
            <a:off x="6592082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43FA790-7A25-9BE3-2014-6F907A4427EA}"/>
              </a:ext>
            </a:extLst>
          </p:cNvPr>
          <p:cNvSpPr/>
          <p:nvPr/>
        </p:nvSpPr>
        <p:spPr>
          <a:xfrm>
            <a:off x="6000875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F0F2C-B9E1-A899-8D05-B449562F3390}"/>
              </a:ext>
            </a:extLst>
          </p:cNvPr>
          <p:cNvSpPr txBox="1"/>
          <p:nvPr/>
        </p:nvSpPr>
        <p:spPr>
          <a:xfrm rot="16200000">
            <a:off x="5806272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74CBA-DF82-8C55-CF61-DCD0C06A70BD}"/>
              </a:ext>
            </a:extLst>
          </p:cNvPr>
          <p:cNvSpPr/>
          <p:nvPr/>
        </p:nvSpPr>
        <p:spPr>
          <a:xfrm>
            <a:off x="8638596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1CB8199-56AA-D0B9-7810-EA9D89C47565}"/>
              </a:ext>
            </a:extLst>
          </p:cNvPr>
          <p:cNvSpPr/>
          <p:nvPr/>
        </p:nvSpPr>
        <p:spPr>
          <a:xfrm>
            <a:off x="9372388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8E4C7-1100-2F02-3D23-6BCEC0E32327}"/>
              </a:ext>
            </a:extLst>
          </p:cNvPr>
          <p:cNvSpPr txBox="1"/>
          <p:nvPr/>
        </p:nvSpPr>
        <p:spPr>
          <a:xfrm rot="16200000">
            <a:off x="9135754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96261-47E1-CF61-D660-A353DE03ACCF}"/>
              </a:ext>
            </a:extLst>
          </p:cNvPr>
          <p:cNvSpPr txBox="1"/>
          <p:nvPr/>
        </p:nvSpPr>
        <p:spPr>
          <a:xfrm>
            <a:off x="7108371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21148-ABD7-7991-4243-27276F2E53E5}"/>
              </a:ext>
            </a:extLst>
          </p:cNvPr>
          <p:cNvSpPr txBox="1"/>
          <p:nvPr/>
        </p:nvSpPr>
        <p:spPr>
          <a:xfrm>
            <a:off x="7598857" y="142596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47135-60FC-33B8-4908-B31DE7B42635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E4A530-1738-7CD6-4A68-75993E2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F11779-9ED2-692F-4A02-04B3CE102EE9}"/>
              </a:ext>
            </a:extLst>
          </p:cNvPr>
          <p:cNvSpPr txBox="1"/>
          <p:nvPr/>
        </p:nvSpPr>
        <p:spPr>
          <a:xfrm>
            <a:off x="313573" y="3144028"/>
            <a:ext cx="4795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Combining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Concatenation. The output species of the first network must be the same as the input species to the second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Non-interacting modules have distinct species.</a:t>
            </a:r>
          </a:p>
        </p:txBody>
      </p:sp>
    </p:spTree>
    <p:extLst>
      <p:ext uri="{BB962C8B-B14F-4D97-AF65-F5344CB8AC3E}">
        <p14:creationId xmlns:p14="http://schemas.microsoft.com/office/powerpoint/2010/main" val="133695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BAF9B-BFAE-FFD4-A254-68D4FC6E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18C-822E-6229-E6DB-05FEF87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</a:t>
            </a:r>
            <a:r>
              <a:rPr lang="en-US" dirty="0" err="1"/>
              <a:t>ScaleNetwork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E4A36-4765-03EF-A9DF-802A431A63E8}"/>
              </a:ext>
            </a:extLst>
          </p:cNvPr>
          <p:cNvSpPr/>
          <p:nvPr/>
        </p:nvSpPr>
        <p:spPr>
          <a:xfrm>
            <a:off x="863349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95D5-E2B5-DA8D-BDD7-67641164D401}"/>
              </a:ext>
            </a:extLst>
          </p:cNvPr>
          <p:cNvSpPr/>
          <p:nvPr/>
        </p:nvSpPr>
        <p:spPr>
          <a:xfrm>
            <a:off x="2213935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CAA00-B5EE-7F92-C107-8516B5AD0A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3459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/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/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E800C-D1C4-F59E-6F12-AD3C354AB5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203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/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2B54681-7177-0658-DF70-9B78F7C36ED4}"/>
              </a:ext>
            </a:extLst>
          </p:cNvPr>
          <p:cNvSpPr/>
          <p:nvPr/>
        </p:nvSpPr>
        <p:spPr>
          <a:xfrm>
            <a:off x="4310746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FA1A4D-B486-3215-230F-9B99C55A36DD}"/>
              </a:ext>
            </a:extLst>
          </p:cNvPr>
          <p:cNvSpPr/>
          <p:nvPr/>
        </p:nvSpPr>
        <p:spPr>
          <a:xfrm>
            <a:off x="272142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97E1-B679-5C87-137C-573F2481159C}"/>
              </a:ext>
            </a:extLst>
          </p:cNvPr>
          <p:cNvSpPr txBox="1"/>
          <p:nvPr/>
        </p:nvSpPr>
        <p:spPr>
          <a:xfrm rot="16200000">
            <a:off x="7753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71F4-0688-CD2B-AEAE-1E1625E3C8EA}"/>
              </a:ext>
            </a:extLst>
          </p:cNvPr>
          <p:cNvSpPr txBox="1"/>
          <p:nvPr/>
        </p:nvSpPr>
        <p:spPr>
          <a:xfrm rot="16200000">
            <a:off x="4074112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FD26D-A2EE-6B7B-7FC8-8E813209D202}"/>
              </a:ext>
            </a:extLst>
          </p:cNvPr>
          <p:cNvSpPr txBox="1"/>
          <p:nvPr/>
        </p:nvSpPr>
        <p:spPr>
          <a:xfrm>
            <a:off x="2066781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87890-322C-537C-CEDC-14C9B6BEC653}"/>
              </a:ext>
            </a:extLst>
          </p:cNvPr>
          <p:cNvSpPr/>
          <p:nvPr/>
        </p:nvSpPr>
        <p:spPr>
          <a:xfrm>
            <a:off x="5652277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C5D-F378-04AF-8235-30CA1FF092BE}"/>
              </a:ext>
            </a:extLst>
          </p:cNvPr>
          <p:cNvSpPr/>
          <p:nvPr/>
        </p:nvSpPr>
        <p:spPr>
          <a:xfrm>
            <a:off x="3585534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/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/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07F37-736B-7D52-EF56-933F761E6CA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85802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/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A48AD-3864-154F-95E6-C48AD02791E2}"/>
              </a:ext>
            </a:extLst>
          </p:cNvPr>
          <p:cNvCxnSpPr/>
          <p:nvPr/>
        </p:nvCxnSpPr>
        <p:spPr>
          <a:xfrm>
            <a:off x="2855062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18A59D-C3CC-0062-8E4E-0D56E7A6346C}"/>
              </a:ext>
            </a:extLst>
          </p:cNvPr>
          <p:cNvSpPr/>
          <p:nvPr/>
        </p:nvSpPr>
        <p:spPr>
          <a:xfrm>
            <a:off x="5688567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00A7515-C692-057B-BBDB-8FB89A50B548}"/>
              </a:ext>
            </a:extLst>
          </p:cNvPr>
          <p:cNvSpPr/>
          <p:nvPr/>
        </p:nvSpPr>
        <p:spPr>
          <a:xfrm>
            <a:off x="5097360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005A7-DC53-A9EE-0065-BCAFFA48BF10}"/>
              </a:ext>
            </a:extLst>
          </p:cNvPr>
          <p:cNvSpPr txBox="1"/>
          <p:nvPr/>
        </p:nvSpPr>
        <p:spPr>
          <a:xfrm rot="16200000">
            <a:off x="4902757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073D8-15A3-BB1D-65A8-C0F01D23123C}"/>
              </a:ext>
            </a:extLst>
          </p:cNvPr>
          <p:cNvSpPr/>
          <p:nvPr/>
        </p:nvSpPr>
        <p:spPr>
          <a:xfrm>
            <a:off x="7735081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95AA493-9DFD-8E85-A5EB-E8E16B054FD1}"/>
              </a:ext>
            </a:extLst>
          </p:cNvPr>
          <p:cNvSpPr/>
          <p:nvPr/>
        </p:nvSpPr>
        <p:spPr>
          <a:xfrm>
            <a:off x="8468873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CB6B9-F06F-3DEB-FD7C-D2B67CF03ED1}"/>
              </a:ext>
            </a:extLst>
          </p:cNvPr>
          <p:cNvSpPr txBox="1"/>
          <p:nvPr/>
        </p:nvSpPr>
        <p:spPr>
          <a:xfrm rot="16200000">
            <a:off x="8232239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0A9549-75D1-4641-A3A5-1DF70965CF83}"/>
              </a:ext>
            </a:extLst>
          </p:cNvPr>
          <p:cNvSpPr txBox="1"/>
          <p:nvPr/>
        </p:nvSpPr>
        <p:spPr>
          <a:xfrm>
            <a:off x="6204856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16778-1B6B-DC1C-5B01-636158C4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/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1C6AF-292A-66F1-ACD2-77D679B18E0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308677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/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141A9CB-08D7-6CC7-49C0-22FA5320E82D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network.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66FFD-A534-0806-223B-0CB5156BFBE7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Output is unstable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Affected the input (retroactivity)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35ECA-7182-F9F1-CB3A-17CF79E1CC3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degrades the output to ensure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3975A9-9543-83A4-A9DD-0C46D28AF8D8}"/>
                  </a:ext>
                </a:extLst>
              </p:cNvPr>
              <p:cNvSpPr txBox="1"/>
              <p:nvPr/>
            </p:nvSpPr>
            <p:spPr>
              <a:xfrm>
                <a:off x="9161485" y="2012516"/>
                <a:ext cx="2902558" cy="16348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S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33975A9-9543-83A4-A9DD-0C46D28A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485" y="2012516"/>
                <a:ext cx="2902558" cy="1634871"/>
              </a:xfrm>
              <a:prstGeom prst="rect">
                <a:avLst/>
              </a:prstGeom>
              <a:blipFill>
                <a:blip r:embed="rId11"/>
                <a:stretch>
                  <a:fillRect l="-873" t="-1538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3A8E4AA2-5BD9-7137-CEF7-5BFF12EF5029}"/>
              </a:ext>
            </a:extLst>
          </p:cNvPr>
          <p:cNvGrpSpPr/>
          <p:nvPr/>
        </p:nvGrpSpPr>
        <p:grpSpPr>
          <a:xfrm>
            <a:off x="4308791" y="3965615"/>
            <a:ext cx="2883097" cy="2234148"/>
            <a:chOff x="4308791" y="3965615"/>
            <a:chExt cx="2883097" cy="223414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9E14A697-293C-6F61-E00F-104B5A8912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/>
                <p:nvPr/>
              </p:nvSpPr>
              <p:spPr>
                <a:xfrm>
                  <a:off x="4308791" y="5922764"/>
                  <a:ext cx="2883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 is not equal to simulated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9E6E8B-BC65-C94D-DB80-391B8505D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91" y="5922764"/>
                  <a:ext cx="28830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632" t="-26087" r="-439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C01DEDF-1E0F-4F04-02D6-0294D090DFC3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27135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47C81-67D9-80B8-BEB4-28A0C0BFE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6E5B-AEFD-DD8C-92CF-C06FEF8B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8131629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of </a:t>
            </a:r>
            <a:r>
              <a:rPr lang="en-US" dirty="0" err="1"/>
              <a:t>ScaleNetwork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924B8-110D-703C-2DA7-C45B1B7B88BF}"/>
              </a:ext>
            </a:extLst>
          </p:cNvPr>
          <p:cNvSpPr/>
          <p:nvPr/>
        </p:nvSpPr>
        <p:spPr>
          <a:xfrm>
            <a:off x="656521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FB044-A086-1112-2275-4D2C1CBA9611}"/>
              </a:ext>
            </a:extLst>
          </p:cNvPr>
          <p:cNvSpPr/>
          <p:nvPr/>
        </p:nvSpPr>
        <p:spPr>
          <a:xfrm>
            <a:off x="20071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CA3E8F-4D42-D3C6-F916-6614A96B7F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6631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/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/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9412" r="-2941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CC3356-2D51-EA73-0D3D-3F42EED04B1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7375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/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3B6FB8D7-7B9E-3731-090C-9D3AEF3790E0}"/>
              </a:ext>
            </a:extLst>
          </p:cNvPr>
          <p:cNvSpPr/>
          <p:nvPr/>
        </p:nvSpPr>
        <p:spPr>
          <a:xfrm>
            <a:off x="4103918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D878901-2195-9AC8-D16D-1523438B5629}"/>
              </a:ext>
            </a:extLst>
          </p:cNvPr>
          <p:cNvSpPr/>
          <p:nvPr/>
        </p:nvSpPr>
        <p:spPr>
          <a:xfrm>
            <a:off x="65314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D8146-C4D8-706C-44FD-E53AAF9C3C02}"/>
              </a:ext>
            </a:extLst>
          </p:cNvPr>
          <p:cNvSpPr txBox="1"/>
          <p:nvPr/>
        </p:nvSpPr>
        <p:spPr>
          <a:xfrm rot="16200000">
            <a:off x="-12928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55E40-ECD9-DBAB-DF17-CDB7E22CA288}"/>
              </a:ext>
            </a:extLst>
          </p:cNvPr>
          <p:cNvSpPr txBox="1"/>
          <p:nvPr/>
        </p:nvSpPr>
        <p:spPr>
          <a:xfrm rot="16200000">
            <a:off x="3867284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A0462C-5295-8493-8075-2600328EDF0E}"/>
              </a:ext>
            </a:extLst>
          </p:cNvPr>
          <p:cNvSpPr txBox="1"/>
          <p:nvPr/>
        </p:nvSpPr>
        <p:spPr>
          <a:xfrm>
            <a:off x="1859953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74C85-A6A9-9BB1-EB7A-34D7C481ED67}"/>
              </a:ext>
            </a:extLst>
          </p:cNvPr>
          <p:cNvSpPr/>
          <p:nvPr/>
        </p:nvSpPr>
        <p:spPr>
          <a:xfrm>
            <a:off x="5445449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3C91A9-F84B-E45E-A07E-8585374D3B30}"/>
              </a:ext>
            </a:extLst>
          </p:cNvPr>
          <p:cNvSpPr/>
          <p:nvPr/>
        </p:nvSpPr>
        <p:spPr>
          <a:xfrm>
            <a:off x="3378706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/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/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9EC3-23FF-53EF-A196-8F8DDD9B4FE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8974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/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32FD2C-1714-927C-99E7-1DD8D13E8690}"/>
              </a:ext>
            </a:extLst>
          </p:cNvPr>
          <p:cNvCxnSpPr/>
          <p:nvPr/>
        </p:nvCxnSpPr>
        <p:spPr>
          <a:xfrm>
            <a:off x="2648234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CB44D-BC73-7850-F21B-626D7F09A15E}"/>
              </a:ext>
            </a:extLst>
          </p:cNvPr>
          <p:cNvSpPr/>
          <p:nvPr/>
        </p:nvSpPr>
        <p:spPr>
          <a:xfrm>
            <a:off x="5481739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81F4458-BBF5-B182-888D-64A9660E14B6}"/>
              </a:ext>
            </a:extLst>
          </p:cNvPr>
          <p:cNvSpPr/>
          <p:nvPr/>
        </p:nvSpPr>
        <p:spPr>
          <a:xfrm>
            <a:off x="4890532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0A6191-49C6-0634-1B43-AF5C9FADEBED}"/>
              </a:ext>
            </a:extLst>
          </p:cNvPr>
          <p:cNvSpPr txBox="1"/>
          <p:nvPr/>
        </p:nvSpPr>
        <p:spPr>
          <a:xfrm rot="16200000">
            <a:off x="4695929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8DE9C-34C4-1D62-BA23-44D70AFA3F8F}"/>
              </a:ext>
            </a:extLst>
          </p:cNvPr>
          <p:cNvSpPr/>
          <p:nvPr/>
        </p:nvSpPr>
        <p:spPr>
          <a:xfrm>
            <a:off x="7528253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6B463C5B-026B-180B-B220-43BEA1A2A711}"/>
              </a:ext>
            </a:extLst>
          </p:cNvPr>
          <p:cNvSpPr/>
          <p:nvPr/>
        </p:nvSpPr>
        <p:spPr>
          <a:xfrm>
            <a:off x="8262045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479B0A-F4B3-6226-1F1E-A64DDEA0E0AE}"/>
              </a:ext>
            </a:extLst>
          </p:cNvPr>
          <p:cNvSpPr txBox="1"/>
          <p:nvPr/>
        </p:nvSpPr>
        <p:spPr>
          <a:xfrm rot="16200000">
            <a:off x="8025411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C4B6FF-065B-31E5-0FD5-23A03AE12C38}"/>
              </a:ext>
            </a:extLst>
          </p:cNvPr>
          <p:cNvSpPr txBox="1"/>
          <p:nvPr/>
        </p:nvSpPr>
        <p:spPr>
          <a:xfrm>
            <a:off x="5998028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4B158C-B3F3-85A0-84D3-EF203DB6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/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EB5AA3-C201-BA08-B7C7-465D58B277D4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101849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/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24778CE-BB9B-0ABF-7421-7E97CEAC5326}"/>
              </a:ext>
            </a:extLst>
          </p:cNvPr>
          <p:cNvGrpSpPr/>
          <p:nvPr/>
        </p:nvGrpSpPr>
        <p:grpSpPr>
          <a:xfrm>
            <a:off x="399924" y="3429000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57" r="-27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r="-2041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/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8EF3874-63B2-1025-8AF6-1AEF1BE5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blipFill>
                <a:blip r:embed="rId15"/>
                <a:stretch>
                  <a:fillRect l="-1402" t="-79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494699F2-D0FA-E29B-73DB-5A767D830D72}"/>
              </a:ext>
            </a:extLst>
          </p:cNvPr>
          <p:cNvGrpSpPr/>
          <p:nvPr/>
        </p:nvGrpSpPr>
        <p:grpSpPr>
          <a:xfrm>
            <a:off x="4728116" y="3791495"/>
            <a:ext cx="4013577" cy="2731850"/>
            <a:chOff x="4728116" y="3791495"/>
            <a:chExt cx="4013577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6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8"/>
                  <a:stretch>
                    <a:fillRect l="-746" r="-186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blipFill>
                  <a:blip r:embed="rId19"/>
                  <a:stretch>
                    <a:fillRect l="-993" r="-165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/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blipFill>
                  <a:blip r:embed="rId20"/>
                  <a:stretch>
                    <a:fillRect l="-2510" r="-41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/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blipFill>
                  <a:blip r:embed="rId21"/>
                  <a:stretch>
                    <a:fillRect l="-129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19CF8D-9E6E-1255-9ABE-D3A215AFB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1" y="5213663"/>
            <a:ext cx="1980671" cy="14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7439032-E3A3-2B3A-1DBE-D31F2E296906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1F7A21-FCF8-67EE-920D-89507066D2E3}"/>
              </a:ext>
            </a:extLst>
          </p:cNvPr>
          <p:cNvGrpSpPr/>
          <p:nvPr/>
        </p:nvGrpSpPr>
        <p:grpSpPr>
          <a:xfrm>
            <a:off x="9342387" y="3645603"/>
            <a:ext cx="2017630" cy="1517260"/>
            <a:chOff x="4461292" y="3965615"/>
            <a:chExt cx="2610047" cy="190863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92C60D9E-0D4B-B255-1560-86ECF9025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/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simulation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071899-C23A-6E3D-861B-3098C1C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/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AAE70E-4B5E-07A9-8B3D-51673A39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blipFill>
                <a:blip r:embed="rId24"/>
                <a:stretch>
                  <a:fillRect l="-8140" r="-69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4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24257</TotalTime>
  <Words>1397</Words>
  <Application>Microsoft Macintosh PowerPoint</Application>
  <PresentationFormat>Widescreen</PresentationFormat>
  <Paragraphs>363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A Mathematical Framework for Modular Biological Networks</vt:lpstr>
      <vt:lpstr>Motivation From Electrical Engineering</vt:lpstr>
      <vt:lpstr>Modules simplify design, testing, reuse</vt:lpstr>
      <vt:lpstr>Related Work on Biochemical Modules</vt:lpstr>
      <vt:lpstr>Scope</vt:lpstr>
      <vt:lpstr>Formal Modules</vt:lpstr>
      <vt:lpstr>Example of an operation on a module: scale</vt:lpstr>
      <vt:lpstr>Failed Attempt at ScaleNetwork</vt:lpstr>
      <vt:lpstr>Transfer Function of ScaleNetwork?</vt:lpstr>
      <vt:lpstr>Corrected ScaleNetwork: DC Gain</vt:lpstr>
      <vt:lpstr>Scale Operator</vt:lpstr>
      <vt:lpstr>Operators on Network Modules A and B</vt:lpstr>
      <vt:lpstr>Next Steps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218</cp:revision>
  <dcterms:created xsi:type="dcterms:W3CDTF">2024-01-02T17:32:24Z</dcterms:created>
  <dcterms:modified xsi:type="dcterms:W3CDTF">2024-02-18T23:55:45Z</dcterms:modified>
</cp:coreProperties>
</file>