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2" r:id="rId4"/>
    <p:sldId id="273" r:id="rId5"/>
    <p:sldId id="274" r:id="rId6"/>
    <p:sldId id="267" r:id="rId7"/>
    <p:sldId id="266" r:id="rId8"/>
    <p:sldId id="281" r:id="rId9"/>
    <p:sldId id="268" r:id="rId10"/>
    <p:sldId id="269" r:id="rId11"/>
    <p:sldId id="271" r:id="rId12"/>
    <p:sldId id="275" r:id="rId13"/>
    <p:sldId id="278" r:id="rId14"/>
    <p:sldId id="280" r:id="rId15"/>
    <p:sldId id="27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694"/>
  </p:normalViewPr>
  <p:slideViewPr>
    <p:cSldViewPr snapToGrid="0">
      <p:cViewPr varScale="1">
        <p:scale>
          <a:sx n="101" d="100"/>
          <a:sy n="101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ED6A-0194-DE48-91E5-B3B9D27FC79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52EA3-9EA0-244C-A518-AE020E54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 rise time of the scale network is faster than the “desired” network because the dominant pole has a smaller (more negative)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2EA3-9EA0-244C-A518-AE020E54AB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7.png"/><Relationship Id="rId5" Type="http://schemas.openxmlformats.org/officeDocument/2006/relationships/image" Target="../media/image41.png"/><Relationship Id="rId15" Type="http://schemas.openxmlformats.org/officeDocument/2006/relationships/image" Target="../media/image37.png"/><Relationship Id="rId23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70.png"/><Relationship Id="rId21" Type="http://schemas.openxmlformats.org/officeDocument/2006/relationships/image" Target="../media/image74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27.png"/><Relationship Id="rId19" Type="http://schemas.openxmlformats.org/officeDocument/2006/relationships/image" Target="../media/image72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411.png"/><Relationship Id="rId39" Type="http://schemas.openxmlformats.org/officeDocument/2006/relationships/image" Target="../media/image1210.png"/><Relationship Id="rId21" Type="http://schemas.openxmlformats.org/officeDocument/2006/relationships/image" Target="../media/image108.png"/><Relationship Id="rId34" Type="http://schemas.openxmlformats.org/officeDocument/2006/relationships/image" Target="../media/image112.png"/><Relationship Id="rId42" Type="http://schemas.openxmlformats.org/officeDocument/2006/relationships/image" Target="../media/image117.png"/><Relationship Id="rId47" Type="http://schemas.openxmlformats.org/officeDocument/2006/relationships/image" Target="../media/image122.png"/><Relationship Id="rId50" Type="http://schemas.openxmlformats.org/officeDocument/2006/relationships/image" Target="../media/image125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9" Type="http://schemas.openxmlformats.org/officeDocument/2006/relationships/image" Target="../media/image110.png"/><Relationship Id="rId11" Type="http://schemas.openxmlformats.org/officeDocument/2006/relationships/image" Target="../media/image99.png"/><Relationship Id="rId24" Type="http://schemas.openxmlformats.org/officeDocument/2006/relationships/image" Target="../media/image211.png"/><Relationship Id="rId32" Type="http://schemas.openxmlformats.org/officeDocument/2006/relationships/image" Target="../media/image510.png"/><Relationship Id="rId37" Type="http://schemas.openxmlformats.org/officeDocument/2006/relationships/image" Target="../media/image115.png"/><Relationship Id="rId40" Type="http://schemas.openxmlformats.org/officeDocument/2006/relationships/image" Target="../media/image130.png"/><Relationship Id="rId45" Type="http://schemas.openxmlformats.org/officeDocument/2006/relationships/image" Target="../media/image120.png"/><Relationship Id="rId53" Type="http://schemas.openxmlformats.org/officeDocument/2006/relationships/image" Target="../media/image128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19" Type="http://schemas.openxmlformats.org/officeDocument/2006/relationships/image" Target="../media/image88.png"/><Relationship Id="rId31" Type="http://schemas.openxmlformats.org/officeDocument/2006/relationships/image" Target="../media/image410.png"/><Relationship Id="rId44" Type="http://schemas.openxmlformats.org/officeDocument/2006/relationships/image" Target="../media/image119.png"/><Relationship Id="rId52" Type="http://schemas.openxmlformats.org/officeDocument/2006/relationships/image" Target="../media/image12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310.png"/><Relationship Id="rId27" Type="http://schemas.openxmlformats.org/officeDocument/2006/relationships/image" Target="../media/image140.png"/><Relationship Id="rId30" Type="http://schemas.openxmlformats.org/officeDocument/2006/relationships/image" Target="../media/image310.png"/><Relationship Id="rId35" Type="http://schemas.openxmlformats.org/officeDocument/2006/relationships/image" Target="../media/image113.png"/><Relationship Id="rId43" Type="http://schemas.openxmlformats.org/officeDocument/2006/relationships/image" Target="../media/image118.png"/><Relationship Id="rId48" Type="http://schemas.openxmlformats.org/officeDocument/2006/relationships/image" Target="../media/image123.png"/><Relationship Id="rId8" Type="http://schemas.openxmlformats.org/officeDocument/2006/relationships/image" Target="../media/image96.png"/><Relationship Id="rId51" Type="http://schemas.openxmlformats.org/officeDocument/2006/relationships/image" Target="../media/image126.png"/><Relationship Id="rId3" Type="http://schemas.openxmlformats.org/officeDocument/2006/relationships/image" Target="../media/image91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210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46" Type="http://schemas.openxmlformats.org/officeDocument/2006/relationships/image" Target="../media/image121.png"/><Relationship Id="rId20" Type="http://schemas.openxmlformats.org/officeDocument/2006/relationships/image" Target="../media/image107.png"/><Relationship Id="rId41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15" Type="http://schemas.openxmlformats.org/officeDocument/2006/relationships/image" Target="../media/image103.png"/><Relationship Id="rId23" Type="http://schemas.openxmlformats.org/officeDocument/2006/relationships/image" Target="../media/image137.png"/><Relationship Id="rId28" Type="http://schemas.openxmlformats.org/officeDocument/2006/relationships/image" Target="../media/image109.png"/><Relationship Id="rId36" Type="http://schemas.openxmlformats.org/officeDocument/2006/relationships/image" Target="../media/image114.png"/><Relationship Id="rId49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Mathematical Framework for Modular Biological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JL Hellerstein</a:t>
            </a:r>
          </a:p>
          <a:p>
            <a:r>
              <a:rPr lang="en-US" dirty="0"/>
              <a:t>Feb, 2024</a:t>
            </a:r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47C81-67D9-80B8-BEB4-28A0C0BFE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6E5B-AEFD-DD8C-92CF-C06FEF8B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8131629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Function of Scale Module?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924B8-110D-703C-2DA7-C45B1B7B88BF}"/>
              </a:ext>
            </a:extLst>
          </p:cNvPr>
          <p:cNvSpPr/>
          <p:nvPr/>
        </p:nvSpPr>
        <p:spPr>
          <a:xfrm>
            <a:off x="656521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FB044-A086-1112-2275-4D2C1CBA9611}"/>
              </a:ext>
            </a:extLst>
          </p:cNvPr>
          <p:cNvSpPr/>
          <p:nvPr/>
        </p:nvSpPr>
        <p:spPr>
          <a:xfrm>
            <a:off x="20071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CA3E8F-4D42-D3C6-F916-6614A96B7F3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76631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15E43-DA90-5A7E-903B-F2B777E28EBE}"/>
                  </a:ext>
                </a:extLst>
              </p:cNvPr>
              <p:cNvSpPr txBox="1"/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15E43-DA90-5A7E-903B-F2B777E2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2F9DB3-5DF4-986C-6409-671A6F989DB4}"/>
                  </a:ext>
                </a:extLst>
              </p:cNvPr>
              <p:cNvSpPr txBox="1"/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2F9DB3-5DF4-986C-6409-671A6F98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29412" r="-2941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CC3356-2D51-EA73-0D3D-3F42EED04B1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07375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2D511E-F0DC-03BD-0D19-603408853BEB}"/>
                  </a:ext>
                </a:extLst>
              </p:cNvPr>
              <p:cNvSpPr txBox="1"/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2D511E-F0DC-03BD-0D19-60340885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3B6FB8D7-7B9E-3731-090C-9D3AEF3790E0}"/>
              </a:ext>
            </a:extLst>
          </p:cNvPr>
          <p:cNvSpPr/>
          <p:nvPr/>
        </p:nvSpPr>
        <p:spPr>
          <a:xfrm>
            <a:off x="4103918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D878901-2195-9AC8-D16D-1523438B5629}"/>
              </a:ext>
            </a:extLst>
          </p:cNvPr>
          <p:cNvSpPr/>
          <p:nvPr/>
        </p:nvSpPr>
        <p:spPr>
          <a:xfrm>
            <a:off x="65314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D8146-C4D8-706C-44FD-E53AAF9C3C02}"/>
              </a:ext>
            </a:extLst>
          </p:cNvPr>
          <p:cNvSpPr txBox="1"/>
          <p:nvPr/>
        </p:nvSpPr>
        <p:spPr>
          <a:xfrm rot="16200000">
            <a:off x="-12928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B55E40-ECD9-DBAB-DF17-CDB7E22CA288}"/>
              </a:ext>
            </a:extLst>
          </p:cNvPr>
          <p:cNvSpPr txBox="1"/>
          <p:nvPr/>
        </p:nvSpPr>
        <p:spPr>
          <a:xfrm rot="16200000">
            <a:off x="3867284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A0462C-5295-8493-8075-2600328EDF0E}"/>
              </a:ext>
            </a:extLst>
          </p:cNvPr>
          <p:cNvSpPr txBox="1"/>
          <p:nvPr/>
        </p:nvSpPr>
        <p:spPr>
          <a:xfrm>
            <a:off x="1859953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74C85-A6A9-9BB1-EB7A-34D7C481ED67}"/>
              </a:ext>
            </a:extLst>
          </p:cNvPr>
          <p:cNvSpPr/>
          <p:nvPr/>
        </p:nvSpPr>
        <p:spPr>
          <a:xfrm>
            <a:off x="5445449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3C91A9-F84B-E45E-A07E-8585374D3B30}"/>
              </a:ext>
            </a:extLst>
          </p:cNvPr>
          <p:cNvSpPr/>
          <p:nvPr/>
        </p:nvSpPr>
        <p:spPr>
          <a:xfrm>
            <a:off x="3378706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81E94-120D-2DCD-B6BE-3AEE006B70AD}"/>
                  </a:ext>
                </a:extLst>
              </p:cNvPr>
              <p:cNvSpPr txBox="1"/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81E94-120D-2DCD-B6BE-3AEE006B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FD3F5-15E5-007E-02A2-AA1D4D5218BB}"/>
                  </a:ext>
                </a:extLst>
              </p:cNvPr>
              <p:cNvSpPr txBox="1"/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FD3F5-15E5-007E-02A2-AA1D4D521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3C9EC3-23FF-53EF-A196-8F8DDD9B4FE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678974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79D8D-3433-F9A6-AD71-2289B7370FF4}"/>
                  </a:ext>
                </a:extLst>
              </p:cNvPr>
              <p:cNvSpPr txBox="1"/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79D8D-3433-F9A6-AD71-2289B7370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32FD2C-1714-927C-99E7-1DD8D13E8690}"/>
              </a:ext>
            </a:extLst>
          </p:cNvPr>
          <p:cNvCxnSpPr/>
          <p:nvPr/>
        </p:nvCxnSpPr>
        <p:spPr>
          <a:xfrm>
            <a:off x="2648234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6BCB44D-BC73-7850-F21B-626D7F09A15E}"/>
              </a:ext>
            </a:extLst>
          </p:cNvPr>
          <p:cNvSpPr/>
          <p:nvPr/>
        </p:nvSpPr>
        <p:spPr>
          <a:xfrm>
            <a:off x="5481739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81F4458-BBF5-B182-888D-64A9660E14B6}"/>
              </a:ext>
            </a:extLst>
          </p:cNvPr>
          <p:cNvSpPr/>
          <p:nvPr/>
        </p:nvSpPr>
        <p:spPr>
          <a:xfrm>
            <a:off x="4890532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0A6191-49C6-0634-1B43-AF5C9FADEBED}"/>
              </a:ext>
            </a:extLst>
          </p:cNvPr>
          <p:cNvSpPr txBox="1"/>
          <p:nvPr/>
        </p:nvSpPr>
        <p:spPr>
          <a:xfrm rot="16200000">
            <a:off x="4695929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58DE9C-34C4-1D62-BA23-44D70AFA3F8F}"/>
              </a:ext>
            </a:extLst>
          </p:cNvPr>
          <p:cNvSpPr/>
          <p:nvPr/>
        </p:nvSpPr>
        <p:spPr>
          <a:xfrm>
            <a:off x="7528253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B463C5B-026B-180B-B220-43BEA1A2A711}"/>
              </a:ext>
            </a:extLst>
          </p:cNvPr>
          <p:cNvSpPr/>
          <p:nvPr/>
        </p:nvSpPr>
        <p:spPr>
          <a:xfrm>
            <a:off x="8262045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479B0A-F4B3-6226-1F1E-A64DDEA0E0AE}"/>
              </a:ext>
            </a:extLst>
          </p:cNvPr>
          <p:cNvSpPr txBox="1"/>
          <p:nvPr/>
        </p:nvSpPr>
        <p:spPr>
          <a:xfrm rot="16200000">
            <a:off x="8025411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4B6FF-065B-31E5-0FD5-23A03AE12C38}"/>
              </a:ext>
            </a:extLst>
          </p:cNvPr>
          <p:cNvSpPr txBox="1"/>
          <p:nvPr/>
        </p:nvSpPr>
        <p:spPr>
          <a:xfrm>
            <a:off x="5998028" y="2318652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Scale Module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4B158C-B3F3-85A0-84D3-EF203DB6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0DCC4E-23BD-E8E4-2CF6-B13D728EECBE}"/>
                  </a:ext>
                </a:extLst>
              </p:cNvPr>
              <p:cNvSpPr txBox="1"/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0DCC4E-23BD-E8E4-2CF6-B13D728E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EB5AA3-C201-BA08-B7C7-465D58B277D4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101849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662CD-3525-1002-9542-B697F7D16499}"/>
                  </a:ext>
                </a:extLst>
              </p:cNvPr>
              <p:cNvSpPr txBox="1"/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662CD-3525-1002-9542-B697F7D1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24778CE-BB9B-0ABF-7421-7E97CEAC5326}"/>
              </a:ext>
            </a:extLst>
          </p:cNvPr>
          <p:cNvGrpSpPr/>
          <p:nvPr/>
        </p:nvGrpSpPr>
        <p:grpSpPr>
          <a:xfrm>
            <a:off x="399924" y="3429000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3522E81-E283-D7AD-E4D1-A855B2229463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3522E81-E283-D7AD-E4D1-A855B2229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9F7C1E-8FF7-8F6F-4600-0ADC87D7513F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9F7C1E-8FF7-8F6F-4600-0ADC87D75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2BD944-F313-9BA5-5CFB-74B9A83E0CCF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2BD944-F313-9BA5-5CFB-74B9A83E0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57" r="-27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79F4101-3B0E-3DA0-1758-DF6982326675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79F4101-3B0E-3DA0-1758-DF6982326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r="-2041" b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EF3874-63B2-1025-8AF6-1AEF1BE54230}"/>
                  </a:ext>
                </a:extLst>
              </p:cNvPr>
              <p:cNvSpPr txBox="1"/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EF3874-63B2-1025-8AF6-1AEF1BE5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blipFill>
                <a:blip r:embed="rId15"/>
                <a:stretch>
                  <a:fillRect l="-1402" t="-794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494699F2-D0FA-E29B-73DB-5A767D830D72}"/>
              </a:ext>
            </a:extLst>
          </p:cNvPr>
          <p:cNvGrpSpPr/>
          <p:nvPr/>
        </p:nvGrpSpPr>
        <p:grpSpPr>
          <a:xfrm>
            <a:off x="4728116" y="3791495"/>
            <a:ext cx="4013577" cy="2731850"/>
            <a:chOff x="4728116" y="3791495"/>
            <a:chExt cx="4013577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F4599AC-3716-8A31-0FEB-CFB614C4C2CC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F4599AC-3716-8A31-0FEB-CFB614C4C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6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3671502-FFF6-BD35-6AB0-10C8683BD7E0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3671502-FFF6-BD35-6AB0-10C8683BD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4760B1-CB29-9F3C-B636-AEA9EB218AAE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4760B1-CB29-9F3C-B636-AEA9EB21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8"/>
                  <a:stretch>
                    <a:fillRect l="-746" r="-186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D7FC711-C01F-368A-DC19-8525F3FA234C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D7FC711-C01F-368A-DC19-8525F3FA2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blipFill>
                  <a:blip r:embed="rId19"/>
                  <a:stretch>
                    <a:fillRect l="-993" r="-165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053791-725C-31B2-2A64-0CFDC7457A91}"/>
                    </a:ext>
                  </a:extLst>
                </p:cNvPr>
                <p:cNvSpPr txBox="1"/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053791-725C-31B2-2A64-0CFDC7457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blipFill>
                  <a:blip r:embed="rId20"/>
                  <a:stretch>
                    <a:fillRect l="-2510" r="-418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E7D001-CEBA-B7C3-A0F9-AD6D9A4F0609}"/>
                    </a:ext>
                  </a:extLst>
                </p:cNvPr>
                <p:cNvSpPr txBox="1"/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E7D001-CEBA-B7C3-A0F9-AD6D9A4F0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blipFill>
                  <a:blip r:embed="rId21"/>
                  <a:stretch>
                    <a:fillRect l="-129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19CF8D-9E6E-1255-9ABE-D3A215AF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51" y="5213663"/>
            <a:ext cx="1980671" cy="14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7439032-E3A3-2B3A-1DBE-D31F2E296906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F7A21-FCF8-67EE-920D-89507066D2E3}"/>
              </a:ext>
            </a:extLst>
          </p:cNvPr>
          <p:cNvGrpSpPr/>
          <p:nvPr/>
        </p:nvGrpSpPr>
        <p:grpSpPr>
          <a:xfrm>
            <a:off x="9342387" y="3645603"/>
            <a:ext cx="2017630" cy="1517260"/>
            <a:chOff x="4461292" y="3965615"/>
            <a:chExt cx="2610047" cy="190863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92C60D9E-0D4B-B255-1560-86ECF9025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071899-C23A-6E3D-861B-3098C1CC69EF}"/>
                    </a:ext>
                  </a:extLst>
                </p:cNvPr>
                <p:cNvSpPr txBox="1"/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simulation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071899-C23A-6E3D-861B-3098C1CC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E70E-4B5E-07A9-8B3D-51673A393652}"/>
                  </a:ext>
                </a:extLst>
              </p:cNvPr>
              <p:cNvSpPr txBox="1"/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E70E-4B5E-07A9-8B3D-51673A39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blipFill>
                <a:blip r:embed="rId24"/>
                <a:stretch>
                  <a:fillRect l="-8140" r="-697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49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C5D9F-189F-EE6E-923F-9B5DEC62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8B97-BD05-1E41-2117-5F3C5CA2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" y="158298"/>
            <a:ext cx="7052315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Corrected Scale Module: DC Gain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BA6D08-9C0A-D722-A925-5E3D826D3578}"/>
              </a:ext>
            </a:extLst>
          </p:cNvPr>
          <p:cNvGrpSpPr/>
          <p:nvPr/>
        </p:nvGrpSpPr>
        <p:grpSpPr>
          <a:xfrm>
            <a:off x="249622" y="1870879"/>
            <a:ext cx="3888650" cy="1599614"/>
            <a:chOff x="249622" y="2822356"/>
            <a:chExt cx="3888650" cy="15996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C58EA0-0A7D-D7F7-A1C8-9729A043ED6E}"/>
                </a:ext>
              </a:extLst>
            </p:cNvPr>
            <p:cNvSpPr/>
            <p:nvPr/>
          </p:nvSpPr>
          <p:spPr>
            <a:xfrm>
              <a:off x="838200" y="3096407"/>
              <a:ext cx="274060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57126-3DBF-9A25-A794-777EDDE03170}"/>
                </a:ext>
              </a:extLst>
            </p:cNvPr>
            <p:cNvSpPr/>
            <p:nvPr/>
          </p:nvSpPr>
          <p:spPr>
            <a:xfrm>
              <a:off x="874490" y="3400359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536F1252-2DD0-7C28-601E-266F34C345A4}"/>
                </a:ext>
              </a:extLst>
            </p:cNvPr>
            <p:cNvSpPr/>
            <p:nvPr/>
          </p:nvSpPr>
          <p:spPr>
            <a:xfrm>
              <a:off x="283283" y="3628583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7F1697-1A8B-B3F6-842B-7E0962E04767}"/>
                </a:ext>
              </a:extLst>
            </p:cNvPr>
            <p:cNvSpPr txBox="1"/>
            <p:nvPr/>
          </p:nvSpPr>
          <p:spPr>
            <a:xfrm rot="16200000">
              <a:off x="88680" y="31248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F299E5-0C40-DAEF-CCE8-C008808D7A97}"/>
                </a:ext>
              </a:extLst>
            </p:cNvPr>
            <p:cNvSpPr/>
            <p:nvPr/>
          </p:nvSpPr>
          <p:spPr>
            <a:xfrm>
              <a:off x="2921004" y="3411244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5616F288-B55A-049C-7EF7-24EB90F26834}"/>
                </a:ext>
              </a:extLst>
            </p:cNvPr>
            <p:cNvSpPr/>
            <p:nvPr/>
          </p:nvSpPr>
          <p:spPr>
            <a:xfrm>
              <a:off x="3654796" y="358436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776DA1-6A22-47A9-DEF9-C53117E9523C}"/>
                </a:ext>
              </a:extLst>
            </p:cNvPr>
            <p:cNvSpPr txBox="1"/>
            <p:nvPr/>
          </p:nvSpPr>
          <p:spPr>
            <a:xfrm rot="16200000">
              <a:off x="3418162" y="305703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4A1BFD-040E-33BA-5408-060BB4085944}"/>
                </a:ext>
              </a:extLst>
            </p:cNvPr>
            <p:cNvSpPr txBox="1"/>
            <p:nvPr/>
          </p:nvSpPr>
          <p:spPr>
            <a:xfrm>
              <a:off x="1390779" y="4026826"/>
              <a:ext cx="1858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Old Scale Module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8B315D-CA81-2DB0-7927-BE2AAD5AC17D}"/>
                    </a:ext>
                  </a:extLst>
                </p:cNvPr>
                <p:cNvSpPr txBox="1"/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8B315D-CA81-2DB0-7927-BE2AAD5AC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434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CB34657-6699-9E8E-4D1D-E34566B937FC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1494600" y="3710414"/>
              <a:ext cx="1426404" cy="10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604B7A-A478-8797-A0CB-1F1B6A121EB0}"/>
                    </a:ext>
                  </a:extLst>
                </p:cNvPr>
                <p:cNvSpPr txBox="1"/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604B7A-A478-8797-A0CB-1F1B6A121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blipFill>
                  <a:blip r:embed="rId4"/>
                  <a:stretch>
                    <a:fillRect l="-930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AE57DE-5C87-E731-6809-512432588AC2}"/>
                  </a:ext>
                </a:extLst>
              </p:cNvPr>
              <p:cNvSpPr txBox="1"/>
              <p:nvPr/>
            </p:nvSpPr>
            <p:spPr>
              <a:xfrm>
                <a:off x="299662" y="1012663"/>
                <a:ext cx="7708008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Eliminate the integrator,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by degrading the output.</a:t>
                </a:r>
              </a:p>
              <a:p>
                <a:r>
                  <a:rPr lang="en-US" dirty="0"/>
                  <a:t>2. Scale the stoichiometry to get the desired DC gain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𝐴𝑆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AE57DE-5C87-E731-6809-51243258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2" y="1012663"/>
                <a:ext cx="7708008" cy="762838"/>
              </a:xfrm>
              <a:prstGeom prst="rect">
                <a:avLst/>
              </a:prstGeom>
              <a:blipFill>
                <a:blip r:embed="rId5"/>
                <a:stretch>
                  <a:fillRect l="-6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entagon 37">
            <a:extLst>
              <a:ext uri="{FF2B5EF4-FFF2-40B4-BE49-F238E27FC236}">
                <a16:creationId xmlns:a16="http://schemas.microsoft.com/office/drawing/2014/main" id="{9F292C85-839A-2629-1E23-EF77189C7405}"/>
              </a:ext>
            </a:extLst>
          </p:cNvPr>
          <p:cNvSpPr/>
          <p:nvPr/>
        </p:nvSpPr>
        <p:spPr>
          <a:xfrm>
            <a:off x="4491947" y="2523123"/>
            <a:ext cx="978408" cy="484632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666DFA-0F0E-0846-465E-C03FB938C8AA}"/>
              </a:ext>
            </a:extLst>
          </p:cNvPr>
          <p:cNvSpPr/>
          <p:nvPr/>
        </p:nvSpPr>
        <p:spPr>
          <a:xfrm>
            <a:off x="6260682" y="2126637"/>
            <a:ext cx="2740608" cy="167923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33CB0A-DF10-D16D-D2A2-783FE0933B48}"/>
              </a:ext>
            </a:extLst>
          </p:cNvPr>
          <p:cNvSpPr/>
          <p:nvPr/>
        </p:nvSpPr>
        <p:spPr>
          <a:xfrm>
            <a:off x="6296972" y="2430589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31EFCB61-3AEA-2D73-F6C3-611FC23CB2FC}"/>
              </a:ext>
            </a:extLst>
          </p:cNvPr>
          <p:cNvSpPr/>
          <p:nvPr/>
        </p:nvSpPr>
        <p:spPr>
          <a:xfrm>
            <a:off x="5705765" y="2658813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4E82A3-B52D-3EB2-48A8-8EFC783DE296}"/>
              </a:ext>
            </a:extLst>
          </p:cNvPr>
          <p:cNvSpPr txBox="1"/>
          <p:nvPr/>
        </p:nvSpPr>
        <p:spPr>
          <a:xfrm rot="16200000">
            <a:off x="5511162" y="21550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C652E4-C93D-15EE-F32E-FD60F450813D}"/>
              </a:ext>
            </a:extLst>
          </p:cNvPr>
          <p:cNvSpPr/>
          <p:nvPr/>
        </p:nvSpPr>
        <p:spPr>
          <a:xfrm>
            <a:off x="8343486" y="2441474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EB6E8820-8F41-8534-A568-912EF88F8C42}"/>
              </a:ext>
            </a:extLst>
          </p:cNvPr>
          <p:cNvSpPr/>
          <p:nvPr/>
        </p:nvSpPr>
        <p:spPr>
          <a:xfrm>
            <a:off x="9077278" y="261459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1715CB-034B-3109-04D4-FCB520A82436}"/>
              </a:ext>
            </a:extLst>
          </p:cNvPr>
          <p:cNvSpPr txBox="1"/>
          <p:nvPr/>
        </p:nvSpPr>
        <p:spPr>
          <a:xfrm rot="16200000">
            <a:off x="8840644" y="2087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60D4F9-BD2D-8CA8-3907-BCEAEC380ED2}"/>
              </a:ext>
            </a:extLst>
          </p:cNvPr>
          <p:cNvSpPr txBox="1"/>
          <p:nvPr/>
        </p:nvSpPr>
        <p:spPr>
          <a:xfrm>
            <a:off x="6584661" y="3390690"/>
            <a:ext cx="19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Scale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E607C4-DC26-A3CA-1B5E-D12BA7BAD117}"/>
                  </a:ext>
                </a:extLst>
              </p:cNvPr>
              <p:cNvSpPr txBox="1"/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E607C4-DC26-A3CA-1B5E-D12BA7BAD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blipFill>
                <a:blip r:embed="rId6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767360-D7E3-55BC-206E-4712518A3A89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6917082" y="2740644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2076A1-B6FB-4A2B-CE79-3EA16E7010B0}"/>
                  </a:ext>
                </a:extLst>
              </p:cNvPr>
              <p:cNvSpPr txBox="1"/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2076A1-B6FB-4A2B-CE79-3EA16E70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blipFill>
                <a:blip r:embed="rId7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DC3DC7-44B3-424F-B826-6748B8F41255}"/>
                  </a:ext>
                </a:extLst>
              </p:cNvPr>
              <p:cNvSpPr txBox="1"/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DC3DC7-44B3-424F-B826-6748B8F41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blipFill>
                <a:blip r:embed="rId8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B4F90533-F432-F7F9-340F-082612324520}"/>
              </a:ext>
            </a:extLst>
          </p:cNvPr>
          <p:cNvCxnSpPr>
            <a:stCxn id="55" idx="2"/>
            <a:endCxn id="62" idx="0"/>
          </p:cNvCxnSpPr>
          <p:nvPr/>
        </p:nvCxnSpPr>
        <p:spPr>
          <a:xfrm flipH="1">
            <a:off x="8652747" y="3061584"/>
            <a:ext cx="794" cy="294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D5763C62-24B7-AD66-E407-DBAC4A016F00}"/>
                  </a:ext>
                </a:extLst>
              </p:cNvPr>
              <p:cNvSpPr txBox="1"/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D5763C62-24B7-AD66-E407-DBAC4A01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blipFill>
                <a:blip r:embed="rId9"/>
                <a:stretch>
                  <a:fillRect l="-11905" r="-23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61D40A7-1524-DAD1-D123-FB082D7274DA}"/>
              </a:ext>
            </a:extLst>
          </p:cNvPr>
          <p:cNvGrpSpPr/>
          <p:nvPr/>
        </p:nvGrpSpPr>
        <p:grpSpPr>
          <a:xfrm>
            <a:off x="9577607" y="2290225"/>
            <a:ext cx="2447227" cy="1735987"/>
            <a:chOff x="9708429" y="30439"/>
            <a:chExt cx="2447227" cy="173598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7187BF3-8806-65D0-7562-120E89A10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8429" y="30439"/>
              <a:ext cx="2447227" cy="1735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9" name="TextBox 4098">
              <a:extLst>
                <a:ext uri="{FF2B5EF4-FFF2-40B4-BE49-F238E27FC236}">
                  <a16:creationId xmlns:a16="http://schemas.microsoft.com/office/drawing/2014/main" id="{B09135F0-5945-8508-8710-6D8E721D2C05}"/>
                </a:ext>
              </a:extLst>
            </p:cNvPr>
            <p:cNvSpPr txBox="1"/>
            <p:nvPr/>
          </p:nvSpPr>
          <p:spPr>
            <a:xfrm>
              <a:off x="10263012" y="575361"/>
              <a:ext cx="1807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Desired behavior</a:t>
              </a:r>
            </a:p>
          </p:txBody>
        </p:sp>
      </p:grpSp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7682E284-2B90-49AD-3D93-A44CFCDCD95D}"/>
              </a:ext>
            </a:extLst>
          </p:cNvPr>
          <p:cNvGrpSpPr/>
          <p:nvPr/>
        </p:nvGrpSpPr>
        <p:grpSpPr>
          <a:xfrm>
            <a:off x="-36256" y="3913700"/>
            <a:ext cx="4730633" cy="2731850"/>
            <a:chOff x="4728116" y="3791495"/>
            <a:chExt cx="4730633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A52BBD61-B5F3-690C-877C-46B324F44D33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A52BBD61-B5F3-690C-877C-46B324F44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1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1A3B0D82-36F5-4C17-BEA8-969E982DE37E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1A3B0D82-36F5-4C17-BEA8-969E982DE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4348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938B6A4-4651-121B-E361-368DFD540D66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938B6A4-4651-121B-E361-368DFD540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3"/>
                  <a:stretch>
                    <a:fillRect l="-749" r="-2247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1E0A5931-88F8-2CC8-00ED-9882AD2091B9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1E0A5931-88F8-2CC8-00ED-9882AD209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blipFill>
                  <a:blip r:embed="rId14"/>
                  <a:stretch>
                    <a:fillRect l="-559" r="-1397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B58E9AA0-5DDE-B7AE-4466-580202773082}"/>
                    </a:ext>
                  </a:extLst>
                </p:cNvPr>
                <p:cNvSpPr txBox="1"/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B58E9AA0-5DDE-B7AE-4466-580202773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blipFill>
                  <a:blip r:embed="rId15"/>
                  <a:stretch>
                    <a:fillRect l="-2679" r="-893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294597FD-11EF-A4AB-B253-1004AC205A03}"/>
                    </a:ext>
                  </a:extLst>
                </p:cNvPr>
                <p:cNvSpPr txBox="1"/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294597FD-11EF-A4AB-B253-1004AC205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blipFill>
                  <a:blip r:embed="rId16"/>
                  <a:stretch>
                    <a:fillRect l="-2479" r="-12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6E486FA4-6708-2449-F0C9-D1C0503C9408}"/>
                  </a:ext>
                </a:extLst>
              </p:cNvPr>
              <p:cNvSpPr txBox="1"/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6E486FA4-6708-2449-F0C9-D1C0503C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blipFill>
                <a:blip r:embed="rId17"/>
                <a:stretch>
                  <a:fillRect l="-610" r="-152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3DCC9FF5-CB13-59ED-771A-53094D821D41}"/>
                  </a:ext>
                </a:extLst>
              </p:cNvPr>
              <p:cNvSpPr txBox="1"/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3DCC9FF5-CB13-59ED-771A-53094D82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blipFill>
                <a:blip r:embed="rId18"/>
                <a:stretch>
                  <a:fillRect l="-1103" r="-183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4F43DAF2-1D33-11BC-AEA5-0BAAF4702939}"/>
                  </a:ext>
                </a:extLst>
              </p:cNvPr>
              <p:cNvSpPr txBox="1"/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4F43DAF2-1D33-11BC-AEA5-0BAAF4702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ED1E2534-938A-B3EA-9D20-DCB95BF9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090" y="4157011"/>
            <a:ext cx="3024109" cy="24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21019-4581-B2CB-DDC1-81709CE6E34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08416" y="223510"/>
            <a:ext cx="2655306" cy="9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5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C116-ADCC-D005-A3C5-9EB7BD49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12725"/>
            <a:ext cx="4368800" cy="1325563"/>
          </a:xfrm>
        </p:spPr>
        <p:txBody>
          <a:bodyPr/>
          <a:lstStyle/>
          <a:p>
            <a:r>
              <a:rPr lang="en-US" dirty="0"/>
              <a:t>Scale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8144B-D617-0954-A6B6-CE95718B1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</p:spPr>
            <p:txBody>
              <a:bodyPr/>
              <a:lstStyle/>
              <a:p>
                <a:r>
                  <a:rPr lang="en-US" dirty="0"/>
                  <a:t>Inputs</a:t>
                </a:r>
              </a:p>
              <a:p>
                <a:pPr lvl="1"/>
                <a:r>
                  <a:rPr lang="en-US" dirty="0"/>
                  <a:t>Module A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converting output from input module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degrading output of the scale network</a:t>
                </a:r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Module 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8144B-D617-0954-A6B6-CE95718B1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  <a:blipFill>
                <a:blip r:embed="rId2"/>
                <a:stretch>
                  <a:fillRect l="-1810" t="-2878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966081B-E876-399D-DC8D-6CBB6A56A906}"/>
              </a:ext>
            </a:extLst>
          </p:cNvPr>
          <p:cNvGrpSpPr/>
          <p:nvPr/>
        </p:nvGrpSpPr>
        <p:grpSpPr>
          <a:xfrm>
            <a:off x="6461535" y="2803507"/>
            <a:ext cx="4535329" cy="1595886"/>
            <a:chOff x="6461535" y="1558907"/>
            <a:chExt cx="4535329" cy="1595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22CAB3B-AA12-C6E9-0F80-32F5DA2E6028}"/>
                    </a:ext>
                  </a:extLst>
                </p:cNvPr>
                <p:cNvSpPr txBox="1"/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A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22CAB3B-AA12-C6E9-0F80-32F5DA2E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blipFill>
                  <a:blip r:embed="rId3"/>
                  <a:stretch>
                    <a:fillRect l="-559" t="-787" b="-3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B36451-37B1-9F73-2117-6029DD0C29A4}"/>
                    </a:ext>
                  </a:extLst>
                </p:cNvPr>
                <p:cNvSpPr txBox="1"/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B36451-37B1-9F73-2117-6029DD0C2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blipFill>
                  <a:blip r:embed="rId4"/>
                  <a:stretch>
                    <a:fillRect t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6BEF33-3C57-1FA1-A678-92BDFCBC00D7}"/>
              </a:ext>
            </a:extLst>
          </p:cNvPr>
          <p:cNvGrpSpPr/>
          <p:nvPr/>
        </p:nvGrpSpPr>
        <p:grpSpPr>
          <a:xfrm>
            <a:off x="6347234" y="4881975"/>
            <a:ext cx="5615227" cy="1660134"/>
            <a:chOff x="6347234" y="4348575"/>
            <a:chExt cx="5615227" cy="16601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A79FE3-15F8-1CC2-5007-EBA5B3CAFB3A}"/>
                    </a:ext>
                  </a:extLst>
                </p:cNvPr>
                <p:cNvSpPr txBox="1"/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AS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  <m:sub/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A79FE3-15F8-1CC2-5007-EBA5B3CAF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blipFill>
                  <a:blip r:embed="rId5"/>
                  <a:stretch>
                    <a:fillRect l="-454" t="-758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D3E61F9-8979-531F-D2B4-ABDF701154BB}"/>
                    </a:ext>
                  </a:extLst>
                </p:cNvPr>
                <p:cNvSpPr txBox="1"/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D3E61F9-8979-531F-D2B4-ABDF70115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A4E5A7-5533-7E92-2F19-AA94E9F31AA1}"/>
                    </a:ext>
                  </a:extLst>
                </p:cNvPr>
                <p:cNvSpPr txBox="1"/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A4E5A7-5533-7E92-2F19-AA94E9F31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2D606B6-862F-4788-F3F8-4358FABEE8A2}"/>
              </a:ext>
            </a:extLst>
          </p:cNvPr>
          <p:cNvGrpSpPr/>
          <p:nvPr/>
        </p:nvGrpSpPr>
        <p:grpSpPr>
          <a:xfrm>
            <a:off x="2720805" y="140978"/>
            <a:ext cx="9390191" cy="2449821"/>
            <a:chOff x="1146005" y="1944378"/>
            <a:chExt cx="9390191" cy="244982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A4452CA-304A-2077-DC89-BAFB9D03C1AA}"/>
                </a:ext>
              </a:extLst>
            </p:cNvPr>
            <p:cNvGrpSpPr/>
            <p:nvPr/>
          </p:nvGrpSpPr>
          <p:grpSpPr>
            <a:xfrm>
              <a:off x="1146005" y="1944378"/>
              <a:ext cx="9390191" cy="2449821"/>
              <a:chOff x="1146005" y="1944378"/>
              <a:chExt cx="9390191" cy="244982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42582CA-150C-7257-070C-34E85447CEAE}"/>
                  </a:ext>
                </a:extLst>
              </p:cNvPr>
              <p:cNvGrpSpPr/>
              <p:nvPr/>
            </p:nvGrpSpPr>
            <p:grpSpPr>
              <a:xfrm>
                <a:off x="1146005" y="2039025"/>
                <a:ext cx="9390191" cy="2177374"/>
                <a:chOff x="-603347" y="1124625"/>
                <a:chExt cx="9390191" cy="217737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8E8D208-C1D9-2B86-08E2-728C5B3DC8D6}"/>
                    </a:ext>
                  </a:extLst>
                </p:cNvPr>
                <p:cNvSpPr/>
                <p:nvPr/>
              </p:nvSpPr>
              <p:spPr>
                <a:xfrm>
                  <a:off x="656521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S1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075110E-B34B-9148-6B6B-5B93FDD7FF25}"/>
                    </a:ext>
                  </a:extLst>
                </p:cNvPr>
                <p:cNvSpPr/>
                <p:nvPr/>
              </p:nvSpPr>
              <p:spPr>
                <a:xfrm>
                  <a:off x="2007107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361818BA-CBB9-1886-748E-5850A815FB6A}"/>
                    </a:ext>
                  </a:extLst>
                </p:cNvPr>
                <p:cNvCxnSpPr>
                  <a:stCxn id="89" idx="3"/>
                  <a:endCxn id="90" idx="1"/>
                </p:cNvCxnSpPr>
                <p:nvPr/>
              </p:nvCxnSpPr>
              <p:spPr>
                <a:xfrm>
                  <a:off x="1276631" y="2035248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B427E8-2A1F-7804-73A6-4335E35141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B427E8-2A1F-7804-73A6-4335E35141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756" r="-2439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2BCEC0C0-A901-7FAB-896D-F1CD916502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2BCEC0C0-A901-7FAB-896D-F1CD916502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A7F33FB1-4B32-04B5-E993-E36BE89662B2}"/>
                    </a:ext>
                  </a:extLst>
                </p:cNvPr>
                <p:cNvCxnSpPr>
                  <a:cxnSpLocks/>
                  <a:stCxn id="90" idx="2"/>
                </p:cNvCxnSpPr>
                <p:nvPr/>
              </p:nvCxnSpPr>
              <p:spPr>
                <a:xfrm flipH="1">
                  <a:off x="2307375" y="2345303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50173025-6A5B-AEB4-403C-DBA09E7BC7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50173025-6A5B-AEB4-403C-DBA09E7BC7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6" name="Right Arrow 95">
                  <a:extLst>
                    <a:ext uri="{FF2B5EF4-FFF2-40B4-BE49-F238E27FC236}">
                      <a16:creationId xmlns:a16="http://schemas.microsoft.com/office/drawing/2014/main" id="{5B169417-116C-4B42-9BF7-9208C5FB7058}"/>
                    </a:ext>
                  </a:extLst>
                </p:cNvPr>
                <p:cNvSpPr/>
                <p:nvPr/>
              </p:nvSpPr>
              <p:spPr>
                <a:xfrm>
                  <a:off x="4103917" y="1925404"/>
                  <a:ext cx="1252956" cy="1767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ight Arrow 96">
                  <a:extLst>
                    <a:ext uri="{FF2B5EF4-FFF2-40B4-BE49-F238E27FC236}">
                      <a16:creationId xmlns:a16="http://schemas.microsoft.com/office/drawing/2014/main" id="{DABA3AD4-5474-E42F-143D-53E2F13A9139}"/>
                    </a:ext>
                  </a:extLst>
                </p:cNvPr>
                <p:cNvSpPr/>
                <p:nvPr/>
              </p:nvSpPr>
              <p:spPr>
                <a:xfrm>
                  <a:off x="-455282" y="2023567"/>
                  <a:ext cx="1107106" cy="1535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57C2431-8B1B-AB5C-4630-4EE67FEF17C2}"/>
                    </a:ext>
                  </a:extLst>
                </p:cNvPr>
                <p:cNvSpPr txBox="1"/>
                <p:nvPr/>
              </p:nvSpPr>
              <p:spPr>
                <a:xfrm rot="16200000">
                  <a:off x="-764289" y="1449686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586B44D-E19A-C5CD-DD4E-DB87DF7D850D}"/>
                    </a:ext>
                  </a:extLst>
                </p:cNvPr>
                <p:cNvSpPr txBox="1"/>
                <p:nvPr/>
              </p:nvSpPr>
              <p:spPr>
                <a:xfrm rot="16200000">
                  <a:off x="4057784" y="1384043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8B5C25C-5C43-34F9-54BF-1622D14775DE}"/>
                    </a:ext>
                  </a:extLst>
                </p:cNvPr>
                <p:cNvSpPr txBox="1"/>
                <p:nvPr/>
              </p:nvSpPr>
              <p:spPr>
                <a:xfrm>
                  <a:off x="656521" y="2847395"/>
                  <a:ext cx="12282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Module A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E09EF82-C7E4-9D84-5AA8-95BB20C1B28F}"/>
                    </a:ext>
                  </a:extLst>
                </p:cNvPr>
                <p:cNvSpPr/>
                <p:nvPr/>
              </p:nvSpPr>
              <p:spPr>
                <a:xfrm>
                  <a:off x="3378706" y="1740960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E98BA40-9D78-7A73-2517-5897ECABA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E98BA40-9D78-7A73-2517-5897ECABA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756" r="-4878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8D8AC70-11CE-23A7-2933-4F4E68C766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8D8AC70-11CE-23A7-2933-4F4E68C766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0A971B9A-D27C-78BD-0865-E287FFDA0CCD}"/>
                    </a:ext>
                  </a:extLst>
                </p:cNvPr>
                <p:cNvCxnSpPr>
                  <a:cxnSpLocks/>
                  <a:stCxn id="101" idx="2"/>
                </p:cNvCxnSpPr>
                <p:nvPr/>
              </p:nvCxnSpPr>
              <p:spPr>
                <a:xfrm flipH="1">
                  <a:off x="3678974" y="2361070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43B03068-EB84-52AB-0D02-6BD1D92391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43B03068-EB84-52AB-0D02-6BD1D92391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E7447420-7FE9-E297-8E0A-49C68EC56931}"/>
                    </a:ext>
                  </a:extLst>
                </p:cNvPr>
                <p:cNvCxnSpPr/>
                <p:nvPr/>
              </p:nvCxnSpPr>
              <p:spPr>
                <a:xfrm>
                  <a:off x="2648234" y="2040503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8071FE7-A1CC-4B57-4B56-2006EC76BA5B}"/>
                    </a:ext>
                  </a:extLst>
                </p:cNvPr>
                <p:cNvSpPr/>
                <p:nvPr/>
              </p:nvSpPr>
              <p:spPr>
                <a:xfrm>
                  <a:off x="5361570" y="1398676"/>
                  <a:ext cx="2740608" cy="1679238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Scale Network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D2DDE65-307D-9FC4-093F-2E5E4BC580EA}"/>
                    </a:ext>
                  </a:extLst>
                </p:cNvPr>
                <p:cNvSpPr/>
                <p:nvPr/>
              </p:nvSpPr>
              <p:spPr>
                <a:xfrm>
                  <a:off x="5397860" y="1702628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6AC1CE1-67A0-2B75-5C49-8D7CF1BA0481}"/>
                    </a:ext>
                  </a:extLst>
                </p:cNvPr>
                <p:cNvSpPr txBox="1"/>
                <p:nvPr/>
              </p:nvSpPr>
              <p:spPr>
                <a:xfrm rot="16200000">
                  <a:off x="4574119" y="1384042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3974DE8-8BA6-1BE5-87CB-33EF30E96B91}"/>
                    </a:ext>
                  </a:extLst>
                </p:cNvPr>
                <p:cNvSpPr/>
                <p:nvPr/>
              </p:nvSpPr>
              <p:spPr>
                <a:xfrm>
                  <a:off x="7444374" y="171351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S4</a:t>
                  </a:r>
                </a:p>
              </p:txBody>
            </p:sp>
            <p:sp>
              <p:nvSpPr>
                <p:cNvPr id="111" name="Right Arrow 110">
                  <a:extLst>
                    <a:ext uri="{FF2B5EF4-FFF2-40B4-BE49-F238E27FC236}">
                      <a16:creationId xmlns:a16="http://schemas.microsoft.com/office/drawing/2014/main" id="{EC9E16FD-B923-5D20-E67B-E9EBBF3E644C}"/>
                    </a:ext>
                  </a:extLst>
                </p:cNvPr>
                <p:cNvSpPr/>
                <p:nvPr/>
              </p:nvSpPr>
              <p:spPr>
                <a:xfrm>
                  <a:off x="8178166" y="1886638"/>
                  <a:ext cx="483476" cy="22372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C73272A-0CE1-75C2-1670-8884F6AEEF2A}"/>
                    </a:ext>
                  </a:extLst>
                </p:cNvPr>
                <p:cNvSpPr txBox="1"/>
                <p:nvPr/>
              </p:nvSpPr>
              <p:spPr>
                <a:xfrm rot="16200000">
                  <a:off x="8182832" y="1359305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1544E89-9D23-B168-5376-227E744C8EAB}"/>
                    </a:ext>
                  </a:extLst>
                </p:cNvPr>
                <p:cNvSpPr txBox="1"/>
                <p:nvPr/>
              </p:nvSpPr>
              <p:spPr>
                <a:xfrm>
                  <a:off x="5914149" y="2662729"/>
                  <a:ext cx="1470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Scale Module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E12EDF9E-71AF-F12E-87A6-F6F71856BB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E12EDF9E-71AF-F12E-87A6-F6F71856BB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t="-4348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B37A516C-ACD6-7CC6-08F6-D5ECD950EF09}"/>
                    </a:ext>
                  </a:extLst>
                </p:cNvPr>
                <p:cNvCxnSpPr>
                  <a:cxnSpLocks/>
                  <a:stCxn id="108" idx="3"/>
                  <a:endCxn id="110" idx="1"/>
                </p:cNvCxnSpPr>
                <p:nvPr/>
              </p:nvCxnSpPr>
              <p:spPr>
                <a:xfrm>
                  <a:off x="6017970" y="2012683"/>
                  <a:ext cx="1426404" cy="108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2C51D863-D283-A9D1-94E0-830A8F7672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2C51D863-D283-A9D1-94E0-830A8F7672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2195" r="-4878"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038814E0-B1A2-E98A-969D-D4DD86D718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038814E0-B1A2-E98A-969D-D4DD86D718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D7979C5-E0E5-CF15-66CE-90C6D79B7A0F}"/>
                    </a:ext>
                  </a:extLst>
                </p:cNvPr>
                <p:cNvCxnSpPr>
                  <a:stCxn id="110" idx="2"/>
                  <a:endCxn id="117" idx="0"/>
                </p:cNvCxnSpPr>
                <p:nvPr/>
              </p:nvCxnSpPr>
              <p:spPr>
                <a:xfrm flipH="1">
                  <a:off x="7753635" y="2333623"/>
                  <a:ext cx="794" cy="29492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8A71AFF-2F55-4DD9-866D-3AB8275EE3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8A71AFF-2F55-4DD9-866D-3AB8275EE3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302" r="-2326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556F0B3-8C88-CFC3-CAB4-3DF4F25B31DB}"/>
                    </a:ext>
                  </a:extLst>
                </p:cNvPr>
                <p:cNvSpPr/>
                <p:nvPr/>
              </p:nvSpPr>
              <p:spPr>
                <a:xfrm>
                  <a:off x="518234" y="1266178"/>
                  <a:ext cx="3731533" cy="2035821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3A8CFB7-9CCD-F748-AEC4-0C9F2E591259}"/>
                  </a:ext>
                </a:extLst>
              </p:cNvPr>
              <p:cNvSpPr/>
              <p:nvPr/>
            </p:nvSpPr>
            <p:spPr>
              <a:xfrm>
                <a:off x="1571882" y="1944378"/>
                <a:ext cx="8562717" cy="2449821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170C3FA-156B-4C3D-ACF2-01E23B2094B5}"/>
                </a:ext>
              </a:extLst>
            </p:cNvPr>
            <p:cNvSpPr txBox="1"/>
            <p:nvPr/>
          </p:nvSpPr>
          <p:spPr>
            <a:xfrm>
              <a:off x="6096000" y="3989066"/>
              <a:ext cx="1350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Module 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55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7182-33E8-E55D-8AC7-C8134805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016"/>
          </a:xfrm>
        </p:spPr>
        <p:txBody>
          <a:bodyPr/>
          <a:lstStyle/>
          <a:p>
            <a:r>
              <a:rPr lang="en-US" dirty="0"/>
              <a:t>Operators on Network Modules (A and B)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BFF8B90-9537-017F-24DE-A9018C34762F}"/>
              </a:ext>
            </a:extLst>
          </p:cNvPr>
          <p:cNvGrpSpPr/>
          <p:nvPr/>
        </p:nvGrpSpPr>
        <p:grpSpPr>
          <a:xfrm>
            <a:off x="7248813" y="1653519"/>
            <a:ext cx="4782160" cy="2315717"/>
            <a:chOff x="7248813" y="1653519"/>
            <a:chExt cx="4782160" cy="23157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20CA562-1D2A-914C-1F60-1F21B5BE245E}"/>
                </a:ext>
              </a:extLst>
            </p:cNvPr>
            <p:cNvGrpSpPr/>
            <p:nvPr/>
          </p:nvGrpSpPr>
          <p:grpSpPr>
            <a:xfrm>
              <a:off x="7328480" y="2312274"/>
              <a:ext cx="4586265" cy="1559792"/>
              <a:chOff x="1536277" y="1971028"/>
              <a:chExt cx="4586265" cy="155979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10A318E-FBFE-9CE9-99B2-CEA190346E28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9B2B317-4E14-278F-915F-0DAE5391B65C}"/>
                  </a:ext>
                </a:extLst>
              </p:cNvPr>
              <p:cNvCxnSpPr>
                <a:cxnSpLocks/>
                <a:stCxn id="82" idx="3"/>
                <a:endCxn id="87" idx="1"/>
              </p:cNvCxnSpPr>
              <p:nvPr/>
            </p:nvCxnSpPr>
            <p:spPr>
              <a:xfrm flipV="1">
                <a:off x="4645742" y="2423316"/>
                <a:ext cx="847993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D006004-5AC4-CD4E-F832-E818F8E79EA9}"/>
                      </a:ext>
                    </a:extLst>
                  </p:cNvPr>
                  <p:cNvSpPr txBox="1"/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D006004-5AC4-CD4E-F832-E818F8E79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7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EF7C3DE-EF5E-0C1B-20EB-DC20D289338F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EF7C3DE-EF5E-0C1B-20EB-DC20D28933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16667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802BB86-49D7-80D0-341E-3205DDD5D135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802BB86-49D7-80D0-341E-3205DDD5D1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4545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94BD0D4-B222-8093-EEB0-0DFFC20A0788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94BD0D4-B222-8093-EEB0-0DFFC20A07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385" r="-384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C9FCAFE-83DB-974C-B56A-FCF47352111B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F129C48-335D-F524-8496-AF3FC02DDE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F129C48-335D-F524-8496-AF3FC02DD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435" r="-69565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8CFCC52-0B2E-5B63-9480-795D3AAD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8CFCC52-0B2E-5B63-9480-795D3AAD27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385" r="-769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523437-E3DD-4BF5-F33C-916A788D3182}"/>
                      </a:ext>
                    </a:extLst>
                  </p:cNvPr>
                  <p:cNvSpPr txBox="1"/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523437-E3DD-4BF5-F33C-916A788D3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Striped Right Arrow 83">
                <a:extLst>
                  <a:ext uri="{FF2B5EF4-FFF2-40B4-BE49-F238E27FC236}">
                    <a16:creationId xmlns:a16="http://schemas.microsoft.com/office/drawing/2014/main" id="{D8B2AB67-6273-717B-F2FE-C05E3FB404E9}"/>
                  </a:ext>
                </a:extLst>
              </p:cNvPr>
              <p:cNvSpPr/>
              <p:nvPr/>
            </p:nvSpPr>
            <p:spPr>
              <a:xfrm>
                <a:off x="1536277" y="2362852"/>
                <a:ext cx="328226" cy="134540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Striped Right Arrow 84">
                <a:extLst>
                  <a:ext uri="{FF2B5EF4-FFF2-40B4-BE49-F238E27FC236}">
                    <a16:creationId xmlns:a16="http://schemas.microsoft.com/office/drawing/2014/main" id="{F135005B-6344-626B-9158-8C715FB53180}"/>
                  </a:ext>
                </a:extLst>
              </p:cNvPr>
              <p:cNvSpPr/>
              <p:nvPr/>
            </p:nvSpPr>
            <p:spPr>
              <a:xfrm>
                <a:off x="5827267" y="2354067"/>
                <a:ext cx="295275" cy="139933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4FCE42E-9DB0-D670-0F85-C1236E10C1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4FCE42E-9DB0-D670-0F85-C1236E10C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5FFB6F7-96B7-8C70-A547-ED5735373F4A}"/>
                      </a:ext>
                    </a:extLst>
                  </p:cNvPr>
                  <p:cNvSpPr txBox="1"/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5FFB6F7-96B7-8C70-A547-ED5735373F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640A58E-A0B1-9925-A2A1-1F5C3F9E1834}"/>
                  </a:ext>
                </a:extLst>
              </p:cNvPr>
              <p:cNvCxnSpPr>
                <a:cxnSpLocks/>
                <a:stCxn id="86" idx="3"/>
                <a:endCxn id="78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50C10B9-AF66-22CD-1298-9C1373D52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50C10B9-AF66-22CD-1298-9C1373D52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435" r="-6087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17F3DBCA-BE59-01F9-E4DE-5DD28708D785}"/>
                  </a:ext>
                </a:extLst>
              </p:cNvPr>
              <p:cNvCxnSpPr>
                <a:cxnSpLocks/>
                <a:stCxn id="87" idx="2"/>
                <a:endCxn id="91" idx="0"/>
              </p:cNvCxnSpPr>
              <p:nvPr/>
            </p:nvCxnSpPr>
            <p:spPr>
              <a:xfrm>
                <a:off x="5641372" y="2561815"/>
                <a:ext cx="2623" cy="6920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456F1E4A-9344-3CE5-07BC-6852490FE398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456F1E4A-9344-3CE5-07BC-6852490FE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9412" r="-29412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4ED4686-A54D-9B1E-1D42-FE07F0A47F0F}"/>
                      </a:ext>
                    </a:extLst>
                  </p:cNvPr>
                  <p:cNvSpPr txBox="1"/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4ED4686-A54D-9B1E-1D42-FE07F0A47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0857105B-EBF2-8233-2924-1DB33C45B482}"/>
                  </a:ext>
                </a:extLst>
              </p:cNvPr>
              <p:cNvCxnSpPr>
                <a:cxnSpLocks/>
                <a:stCxn id="87" idx="2"/>
                <a:endCxn id="78" idx="2"/>
              </p:cNvCxnSpPr>
              <p:nvPr/>
            </p:nvCxnSpPr>
            <p:spPr>
              <a:xfrm rot="5400000" flipH="1">
                <a:off x="4220898" y="1141341"/>
                <a:ext cx="19664" cy="2821284"/>
              </a:xfrm>
              <a:prstGeom prst="bentConnector3">
                <a:avLst>
                  <a:gd name="adj1" fmla="val -232506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itle 85">
              <a:extLst>
                <a:ext uri="{FF2B5EF4-FFF2-40B4-BE49-F238E27FC236}">
                  <a16:creationId xmlns:a16="http://schemas.microsoft.com/office/drawing/2014/main" id="{3A197434-3F45-5F0C-385B-1E02005B0F32}"/>
                </a:ext>
              </a:extLst>
            </p:cNvPr>
            <p:cNvSpPr txBox="1">
              <a:spLocks/>
            </p:cNvSpPr>
            <p:nvPr/>
          </p:nvSpPr>
          <p:spPr>
            <a:xfrm>
              <a:off x="9197184" y="1817397"/>
              <a:ext cx="1859603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positive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feedback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86C300-4BE2-AE54-ED25-5F68D708F6E8}"/>
                </a:ext>
              </a:extLst>
            </p:cNvPr>
            <p:cNvSpPr/>
            <p:nvPr/>
          </p:nvSpPr>
          <p:spPr>
            <a:xfrm>
              <a:off x="7248813" y="1653519"/>
              <a:ext cx="4782160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8BD8E9D-8AA2-AA0E-DEA6-8782B070237F}"/>
              </a:ext>
            </a:extLst>
          </p:cNvPr>
          <p:cNvGrpSpPr/>
          <p:nvPr/>
        </p:nvGrpSpPr>
        <p:grpSpPr>
          <a:xfrm>
            <a:off x="3317251" y="1640840"/>
            <a:ext cx="3799803" cy="2315717"/>
            <a:chOff x="3317251" y="1640840"/>
            <a:chExt cx="3799803" cy="231571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16A5D3-3135-061D-AF35-F19C589D527D}"/>
                </a:ext>
              </a:extLst>
            </p:cNvPr>
            <p:cNvGrpSpPr/>
            <p:nvPr/>
          </p:nvGrpSpPr>
          <p:grpSpPr>
            <a:xfrm>
              <a:off x="3464134" y="1880599"/>
              <a:ext cx="3479862" cy="1810135"/>
              <a:chOff x="3934034" y="1880599"/>
              <a:chExt cx="3479862" cy="181013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F315E6D-1197-4846-D531-C4352E412188}"/>
                  </a:ext>
                </a:extLst>
              </p:cNvPr>
              <p:cNvGrpSpPr/>
              <p:nvPr/>
            </p:nvGrpSpPr>
            <p:grpSpPr>
              <a:xfrm>
                <a:off x="3934034" y="2377999"/>
                <a:ext cx="3479862" cy="1312735"/>
                <a:chOff x="3072125" y="2531469"/>
                <a:chExt cx="3479862" cy="1312735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D1FD52-0515-BE27-3955-6E23DCF5894C}"/>
                    </a:ext>
                  </a:extLst>
                </p:cNvPr>
                <p:cNvGrpSpPr/>
                <p:nvPr/>
              </p:nvGrpSpPr>
              <p:grpSpPr>
                <a:xfrm>
                  <a:off x="3856757" y="2531469"/>
                  <a:ext cx="1505978" cy="714171"/>
                  <a:chOff x="3755923" y="2433146"/>
                  <a:chExt cx="1372171" cy="714171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77CCAC1-771D-B883-EFF2-EFED60B9F061}"/>
                      </a:ext>
                    </a:extLst>
                  </p:cNvPr>
                  <p:cNvSpPr/>
                  <p:nvPr/>
                </p:nvSpPr>
                <p:spPr>
                  <a:xfrm>
                    <a:off x="3755923" y="2433146"/>
                    <a:ext cx="1052051" cy="714171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23369CD7-CA98-A3F5-0EE2-E4502D89D6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baseline="30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1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23369CD7-CA98-A3F5-0EE2-E4502D89D6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4255" r="-6383" b="-3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77333AC-351E-FE71-1667-5EDF5D804F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77333AC-351E-FE71-1667-5EDF5D804FB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0714" t="-4348"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2FB3093-4D55-D7A1-8FDA-E1EE8DFC0A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2FB3093-4D55-D7A1-8FDA-E1EE8DFC0A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17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" name="Striped Right Arrow 31">
                  <a:extLst>
                    <a:ext uri="{FF2B5EF4-FFF2-40B4-BE49-F238E27FC236}">
                      <a16:creationId xmlns:a16="http://schemas.microsoft.com/office/drawing/2014/main" id="{4E3570EA-EB0D-3E0A-3766-B1A2E142FCA5}"/>
                    </a:ext>
                  </a:extLst>
                </p:cNvPr>
                <p:cNvSpPr/>
                <p:nvPr/>
              </p:nvSpPr>
              <p:spPr>
                <a:xfrm>
                  <a:off x="3072125" y="2850311"/>
                  <a:ext cx="330604" cy="14205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Striped Right Arrow 32">
                  <a:extLst>
                    <a:ext uri="{FF2B5EF4-FFF2-40B4-BE49-F238E27FC236}">
                      <a16:creationId xmlns:a16="http://schemas.microsoft.com/office/drawing/2014/main" id="{7F53AEEF-1EF2-2BEE-9A51-266FABE619FB}"/>
                    </a:ext>
                  </a:extLst>
                </p:cNvPr>
                <p:cNvSpPr/>
                <p:nvPr/>
              </p:nvSpPr>
              <p:spPr>
                <a:xfrm>
                  <a:off x="6232465" y="2848293"/>
                  <a:ext cx="319522" cy="144074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8DCF32E3-6F49-1A7B-E906-18AE7563E2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8DCF32E3-6F49-1A7B-E906-18AE7563E2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812B1BFF-166C-4A37-6653-8E572F34C476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5011399" y="2921338"/>
                  <a:ext cx="54291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FB2B700-EA44-E518-0F1E-F7F949D4D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FB2B700-EA44-E518-0F1E-F7F949D4DA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9302" t="-4167" r="-4651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D19A480-3131-96EE-3F71-11993C68E346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>
                  <a:off x="5944124" y="3059837"/>
                  <a:ext cx="0" cy="4991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652026B-D890-1C2A-2F84-6840AFA6C0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652026B-D890-1C2A-2F84-6840AFA6C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82048F8-A5CA-15B1-C3A2-6363F949B8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82048F8-A5CA-15B1-C3A2-6363F949B8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302" r="-232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63AA4AE-553C-5770-6D5D-19BFD3912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63AA4AE-553C-5770-6D5D-19BFD3912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0256" r="-512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Title 85">
                <a:extLst>
                  <a:ext uri="{FF2B5EF4-FFF2-40B4-BE49-F238E27FC236}">
                    <a16:creationId xmlns:a16="http://schemas.microsoft.com/office/drawing/2014/main" id="{CEDE4824-A409-22FA-D201-B89EE6577F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0088" y="1880599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scale</a:t>
                </a: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4F9E016-FB24-3FCD-73DD-8D871D0F0FD1}"/>
                </a:ext>
              </a:extLst>
            </p:cNvPr>
            <p:cNvSpPr/>
            <p:nvPr/>
          </p:nvSpPr>
          <p:spPr>
            <a:xfrm>
              <a:off x="3317251" y="1640840"/>
              <a:ext cx="3799803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3F8D7F-8DDA-2551-5B78-7921C7D76DFA}"/>
              </a:ext>
            </a:extLst>
          </p:cNvPr>
          <p:cNvGrpSpPr/>
          <p:nvPr/>
        </p:nvGrpSpPr>
        <p:grpSpPr>
          <a:xfrm>
            <a:off x="70977" y="1653519"/>
            <a:ext cx="3159531" cy="2315717"/>
            <a:chOff x="70977" y="1653519"/>
            <a:chExt cx="3159531" cy="231571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2FCDF7B-7F99-1FF8-865F-4B74E458D3EF}"/>
                </a:ext>
              </a:extLst>
            </p:cNvPr>
            <p:cNvGrpSpPr/>
            <p:nvPr/>
          </p:nvGrpSpPr>
          <p:grpSpPr>
            <a:xfrm>
              <a:off x="143884" y="1904092"/>
              <a:ext cx="2863112" cy="1214548"/>
              <a:chOff x="334384" y="1904092"/>
              <a:chExt cx="2863112" cy="121454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2F22F94-CBA7-F6DB-8BD9-6AA459A66CCE}"/>
                  </a:ext>
                </a:extLst>
              </p:cNvPr>
              <p:cNvGrpSpPr/>
              <p:nvPr/>
            </p:nvGrpSpPr>
            <p:grpSpPr>
              <a:xfrm>
                <a:off x="656357" y="2404469"/>
                <a:ext cx="1505978" cy="714171"/>
                <a:chOff x="3755923" y="2433146"/>
                <a:chExt cx="1372171" cy="71417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21C9496-74A7-C4C4-4C12-054AD72EF8C4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A1236E52-9A19-EB6D-F04F-2351D8B519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F6EADC89-8B5F-8D3F-D9DE-B925CAFBC2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0714" t="-43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653AE454-2691-88C5-C1A5-00690D42C0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Striped Right Arrow 8">
                <a:extLst>
                  <a:ext uri="{FF2B5EF4-FFF2-40B4-BE49-F238E27FC236}">
                    <a16:creationId xmlns:a16="http://schemas.microsoft.com/office/drawing/2014/main" id="{23B336C5-21A0-F898-63A7-4C453828AAEF}"/>
                  </a:ext>
                </a:extLst>
              </p:cNvPr>
              <p:cNvSpPr/>
              <p:nvPr/>
            </p:nvSpPr>
            <p:spPr>
              <a:xfrm>
                <a:off x="334384" y="2709570"/>
                <a:ext cx="312874" cy="1557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itle 85">
                <a:extLst>
                  <a:ext uri="{FF2B5EF4-FFF2-40B4-BE49-F238E27FC236}">
                    <a16:creationId xmlns:a16="http://schemas.microsoft.com/office/drawing/2014/main" id="{DB07FDA2-DC01-210A-4B6C-66FD414AFB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085" y="1904092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concatenate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E17304-CE8D-27A1-A4E8-FEF36E3FFCE5}"/>
                  </a:ext>
                </a:extLst>
              </p:cNvPr>
              <p:cNvGrpSpPr/>
              <p:nvPr/>
            </p:nvGrpSpPr>
            <p:grpSpPr>
              <a:xfrm>
                <a:off x="1797272" y="2400700"/>
                <a:ext cx="1062049" cy="714171"/>
                <a:chOff x="3745925" y="2433146"/>
                <a:chExt cx="1062049" cy="71417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C22DFC-27B3-925A-538E-EF46491F86AD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AFA128B-2DBD-9663-D560-5FC591A760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33F6D809-BA7C-CCA9-76F5-CD3C19FCF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4545" r="-2273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3EF91907-90FF-9B7E-B459-D4F0A9674D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Striped Right Arrow 94">
                <a:extLst>
                  <a:ext uri="{FF2B5EF4-FFF2-40B4-BE49-F238E27FC236}">
                    <a16:creationId xmlns:a16="http://schemas.microsoft.com/office/drawing/2014/main" id="{03A9C03A-3C5C-B41C-6854-628B205A9A12}"/>
                  </a:ext>
                </a:extLst>
              </p:cNvPr>
              <p:cNvSpPr/>
              <p:nvPr/>
            </p:nvSpPr>
            <p:spPr>
              <a:xfrm>
                <a:off x="2877974" y="2707523"/>
                <a:ext cx="319522" cy="14407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A783188-AF2B-68AC-A710-4555BBF16BD3}"/>
                </a:ext>
              </a:extLst>
            </p:cNvPr>
            <p:cNvSpPr/>
            <p:nvPr/>
          </p:nvSpPr>
          <p:spPr>
            <a:xfrm>
              <a:off x="70977" y="1653519"/>
              <a:ext cx="3159531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D7FB812-7D86-3C11-C503-A625BC48C589}"/>
              </a:ext>
            </a:extLst>
          </p:cNvPr>
          <p:cNvGrpSpPr/>
          <p:nvPr/>
        </p:nvGrpSpPr>
        <p:grpSpPr>
          <a:xfrm>
            <a:off x="552731" y="4166619"/>
            <a:ext cx="4661887" cy="2328376"/>
            <a:chOff x="552731" y="4166619"/>
            <a:chExt cx="4661887" cy="23283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F5C4BB-4119-8E19-16AE-6EF1D2195485}"/>
                </a:ext>
              </a:extLst>
            </p:cNvPr>
            <p:cNvGrpSpPr/>
            <p:nvPr/>
          </p:nvGrpSpPr>
          <p:grpSpPr>
            <a:xfrm>
              <a:off x="718338" y="4575434"/>
              <a:ext cx="4347513" cy="1832106"/>
              <a:chOff x="2147620" y="2683869"/>
              <a:chExt cx="4347513" cy="1832106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A6AE861-FE81-2274-66A4-9F3C0010D6E2}"/>
                  </a:ext>
                </a:extLst>
              </p:cNvPr>
              <p:cNvCxnSpPr>
                <a:cxnSpLocks/>
                <a:stCxn id="68" idx="3"/>
                <a:endCxn id="50" idx="1"/>
              </p:cNvCxnSpPr>
              <p:nvPr/>
            </p:nvCxnSpPr>
            <p:spPr>
              <a:xfrm>
                <a:off x="4757174" y="3040955"/>
                <a:ext cx="1135447" cy="57206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586518-5DEC-4222-3C5E-03F2A4F32B3E}"/>
                  </a:ext>
                </a:extLst>
              </p:cNvPr>
              <p:cNvCxnSpPr>
                <a:cxnSpLocks/>
                <a:stCxn id="55" idx="3"/>
                <a:endCxn id="68" idx="1"/>
              </p:cNvCxnSpPr>
              <p:nvPr/>
            </p:nvCxnSpPr>
            <p:spPr>
              <a:xfrm flipV="1">
                <a:off x="2707832" y="3040955"/>
                <a:ext cx="997291" cy="50815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849960D-C6BF-4E7F-5DEB-DF0B7ED9F7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849960D-C6BF-4E7F-5DEB-DF0B7ED9F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30435" r="-9565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F38ED0B-8043-303A-C9C0-E4F2858231F0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F38ED0B-8043-303A-C9C0-E4F2858231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714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E71661-11F5-6961-B1AB-3C2BF76E338F}"/>
                  </a:ext>
                </a:extLst>
              </p:cNvPr>
              <p:cNvGrpSpPr/>
              <p:nvPr/>
            </p:nvGrpSpPr>
            <p:grpSpPr>
              <a:xfrm>
                <a:off x="3705123" y="2683869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68C02288-B10E-0860-99B1-874042AEBC13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982DD3AE-0742-BE07-A967-7CCD27B87D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A096D9A8-8221-9B40-48B7-8194731E7A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5385" r="-7692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0FE21B1-3339-EAA1-81AD-EBCB54DE4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000" r="-4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DE0C2F1-5FCF-FE86-0FDD-BC6D199AE486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DE0C2F1-5FCF-FE86-0FDD-BC6D199AE4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0435" r="-126087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Striped Right Arrow 52">
                <a:extLst>
                  <a:ext uri="{FF2B5EF4-FFF2-40B4-BE49-F238E27FC236}">
                    <a16:creationId xmlns:a16="http://schemas.microsoft.com/office/drawing/2014/main" id="{98E9E1DA-E043-712E-77C5-E1719FB56056}"/>
                  </a:ext>
                </a:extLst>
              </p:cNvPr>
              <p:cNvSpPr/>
              <p:nvPr/>
            </p:nvSpPr>
            <p:spPr>
              <a:xfrm>
                <a:off x="2147620" y="3474523"/>
                <a:ext cx="308904" cy="17324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Striped Right Arrow 53">
                <a:extLst>
                  <a:ext uri="{FF2B5EF4-FFF2-40B4-BE49-F238E27FC236}">
                    <a16:creationId xmlns:a16="http://schemas.microsoft.com/office/drawing/2014/main" id="{F681014D-78E6-3D65-0DD5-4D1AF4E31F47}"/>
                  </a:ext>
                </a:extLst>
              </p:cNvPr>
              <p:cNvSpPr/>
              <p:nvPr/>
            </p:nvSpPr>
            <p:spPr>
              <a:xfrm>
                <a:off x="6213581" y="3549110"/>
                <a:ext cx="281552" cy="1345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04128B3-C283-6453-62EE-2423D1C886B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04128B3-C283-6453-62EE-2423D1C88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0AA691A-8D38-A3F6-AD38-BDEAA6424238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5983192" y="3751521"/>
                <a:ext cx="0" cy="33378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5E66CB-CFAE-6207-100A-265468C86F09}"/>
                      </a:ext>
                    </a:extLst>
                  </p:cNvPr>
                  <p:cNvSpPr txBox="1"/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5E66CB-CFAE-6207-100A-265468C86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9412" r="-29412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8124777-CB0F-2D70-1EBE-A8215AAFE8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8124777-CB0F-2D70-1EBE-A8215AAFE8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E73A53-E4F7-BFB0-C7D9-2B8EB31493A8}"/>
                  </a:ext>
                </a:extLst>
              </p:cNvPr>
              <p:cNvCxnSpPr>
                <a:cxnSpLocks/>
                <a:stCxn id="55" idx="3"/>
                <a:endCxn id="64" idx="1"/>
              </p:cNvCxnSpPr>
              <p:nvPr/>
            </p:nvCxnSpPr>
            <p:spPr>
              <a:xfrm>
                <a:off x="2707832" y="3549110"/>
                <a:ext cx="968066" cy="60978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C5806-746C-5E4F-4363-3168208A6D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C5806-746C-5E4F-4363-3168208A6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9167" r="-10000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D5E86E7-EE7F-83CE-82E3-82B1AE81B658}"/>
                  </a:ext>
                </a:extLst>
              </p:cNvPr>
              <p:cNvCxnSpPr>
                <a:cxnSpLocks/>
                <a:stCxn id="64" idx="3"/>
                <a:endCxn id="50" idx="1"/>
              </p:cNvCxnSpPr>
              <p:nvPr/>
            </p:nvCxnSpPr>
            <p:spPr>
              <a:xfrm flipV="1">
                <a:off x="4727949" y="3613022"/>
                <a:ext cx="1164672" cy="54586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D4E1F12-DB2D-BB58-81CB-7F02BC9C25F5}"/>
                      </a:ext>
                    </a:extLst>
                  </p:cNvPr>
                  <p:cNvSpPr txBox="1"/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D4E1F12-DB2D-BB58-81CB-7F02BC9C2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6087" r="-121739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5FF626D-48B5-7B99-974F-4ABE22BA1FB2}"/>
                  </a:ext>
                </a:extLst>
              </p:cNvPr>
              <p:cNvGrpSpPr/>
              <p:nvPr/>
            </p:nvGrpSpPr>
            <p:grpSpPr>
              <a:xfrm>
                <a:off x="3675898" y="3801804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6155428-E7D2-73C2-163C-B821FF4DD797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A02CF35C-1C9F-CAD5-DF2B-3CDE9917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8AE59DD8-0DFA-03C6-4C7D-F06C483A8B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l="-15385" r="-384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336DCEF-0AAE-01B0-9AD4-77E702480B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2" name="Title 85">
              <a:extLst>
                <a:ext uri="{FF2B5EF4-FFF2-40B4-BE49-F238E27FC236}">
                  <a16:creationId xmlns:a16="http://schemas.microsoft.com/office/drawing/2014/main" id="{54D5C113-7ECE-59AD-2B28-599232820D3A}"/>
                </a:ext>
              </a:extLst>
            </p:cNvPr>
            <p:cNvSpPr txBox="1">
              <a:spLocks/>
            </p:cNvSpPr>
            <p:nvPr/>
          </p:nvSpPr>
          <p:spPr>
            <a:xfrm>
              <a:off x="2114823" y="4166619"/>
              <a:ext cx="166999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branchjoin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44F00E1-2467-CF9B-F9E4-AEDC234F2BF0}"/>
                </a:ext>
              </a:extLst>
            </p:cNvPr>
            <p:cNvSpPr/>
            <p:nvPr/>
          </p:nvSpPr>
          <p:spPr>
            <a:xfrm>
              <a:off x="552731" y="4179278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35C003C-3299-0630-8C97-C013F07BEEF5}"/>
              </a:ext>
            </a:extLst>
          </p:cNvPr>
          <p:cNvGrpSpPr/>
          <p:nvPr/>
        </p:nvGrpSpPr>
        <p:grpSpPr>
          <a:xfrm>
            <a:off x="5931668" y="4206620"/>
            <a:ext cx="4661887" cy="2315717"/>
            <a:chOff x="5931668" y="4003420"/>
            <a:chExt cx="4661887" cy="23157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C292BC8-3309-75EE-E134-9E41FC33C06B}"/>
                </a:ext>
              </a:extLst>
            </p:cNvPr>
            <p:cNvGrpSpPr/>
            <p:nvPr/>
          </p:nvGrpSpPr>
          <p:grpSpPr>
            <a:xfrm>
              <a:off x="5989707" y="4590156"/>
              <a:ext cx="4350239" cy="1423596"/>
              <a:chOff x="1638578" y="1971028"/>
              <a:chExt cx="4350239" cy="142359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F0F0ACB-2C68-8CC9-9DDA-89DD5F38B284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2F996D3-A9B0-C37A-059B-911FDAF84E09}"/>
                  </a:ext>
                </a:extLst>
              </p:cNvPr>
              <p:cNvCxnSpPr>
                <a:cxnSpLocks/>
                <a:stCxn id="108" idx="3"/>
                <a:endCxn id="112" idx="1"/>
              </p:cNvCxnSpPr>
              <p:nvPr/>
            </p:nvCxnSpPr>
            <p:spPr>
              <a:xfrm flipV="1">
                <a:off x="4645742" y="2423316"/>
                <a:ext cx="745957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31F3990-40BB-0CAC-DF85-0CF1982803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31F3990-40BB-0CAC-DF85-0CF198280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7FF733D-E865-7493-9AE9-F29BD92C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7FF733D-E865-7493-9AE9-F29BD92C35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811" r="-162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42B81CF-C265-26F2-4764-A2E079268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42B81CF-C265-26F2-4764-A2E0792689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7391" r="-4348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683197CF-97FC-28E8-3942-6E4519F6672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683197CF-97FC-28E8-3942-6E4519F66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5385" r="-769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25D0E9B-F48D-F91E-8B64-9FD6B7071FF1}"/>
                  </a:ext>
                </a:extLst>
              </p:cNvPr>
              <p:cNvCxnSpPr>
                <a:cxnSpLocks/>
                <a:stCxn id="104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A70DB68-06D0-4B74-880C-3D85385728BD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A70DB68-06D0-4B74-880C-3D85385728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6087" r="-7391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A4F3652-1904-6EAE-C9C9-A39DDDC9735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A4F3652-1904-6EAE-C9C9-A39DDDC973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5385" r="-3846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EB0DCD3A-1AB3-75AB-52F5-9BBB557CE6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EB0DCD3A-1AB3-75AB-52F5-9BBB557CE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Striped Right Arrow 109">
                <a:extLst>
                  <a:ext uri="{FF2B5EF4-FFF2-40B4-BE49-F238E27FC236}">
                    <a16:creationId xmlns:a16="http://schemas.microsoft.com/office/drawing/2014/main" id="{68240EC4-3590-2A2D-0C94-1DE0C9DCADDF}"/>
                  </a:ext>
                </a:extLst>
              </p:cNvPr>
              <p:cNvSpPr/>
              <p:nvPr/>
            </p:nvSpPr>
            <p:spPr>
              <a:xfrm>
                <a:off x="1638578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7F5FE0A-B6C9-2ACE-21F8-C28DC833CE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7F5FE0A-B6C9-2ACE-21F8-C28DC833C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20000" r="-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8B74E68-D67D-065A-0B5F-D6E60382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8B74E68-D67D-065A-0B5F-D6E60382A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6667" r="-416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FD0F5DE-1343-5863-FD9A-F649B56953B1}"/>
                  </a:ext>
                </a:extLst>
              </p:cNvPr>
              <p:cNvCxnSpPr>
                <a:cxnSpLocks/>
                <a:stCxn id="111" idx="3"/>
                <a:endCxn id="104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FD13EA3-A061-F9C9-1BEB-F6F5FB66F668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FD13EA3-A061-F9C9-1BEB-F6F5FB66F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30435" r="-6087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97CBCFD-E55F-98FB-51DB-F04106661DC8}"/>
                  </a:ext>
                </a:extLst>
              </p:cNvPr>
              <p:cNvCxnSpPr>
                <a:cxnSpLocks/>
                <a:stCxn id="112" idx="2"/>
                <a:endCxn id="116" idx="0"/>
              </p:cNvCxnSpPr>
              <p:nvPr/>
            </p:nvCxnSpPr>
            <p:spPr>
              <a:xfrm>
                <a:off x="5539336" y="2561815"/>
                <a:ext cx="2623" cy="555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AA6C04E3-1292-E33C-0BD2-6ADE2B0FA569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AA6C04E3-1292-E33C-0BD2-6ADE2B0FA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B1545E4-5503-0B15-B0B6-8B145E8D06D4}"/>
                      </a:ext>
                    </a:extLst>
                  </p:cNvPr>
                  <p:cNvSpPr txBox="1"/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B1545E4-5503-0B15-B0B6-8B145E8D06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2EF4FD2-9B19-05FB-419E-19058D472F05}"/>
                  </a:ext>
                </a:extLst>
              </p:cNvPr>
              <p:cNvCxnSpPr>
                <a:cxnSpLocks/>
                <a:stCxn id="104" idx="2"/>
                <a:endCxn id="119" idx="0"/>
              </p:cNvCxnSpPr>
              <p:nvPr/>
            </p:nvCxnSpPr>
            <p:spPr>
              <a:xfrm flipH="1">
                <a:off x="2799099" y="2542151"/>
                <a:ext cx="20989" cy="4962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95076BA-95C8-F374-B7BC-C5B508C23C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95076BA-95C8-F374-B7BC-C5B508C23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Striped Right Arrow 119">
                <a:extLst>
                  <a:ext uri="{FF2B5EF4-FFF2-40B4-BE49-F238E27FC236}">
                    <a16:creationId xmlns:a16="http://schemas.microsoft.com/office/drawing/2014/main" id="{52F8F91C-08CF-B258-7F60-05A9295F7892}"/>
                  </a:ext>
                </a:extLst>
              </p:cNvPr>
              <p:cNvSpPr/>
              <p:nvPr/>
            </p:nvSpPr>
            <p:spPr>
              <a:xfrm>
                <a:off x="5743622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itle 85">
              <a:extLst>
                <a:ext uri="{FF2B5EF4-FFF2-40B4-BE49-F238E27FC236}">
                  <a16:creationId xmlns:a16="http://schemas.microsoft.com/office/drawing/2014/main" id="{B0E09CDC-AB10-0A4A-C521-590159F78080}"/>
                </a:ext>
              </a:extLst>
            </p:cNvPr>
            <p:cNvSpPr txBox="1">
              <a:spLocks/>
            </p:cNvSpPr>
            <p:nvPr/>
          </p:nvSpPr>
          <p:spPr>
            <a:xfrm>
              <a:off x="7459275" y="4104245"/>
              <a:ext cx="216400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negative feedback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99AB10C-8885-05BA-C72C-B3D92CB2921A}"/>
                </a:ext>
              </a:extLst>
            </p:cNvPr>
            <p:cNvSpPr/>
            <p:nvPr/>
          </p:nvSpPr>
          <p:spPr>
            <a:xfrm>
              <a:off x="5931668" y="4003420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32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F97E-E9A4-069E-8E2D-E9D60D7F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224783"/>
            <a:ext cx="10515600" cy="52697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Transfer Functions of Modules Created by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31179EF-3747-27BA-0D66-ACEB541370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596746"/>
                  </p:ext>
                </p:extLst>
              </p:nvPr>
            </p:nvGraphicFramePr>
            <p:xfrm>
              <a:off x="726690" y="877021"/>
              <a:ext cx="8080421" cy="3859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280">
                      <a:extLst>
                        <a:ext uri="{9D8B030D-6E8A-4147-A177-3AD203B41FA5}">
                          <a16:colId xmlns:a16="http://schemas.microsoft.com/office/drawing/2014/main" val="1984892527"/>
                        </a:ext>
                      </a:extLst>
                    </a:gridCol>
                    <a:gridCol w="5967141">
                      <a:extLst>
                        <a:ext uri="{9D8B030D-6E8A-4147-A177-3AD203B41FA5}">
                          <a16:colId xmlns:a16="http://schemas.microsoft.com/office/drawing/2014/main" val="1068976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Transfer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3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026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concatenate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281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branchjoin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333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negative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9593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Positive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2509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31179EF-3747-27BA-0D66-ACEB541370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596746"/>
                  </p:ext>
                </p:extLst>
              </p:nvPr>
            </p:nvGraphicFramePr>
            <p:xfrm>
              <a:off x="726690" y="877021"/>
              <a:ext cx="8080421" cy="3859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280">
                      <a:extLst>
                        <a:ext uri="{9D8B030D-6E8A-4147-A177-3AD203B41FA5}">
                          <a16:colId xmlns:a16="http://schemas.microsoft.com/office/drawing/2014/main" val="1984892527"/>
                        </a:ext>
                      </a:extLst>
                    </a:gridCol>
                    <a:gridCol w="5967141">
                      <a:extLst>
                        <a:ext uri="{9D8B030D-6E8A-4147-A177-3AD203B41FA5}">
                          <a16:colId xmlns:a16="http://schemas.microsoft.com/office/drawing/2014/main" val="1068976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Transfer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33062"/>
                      </a:ext>
                    </a:extLst>
                  </a:tr>
                  <a:tr h="720598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56140" r="-426" b="-39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26895"/>
                      </a:ext>
                    </a:extLst>
                  </a:tr>
                  <a:tr h="71863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concatenate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156140" r="-426" b="-29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2818274"/>
                      </a:ext>
                    </a:extLst>
                  </a:tr>
                  <a:tr h="69723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branchjoin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270370" r="-426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333668"/>
                      </a:ext>
                    </a:extLst>
                  </a:tr>
                  <a:tr h="676339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negative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370370" r="-426" b="-1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593221"/>
                      </a:ext>
                    </a:extLst>
                  </a:tr>
                  <a:tr h="676339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Positive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479245" r="-426" b="-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250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21E42C-99BA-6F40-C91C-FDB4190CF165}"/>
                  </a:ext>
                </a:extLst>
              </p:cNvPr>
              <p:cNvSpPr txBox="1"/>
              <p:nvPr/>
            </p:nvSpPr>
            <p:spPr>
              <a:xfrm>
                <a:off x="4245429" y="4961937"/>
                <a:ext cx="3701141" cy="633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21E42C-99BA-6F40-C91C-FDB4190C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9" y="4961937"/>
                <a:ext cx="3701141" cy="633315"/>
              </a:xfrm>
              <a:prstGeom prst="rect">
                <a:avLst/>
              </a:prstGeom>
              <a:blipFill>
                <a:blip r:embed="rId3"/>
                <a:stretch>
                  <a:fillRect l="-1370" r="-171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FBCA7-1149-9CCC-6639-C6AA9BEAEB5D}"/>
                  </a:ext>
                </a:extLst>
              </p:cNvPr>
              <p:cNvSpPr txBox="1"/>
              <p:nvPr/>
            </p:nvSpPr>
            <p:spPr>
              <a:xfrm>
                <a:off x="768817" y="5252352"/>
                <a:ext cx="3118546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FBCA7-1149-9CCC-6639-C6AA9BEA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7" y="5252352"/>
                <a:ext cx="3118546" cy="285784"/>
              </a:xfrm>
              <a:prstGeom prst="rect">
                <a:avLst/>
              </a:prstGeom>
              <a:blipFill>
                <a:blip r:embed="rId4"/>
                <a:stretch>
                  <a:fillRect l="-405" r="-202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8B4EC0-AA9C-CB85-0105-285A6979F05F}"/>
                  </a:ext>
                </a:extLst>
              </p:cNvPr>
              <p:cNvSpPr txBox="1"/>
              <p:nvPr/>
            </p:nvSpPr>
            <p:spPr>
              <a:xfrm>
                <a:off x="714379" y="5841130"/>
                <a:ext cx="3227422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8B4EC0-AA9C-CB85-0105-285A6979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9" y="5841130"/>
                <a:ext cx="3227422" cy="285784"/>
              </a:xfrm>
              <a:prstGeom prst="rect">
                <a:avLst/>
              </a:prstGeom>
              <a:blipFill>
                <a:blip r:embed="rId5"/>
                <a:stretch>
                  <a:fillRect l="-392" r="-39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29E553-C7FE-DD86-F25E-F5018B7AB4A0}"/>
                  </a:ext>
                </a:extLst>
              </p:cNvPr>
              <p:cNvSpPr txBox="1"/>
              <p:nvPr/>
            </p:nvSpPr>
            <p:spPr>
              <a:xfrm>
                <a:off x="3668678" y="5677661"/>
                <a:ext cx="3227422" cy="727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29E553-C7FE-DD86-F25E-F5018B7AB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78" y="5677661"/>
                <a:ext cx="3227422" cy="727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49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22ECF-D1E1-0FB6-A6D2-5C61ED3D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D9C0C-98F1-1D47-4FD0-EAA9833D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operator transfer functions</a:t>
            </a:r>
          </a:p>
          <a:p>
            <a:pPr lvl="1"/>
            <a:r>
              <a:rPr lang="en-US" dirty="0"/>
              <a:t>Do arbitrary operations on network modules</a:t>
            </a:r>
          </a:p>
          <a:p>
            <a:pPr lvl="1"/>
            <a:r>
              <a:rPr lang="en-US" dirty="0"/>
              <a:t>Compare simulation results with transfer functions</a:t>
            </a:r>
          </a:p>
          <a:p>
            <a:r>
              <a:rPr lang="en-US" dirty="0"/>
              <a:t>Construct design algorithm</a:t>
            </a:r>
          </a:p>
          <a:p>
            <a:pPr lvl="1"/>
            <a:r>
              <a:rPr lang="en-US" dirty="0"/>
              <a:t>Given a transfer function, construct a reaction network with that transfer function</a:t>
            </a:r>
          </a:p>
          <a:p>
            <a:pPr lvl="1"/>
            <a:r>
              <a:rPr lang="en-US" dirty="0"/>
              <a:t>Challenges</a:t>
            </a:r>
          </a:p>
          <a:p>
            <a:pPr lvl="2"/>
            <a:r>
              <a:rPr lang="en-US" dirty="0"/>
              <a:t>Imaginary poles require using negative feedback</a:t>
            </a:r>
          </a:p>
          <a:p>
            <a:pPr lvl="2"/>
            <a:r>
              <a:rPr lang="en-US" dirty="0"/>
              <a:t>Zeroes (non-zero powers of </a:t>
            </a:r>
            <a:r>
              <a:rPr lang="en-US" i="1" dirty="0"/>
              <a:t>s</a:t>
            </a:r>
            <a:r>
              <a:rPr lang="en-US" dirty="0"/>
              <a:t> in the numerator) require </a:t>
            </a:r>
            <a:r>
              <a:rPr lang="en-US" dirty="0" err="1"/>
              <a:t>branchjoin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0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85212-AA9E-7092-B112-1B0C4945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1833-F154-1A9D-3DE1-4933440F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unary module operation: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C46A3-5BBF-0B80-1D4F-EF1C8C10E316}"/>
              </a:ext>
            </a:extLst>
          </p:cNvPr>
          <p:cNvSpPr/>
          <p:nvPr/>
        </p:nvSpPr>
        <p:spPr>
          <a:xfrm>
            <a:off x="22168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5A590-49E9-9617-0A7D-EB93D38B4FB3}"/>
              </a:ext>
            </a:extLst>
          </p:cNvPr>
          <p:cNvSpPr/>
          <p:nvPr/>
        </p:nvSpPr>
        <p:spPr>
          <a:xfrm>
            <a:off x="31736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B4FA87-E7F0-3E59-5134-153C42BFCED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36917" y="2035248"/>
            <a:ext cx="336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B286DB-558C-12D6-D094-2EAA4F45CA1E}"/>
                  </a:ext>
                </a:extLst>
              </p:cNvPr>
              <p:cNvSpPr txBox="1"/>
              <p:nvPr/>
            </p:nvSpPr>
            <p:spPr>
              <a:xfrm>
                <a:off x="3391136" y="2477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B286DB-558C-12D6-D094-2EAA4F45C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36" y="2477828"/>
                <a:ext cx="197169" cy="276999"/>
              </a:xfrm>
              <a:prstGeom prst="rect">
                <a:avLst/>
              </a:prstGeom>
              <a:blipFill>
                <a:blip r:embed="rId2"/>
                <a:stretch>
                  <a:fillRect l="-29412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1CF38D-CE06-5530-1C76-02A2988197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83748" y="2345303"/>
            <a:ext cx="0" cy="188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B1B4F7F-4B1F-7C3E-A1D2-C5504AC68C66}"/>
              </a:ext>
            </a:extLst>
          </p:cNvPr>
          <p:cNvSpPr/>
          <p:nvPr/>
        </p:nvSpPr>
        <p:spPr>
          <a:xfrm>
            <a:off x="4787905" y="1858097"/>
            <a:ext cx="481744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215679B-E7A9-B251-5FF1-FC3791D04319}"/>
              </a:ext>
            </a:extLst>
          </p:cNvPr>
          <p:cNvSpPr/>
          <p:nvPr/>
        </p:nvSpPr>
        <p:spPr>
          <a:xfrm>
            <a:off x="1414513" y="1858097"/>
            <a:ext cx="796163" cy="319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34BBD-3FEE-0AC3-BFDB-52B750198599}"/>
              </a:ext>
            </a:extLst>
          </p:cNvPr>
          <p:cNvSpPr txBox="1"/>
          <p:nvPr/>
        </p:nvSpPr>
        <p:spPr>
          <a:xfrm>
            <a:off x="2845330" y="121508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Module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345274-7232-7586-044D-972602A89FD5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490F32-C72D-F551-0BAA-145F356432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93803" y="2035248"/>
            <a:ext cx="357793" cy="5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64DBE5-F35E-3AB4-806D-CC8FB8220122}"/>
              </a:ext>
            </a:extLst>
          </p:cNvPr>
          <p:cNvGrpSpPr/>
          <p:nvPr/>
        </p:nvGrpSpPr>
        <p:grpSpPr>
          <a:xfrm>
            <a:off x="5310185" y="1388233"/>
            <a:ext cx="2622501" cy="1325563"/>
            <a:chOff x="6783385" y="1388233"/>
            <a:chExt cx="2622501" cy="13255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3DE712-F21A-CA79-099D-83CB9A73EC25}"/>
                </a:ext>
              </a:extLst>
            </p:cNvPr>
            <p:cNvSpPr/>
            <p:nvPr/>
          </p:nvSpPr>
          <p:spPr>
            <a:xfrm>
              <a:off x="6783385" y="1388233"/>
              <a:ext cx="217207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87527F-610B-2949-AF40-4B2EC1A2CE30}"/>
                </a:ext>
              </a:extLst>
            </p:cNvPr>
            <p:cNvSpPr/>
            <p:nvPr/>
          </p:nvSpPr>
          <p:spPr>
            <a:xfrm>
              <a:off x="6922282" y="169218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5F662B-1FBD-BF52-7EE1-3B5586340382}"/>
                </a:ext>
              </a:extLst>
            </p:cNvPr>
            <p:cNvSpPr/>
            <p:nvPr/>
          </p:nvSpPr>
          <p:spPr>
            <a:xfrm>
              <a:off x="8181396" y="1703070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2845E7A5-681A-526A-0DC1-1C569AC9B627}"/>
                </a:ext>
              </a:extLst>
            </p:cNvPr>
            <p:cNvSpPr/>
            <p:nvPr/>
          </p:nvSpPr>
          <p:spPr>
            <a:xfrm>
              <a:off x="8991387" y="1858097"/>
              <a:ext cx="414499" cy="2418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A7D328-77BA-EA03-C751-8FB56BA53D52}"/>
                </a:ext>
              </a:extLst>
            </p:cNvPr>
            <p:cNvSpPr txBox="1"/>
            <p:nvPr/>
          </p:nvSpPr>
          <p:spPr>
            <a:xfrm>
              <a:off x="7108371" y="2318652"/>
              <a:ext cx="141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ScaleModule</a:t>
              </a:r>
              <a:endParaRPr 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C53EB7-6FDD-8A71-7C76-393E70BF32E6}"/>
                </a:ext>
              </a:extLst>
            </p:cNvPr>
            <p:cNvSpPr txBox="1"/>
            <p:nvPr/>
          </p:nvSpPr>
          <p:spPr>
            <a:xfrm>
              <a:off x="7598857" y="1425962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/>
                <a:t>?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A37335-273B-1D60-E5E5-9D27B17AEC75}"/>
              </a:ext>
            </a:extLst>
          </p:cNvPr>
          <p:cNvSpPr/>
          <p:nvPr/>
        </p:nvSpPr>
        <p:spPr>
          <a:xfrm>
            <a:off x="1650999" y="1003301"/>
            <a:ext cx="6045201" cy="2019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4026A0-5714-A5A9-AB85-E484A5215370}"/>
                  </a:ext>
                </a:extLst>
              </p:cNvPr>
              <p:cNvSpPr txBox="1"/>
              <p:nvPr/>
            </p:nvSpPr>
            <p:spPr>
              <a:xfrm>
                <a:off x="4369036" y="2477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4026A0-5714-A5A9-AB85-E484A521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36" y="2477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7C6A75-C085-F99F-DEEE-684BCCE36C87}"/>
              </a:ext>
            </a:extLst>
          </p:cNvPr>
          <p:cNvCxnSpPr>
            <a:cxnSpLocks/>
          </p:cNvCxnSpPr>
          <p:nvPr/>
        </p:nvCxnSpPr>
        <p:spPr>
          <a:xfrm>
            <a:off x="4461648" y="2345303"/>
            <a:ext cx="0" cy="188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E7E3C40-FF5D-B1A2-F4FE-ED8D6A025180}"/>
              </a:ext>
            </a:extLst>
          </p:cNvPr>
          <p:cNvSpPr/>
          <p:nvPr/>
        </p:nvSpPr>
        <p:spPr>
          <a:xfrm>
            <a:off x="1957385" y="1215085"/>
            <a:ext cx="3003056" cy="15876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857D-7C68-D377-AC8C-B89E4503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1"/>
            <a:ext cx="10515600" cy="769992"/>
          </a:xfrm>
        </p:spPr>
        <p:txBody>
          <a:bodyPr/>
          <a:lstStyle/>
          <a:p>
            <a:r>
              <a:rPr lang="en-US" dirty="0"/>
              <a:t>Motivation From Electrical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0AC8-959D-143C-C250-C5725724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2971251"/>
            <a:ext cx="11234057" cy="1758403"/>
          </a:xfrm>
        </p:spPr>
        <p:txBody>
          <a:bodyPr>
            <a:normAutofit fontScale="92500"/>
          </a:bodyPr>
          <a:lstStyle/>
          <a:p>
            <a:r>
              <a:rPr lang="en-US" dirty="0"/>
              <a:t>Vision: Design reaction networks based on desired input/output relationships</a:t>
            </a:r>
          </a:p>
          <a:p>
            <a:pPr lvl="1"/>
            <a:r>
              <a:rPr lang="en-US" dirty="0"/>
              <a:t>Inputs &amp; outputs are species concentrations (signals)</a:t>
            </a:r>
          </a:p>
          <a:p>
            <a:pPr lvl="1"/>
            <a:r>
              <a:rPr lang="en-US" dirty="0"/>
              <a:t>Modules (subnetworks) transform signals in known ways</a:t>
            </a:r>
          </a:p>
          <a:p>
            <a:pPr lvl="1"/>
            <a:r>
              <a:rPr lang="en-US" dirty="0"/>
              <a:t>Given a desired output signal, automatically design the reaction network</a:t>
            </a:r>
          </a:p>
          <a:p>
            <a:pPr lvl="1"/>
            <a:endParaRPr lang="en-US" dirty="0"/>
          </a:p>
        </p:txBody>
      </p:sp>
      <p:pic>
        <p:nvPicPr>
          <p:cNvPr id="1026" name="Picture 2" descr="What is a Signal Amplifier and How Does it Work? | Dewesoft">
            <a:extLst>
              <a:ext uri="{FF2B5EF4-FFF2-40B4-BE49-F238E27FC236}">
                <a16:creationId xmlns:a16="http://schemas.microsoft.com/office/drawing/2014/main" id="{BD0BE334-1CB0-2C2F-0F1C-01CE79CB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67" y="5250373"/>
            <a:ext cx="3156387" cy="9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w-pass filter - Wikipedia">
            <a:extLst>
              <a:ext uri="{FF2B5EF4-FFF2-40B4-BE49-F238E27FC236}">
                <a16:creationId xmlns:a16="http://schemas.microsoft.com/office/drawing/2014/main" id="{C3E4B7A8-8666-54B0-0D91-2FB0C002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4" y="5665266"/>
            <a:ext cx="1409917" cy="78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8C5A1-BB07-4C70-75A9-79D940F6C97C}"/>
              </a:ext>
            </a:extLst>
          </p:cNvPr>
          <p:cNvSpPr txBox="1"/>
          <p:nvPr/>
        </p:nvSpPr>
        <p:spPr>
          <a:xfrm>
            <a:off x="629362" y="4998517"/>
            <a:ext cx="156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pass filter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EB3FA-DC76-D592-F428-748DA3AE6F18}"/>
              </a:ext>
            </a:extLst>
          </p:cNvPr>
          <p:cNvGrpSpPr/>
          <p:nvPr/>
        </p:nvGrpSpPr>
        <p:grpSpPr>
          <a:xfrm>
            <a:off x="2452419" y="5383239"/>
            <a:ext cx="1587500" cy="1219200"/>
            <a:chOff x="8334706" y="4922302"/>
            <a:chExt cx="158750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E45CDE-B08F-B9DF-992A-D910FF88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4706" y="4922302"/>
              <a:ext cx="1587500" cy="1219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3C982-9CF5-B8B8-946A-44EB7E98D486}"/>
                </a:ext>
              </a:extLst>
            </p:cNvPr>
            <p:cNvSpPr txBox="1"/>
            <p:nvPr/>
          </p:nvSpPr>
          <p:spPr>
            <a:xfrm>
              <a:off x="8834610" y="5764811"/>
              <a:ext cx="9196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/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blipFill>
                <a:blip r:embed="rId5"/>
                <a:stretch>
                  <a:fillRect l="-3200" t="-4255" r="-8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A0068F-F538-0C82-C557-CAD8FCA832D5}"/>
              </a:ext>
            </a:extLst>
          </p:cNvPr>
          <p:cNvSpPr txBox="1"/>
          <p:nvPr/>
        </p:nvSpPr>
        <p:spPr>
          <a:xfrm>
            <a:off x="8635667" y="477907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Amplifier</a:t>
            </a:r>
          </a:p>
        </p:txBody>
      </p:sp>
      <p:pic>
        <p:nvPicPr>
          <p:cNvPr id="3" name="Picture 2" descr="What is SPICE Simulation in Electronics Design? | Blog | Altium Designer">
            <a:extLst>
              <a:ext uri="{FF2B5EF4-FFF2-40B4-BE49-F238E27FC236}">
                <a16:creationId xmlns:a16="http://schemas.microsoft.com/office/drawing/2014/main" id="{3BE23EAA-6B41-EC60-077A-D724ABDD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98" y="966953"/>
            <a:ext cx="2787933" cy="185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3C39B-A6FB-803F-DAB0-D73018A30941}"/>
              </a:ext>
            </a:extLst>
          </p:cNvPr>
          <p:cNvSpPr txBox="1"/>
          <p:nvPr/>
        </p:nvSpPr>
        <p:spPr>
          <a:xfrm>
            <a:off x="1361642" y="1481959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SPICE Design System</a:t>
            </a:r>
          </a:p>
        </p:txBody>
      </p:sp>
    </p:spTree>
    <p:extLst>
      <p:ext uri="{BB962C8B-B14F-4D97-AF65-F5344CB8AC3E}">
        <p14:creationId xmlns:p14="http://schemas.microsoft.com/office/powerpoint/2010/main" val="14322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6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448D-B8EF-7DD1-35D4-73E3FB98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simplify design, testing,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D4E5-E12F-F62D-B73B-138C250E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modules</a:t>
            </a:r>
          </a:p>
          <a:p>
            <a:pPr lvl="1"/>
            <a:r>
              <a:rPr lang="en-US" dirty="0"/>
              <a:t>Explicit description of the inputs, outputs, and behaviors. </a:t>
            </a:r>
          </a:p>
          <a:p>
            <a:pPr lvl="1"/>
            <a:r>
              <a:rPr lang="en-US" dirty="0"/>
              <a:t>Modules interact only through their inputs and outputs.</a:t>
            </a:r>
          </a:p>
          <a:p>
            <a:pPr lvl="1"/>
            <a:r>
              <a:rPr lang="en-US" dirty="0"/>
              <a:t>Well-defined ways to compose modules into new modules</a:t>
            </a:r>
          </a:p>
        </p:txBody>
      </p:sp>
    </p:spTree>
    <p:extLst>
      <p:ext uri="{BB962C8B-B14F-4D97-AF65-F5344CB8AC3E}">
        <p14:creationId xmlns:p14="http://schemas.microsoft.com/office/powerpoint/2010/main" val="29291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54C6-2CFE-7CB7-D32E-0F49C1C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6"/>
            <a:ext cx="10515600" cy="778966"/>
          </a:xfrm>
        </p:spPr>
        <p:txBody>
          <a:bodyPr/>
          <a:lstStyle/>
          <a:p>
            <a:r>
              <a:rPr lang="en-US" dirty="0"/>
              <a:t>Related Work on Biochemical Modules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25FC4-23C1-70FA-F40C-555A47ACC52E}"/>
              </a:ext>
            </a:extLst>
          </p:cNvPr>
          <p:cNvSpPr txBox="1"/>
          <p:nvPr/>
        </p:nvSpPr>
        <p:spPr>
          <a:xfrm>
            <a:off x="368300" y="5905500"/>
            <a:ext cx="1153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formalization of the time course behavior of modules as is needed in a design system.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F5493E-3F5D-A560-3B28-ACEA829425C1}"/>
              </a:ext>
            </a:extLst>
          </p:cNvPr>
          <p:cNvGrpSpPr/>
          <p:nvPr/>
        </p:nvGrpSpPr>
        <p:grpSpPr>
          <a:xfrm>
            <a:off x="368300" y="1425078"/>
            <a:ext cx="10985499" cy="1180092"/>
            <a:chOff x="368300" y="1425078"/>
            <a:chExt cx="10985499" cy="1180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81AB34-19D1-D453-AC06-DD4E0802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" y="1518388"/>
              <a:ext cx="7772400" cy="10758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15D5E-88F7-E7AC-9F89-5D78B7422325}"/>
                </a:ext>
              </a:extLst>
            </p:cNvPr>
            <p:cNvSpPr txBox="1"/>
            <p:nvPr/>
          </p:nvSpPr>
          <p:spPr>
            <a:xfrm>
              <a:off x="8966200" y="1780679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Alternatives to information hiding.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21EC8E-0B2D-0BE4-2FFE-EF1700C40FC8}"/>
                </a:ext>
              </a:extLst>
            </p:cNvPr>
            <p:cNvSpPr/>
            <p:nvPr/>
          </p:nvSpPr>
          <p:spPr>
            <a:xfrm>
              <a:off x="368300" y="1425078"/>
              <a:ext cx="8293100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059353-8880-E6F8-3DD6-30ED71D2A109}"/>
                </a:ext>
              </a:extLst>
            </p:cNvPr>
            <p:cNvSpPr/>
            <p:nvPr/>
          </p:nvSpPr>
          <p:spPr>
            <a:xfrm>
              <a:off x="8864598" y="1436001"/>
              <a:ext cx="2489201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A5D1A0-3976-8B6D-2BD0-9C09D51586BE}"/>
              </a:ext>
            </a:extLst>
          </p:cNvPr>
          <p:cNvGrpSpPr/>
          <p:nvPr/>
        </p:nvGrpSpPr>
        <p:grpSpPr>
          <a:xfrm>
            <a:off x="368300" y="2996094"/>
            <a:ext cx="10985499" cy="1180199"/>
            <a:chOff x="368300" y="2996094"/>
            <a:chExt cx="10985499" cy="11801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0F64DF-0A23-49F8-5835-EA745CE5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800" y="3031328"/>
              <a:ext cx="7772400" cy="101704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9E74F-C52D-B22E-0890-FD35C767A2B0}"/>
                </a:ext>
              </a:extLst>
            </p:cNvPr>
            <p:cNvSpPr txBox="1"/>
            <p:nvPr/>
          </p:nvSpPr>
          <p:spPr>
            <a:xfrm>
              <a:off x="8864600" y="3253362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Standardized biological parts.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CDFF1-4899-031E-B70E-9F9EBE3E909A}"/>
                </a:ext>
              </a:extLst>
            </p:cNvPr>
            <p:cNvSpPr/>
            <p:nvPr/>
          </p:nvSpPr>
          <p:spPr>
            <a:xfrm>
              <a:off x="368300" y="3007124"/>
              <a:ext cx="8293100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B97B9C-813B-EB7F-8C48-63A87A268CCF}"/>
                </a:ext>
              </a:extLst>
            </p:cNvPr>
            <p:cNvSpPr/>
            <p:nvPr/>
          </p:nvSpPr>
          <p:spPr>
            <a:xfrm>
              <a:off x="8864598" y="2996094"/>
              <a:ext cx="2489201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D7FCB8-F003-0883-E08C-1EB2E3ECB076}"/>
              </a:ext>
            </a:extLst>
          </p:cNvPr>
          <p:cNvGrpSpPr/>
          <p:nvPr/>
        </p:nvGrpSpPr>
        <p:grpSpPr>
          <a:xfrm>
            <a:off x="368300" y="4354308"/>
            <a:ext cx="10985500" cy="1410401"/>
            <a:chOff x="368300" y="4303508"/>
            <a:chExt cx="10985500" cy="14104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73D3A9-84C0-BA16-E289-AE05D4230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800" y="4304209"/>
              <a:ext cx="7708900" cy="14097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AD1F3-5C79-17A6-B03F-B181AA86AAFA}"/>
                </a:ext>
              </a:extLst>
            </p:cNvPr>
            <p:cNvSpPr txBox="1"/>
            <p:nvPr/>
          </p:nvSpPr>
          <p:spPr>
            <a:xfrm>
              <a:off x="8864599" y="4744412"/>
              <a:ext cx="248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Predicting Gene Ontology annotations.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4470FD-B913-48BD-3EC6-EF208D8B15C8}"/>
                </a:ext>
              </a:extLst>
            </p:cNvPr>
            <p:cNvSpPr/>
            <p:nvPr/>
          </p:nvSpPr>
          <p:spPr>
            <a:xfrm>
              <a:off x="368300" y="4303508"/>
              <a:ext cx="8293100" cy="13098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588181-042D-A05D-17D6-2BF645975E73}"/>
                </a:ext>
              </a:extLst>
            </p:cNvPr>
            <p:cNvSpPr/>
            <p:nvPr/>
          </p:nvSpPr>
          <p:spPr>
            <a:xfrm>
              <a:off x="8864597" y="4303508"/>
              <a:ext cx="2489201" cy="130989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6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4805-6D23-6F0D-6629-EFA71CCA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E7DA-B0E6-5D50-F5BE-7F6B307B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Formal specification of a chemical module that describes its time course behavior</a:t>
            </a:r>
          </a:p>
          <a:p>
            <a:pPr lvl="1"/>
            <a:r>
              <a:rPr lang="en-US" dirty="0"/>
              <a:t>Recursive creation of modules by operations such as: scale, branch-join, concatenate, negative feedback, positive feedback</a:t>
            </a:r>
          </a:p>
          <a:p>
            <a:pPr lvl="1"/>
            <a:r>
              <a:rPr lang="en-US" dirty="0"/>
              <a:t>Automatic creation of a chemical network from a module specification</a:t>
            </a:r>
          </a:p>
          <a:p>
            <a:r>
              <a:rPr lang="en-US" dirty="0"/>
              <a:t>Limitations: SISO Linear Modules</a:t>
            </a:r>
          </a:p>
          <a:p>
            <a:pPr lvl="1"/>
            <a:r>
              <a:rPr lang="en-US" dirty="0"/>
              <a:t>Single input single output (SISO) modules</a:t>
            </a:r>
          </a:p>
          <a:p>
            <a:pPr lvl="1"/>
            <a:r>
              <a:rPr lang="en-US" dirty="0"/>
              <a:t>Dynamics are described by a system of linear differential equations (e.g., mass action kinetics with at most one reactant)</a:t>
            </a:r>
          </a:p>
          <a:p>
            <a:pPr lvl="2"/>
            <a:r>
              <a:rPr lang="en-US" dirty="0"/>
              <a:t>Time course behavior is described by a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200390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8902-F15C-5235-0A41-DF38D303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F578-1F20-EB2C-B255-DA997F1E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5" y="127525"/>
            <a:ext cx="5131676" cy="838692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/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u="sng" dirty="0"/>
                  <a:t>Rule</a:t>
                </a:r>
                <a:r>
                  <a:rPr lang="en-US" sz="1600" dirty="0"/>
                  <a:t>: </a:t>
                </a:r>
                <a:r>
                  <a:rPr lang="en-US" sz="1600" i="1" dirty="0"/>
                  <a:t>The module input is not synthesized within the module.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blipFill>
                <a:blip r:embed="rId2"/>
                <a:stretch>
                  <a:fillRect l="-1103" t="-54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23317FA-8907-1601-054F-E2F7843789C3}"/>
              </a:ext>
            </a:extLst>
          </p:cNvPr>
          <p:cNvGrpSpPr/>
          <p:nvPr/>
        </p:nvGrpSpPr>
        <p:grpSpPr>
          <a:xfrm>
            <a:off x="279863" y="1095715"/>
            <a:ext cx="4419111" cy="2026968"/>
            <a:chOff x="878109" y="1690688"/>
            <a:chExt cx="4419111" cy="2026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26707B-FCA7-BC19-8EF3-CDA6519D211B}"/>
                </a:ext>
              </a:extLst>
            </p:cNvPr>
            <p:cNvSpPr/>
            <p:nvPr/>
          </p:nvSpPr>
          <p:spPr>
            <a:xfrm>
              <a:off x="1429407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A60FB4-F4D8-1BCC-14B3-14190486D832}"/>
                </a:ext>
              </a:extLst>
            </p:cNvPr>
            <p:cNvSpPr/>
            <p:nvPr/>
          </p:nvSpPr>
          <p:spPr>
            <a:xfrm>
              <a:off x="2779993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7524DF-112C-4237-8D5F-DF57EF67909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049517" y="2601310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/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/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294" r="-29412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0A3D61-4793-44C4-BB33-60EADDF08BC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3080261" y="2911365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/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9335FCA-C0F2-CB55-1353-EF9175C0D5D9}"/>
                </a:ext>
              </a:extLst>
            </p:cNvPr>
            <p:cNvSpPr/>
            <p:nvPr/>
          </p:nvSpPr>
          <p:spPr>
            <a:xfrm>
              <a:off x="4813744" y="2477438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1A17F06-61DD-6C1C-E174-85F1A2EB2B70}"/>
                </a:ext>
              </a:extLst>
            </p:cNvPr>
            <p:cNvSpPr/>
            <p:nvPr/>
          </p:nvSpPr>
          <p:spPr>
            <a:xfrm>
              <a:off x="911770" y="251947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643F1D-EC6C-4998-8A70-5B6C615E3B8F}"/>
                </a:ext>
              </a:extLst>
            </p:cNvPr>
            <p:cNvSpPr txBox="1"/>
            <p:nvPr/>
          </p:nvSpPr>
          <p:spPr>
            <a:xfrm rot="16200000">
              <a:off x="717167" y="2015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8D0F8C-968A-2FFF-42A2-E0A328FFEC4E}"/>
                </a:ext>
              </a:extLst>
            </p:cNvPr>
            <p:cNvSpPr txBox="1"/>
            <p:nvPr/>
          </p:nvSpPr>
          <p:spPr>
            <a:xfrm rot="16200000">
              <a:off x="4577110" y="195010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BACBD-CBBB-1437-0131-5EF980DA4707}"/>
                </a:ext>
              </a:extLst>
            </p:cNvPr>
            <p:cNvSpPr txBox="1"/>
            <p:nvPr/>
          </p:nvSpPr>
          <p:spPr>
            <a:xfrm>
              <a:off x="2632839" y="1690688"/>
              <a:ext cx="1228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Module 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D0C9E4-B707-2A21-1EB9-1001556CD2C6}"/>
                </a:ext>
              </a:extLst>
            </p:cNvPr>
            <p:cNvSpPr/>
            <p:nvPr/>
          </p:nvSpPr>
          <p:spPr>
            <a:xfrm>
              <a:off x="4151592" y="2307022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/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195" r="-2439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/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00" r="-3750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DE1A-2D93-1994-67BB-364060F0BFD3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451860" y="2927132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/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3CD9086-7958-9C98-53EF-5BF141475B38}"/>
                </a:ext>
              </a:extLst>
            </p:cNvPr>
            <p:cNvCxnSpPr/>
            <p:nvPr/>
          </p:nvCxnSpPr>
          <p:spPr>
            <a:xfrm>
              <a:off x="3421120" y="2606565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8D7901-7B8A-1B58-EEAE-6C685D7098E2}"/>
              </a:ext>
            </a:extLst>
          </p:cNvPr>
          <p:cNvGrpSpPr/>
          <p:nvPr/>
        </p:nvGrpSpPr>
        <p:grpSpPr>
          <a:xfrm>
            <a:off x="5626011" y="193137"/>
            <a:ext cx="2617559" cy="1664783"/>
            <a:chOff x="8006623" y="365125"/>
            <a:chExt cx="2617559" cy="16647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1E3D9F-18F4-3FE4-454B-6C0F5540F199}"/>
                </a:ext>
              </a:extLst>
            </p:cNvPr>
            <p:cNvSpPr txBox="1"/>
            <p:nvPr/>
          </p:nvSpPr>
          <p:spPr>
            <a:xfrm>
              <a:off x="8006623" y="365125"/>
              <a:ext cx="1868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 equations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/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blipFill>
                  <a:blip r:embed="rId9"/>
                  <a:stretch>
                    <a:fillRect l="-1961" t="-2381" r="-49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/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blipFill>
                  <a:blip r:embed="rId10"/>
                  <a:stretch>
                    <a:fillRect l="-2667" t="-4762" r="-66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32AC73-30E0-407F-3920-B5EB2F4F9AA5}"/>
              </a:ext>
            </a:extLst>
          </p:cNvPr>
          <p:cNvGrpSpPr/>
          <p:nvPr/>
        </p:nvGrpSpPr>
        <p:grpSpPr>
          <a:xfrm>
            <a:off x="8440332" y="54386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t="-4348" r="-227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4026C6-4C69-0BBF-F536-1BDE5DE4EB52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4026C6-4C69-0BBF-F536-1BDE5DE4E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t="-2174" r="-204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71F3DE-8FD8-1C4D-25A7-1C77F71F5E43}"/>
              </a:ext>
            </a:extLst>
          </p:cNvPr>
          <p:cNvGrpSpPr/>
          <p:nvPr/>
        </p:nvGrpSpPr>
        <p:grpSpPr>
          <a:xfrm>
            <a:off x="4342191" y="3429000"/>
            <a:ext cx="3925494" cy="3390794"/>
            <a:chOff x="3669531" y="3429000"/>
            <a:chExt cx="3925494" cy="33907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05DE94-0F23-FA82-4ADA-D220F61F7892}"/>
                </a:ext>
              </a:extLst>
            </p:cNvPr>
            <p:cNvSpPr txBox="1"/>
            <p:nvPr/>
          </p:nvSpPr>
          <p:spPr>
            <a:xfrm>
              <a:off x="4120358" y="3429000"/>
              <a:ext cx="303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 Simulation vs. Prediction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B9C43-032B-9D14-92FA-7AE008F75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31" y="3927386"/>
              <a:ext cx="1826689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B8BADD-26A7-4E18-9E54-0DF7B1C6A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540" y="3927386"/>
              <a:ext cx="1659485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D279BBE-2B9B-703E-43CB-8C6CF0653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978" y="5382686"/>
              <a:ext cx="1886205" cy="143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46EA91-93E1-0449-EAA8-4B4F10B368B7}"/>
              </a:ext>
            </a:extLst>
          </p:cNvPr>
          <p:cNvGrpSpPr/>
          <p:nvPr/>
        </p:nvGrpSpPr>
        <p:grpSpPr>
          <a:xfrm>
            <a:off x="47552" y="3429000"/>
            <a:ext cx="7210286" cy="3357821"/>
            <a:chOff x="47552" y="3429000"/>
            <a:chExt cx="7210286" cy="33578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6E499-B244-E7CE-C7C7-9EB87A6B3E07}"/>
                </a:ext>
              </a:extLst>
            </p:cNvPr>
            <p:cNvSpPr txBox="1"/>
            <p:nvPr/>
          </p:nvSpPr>
          <p:spPr>
            <a:xfrm>
              <a:off x="47552" y="3429000"/>
              <a:ext cx="4697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Antimony &amp;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9A6CE4-04CA-3986-9044-0ECD573FB6FA}"/>
                </a:ext>
              </a:extLst>
            </p:cNvPr>
            <p:cNvSpPr txBox="1"/>
            <p:nvPr/>
          </p:nvSpPr>
          <p:spPr>
            <a:xfrm>
              <a:off x="519840" y="3830665"/>
              <a:ext cx="2202153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$S1 -&gt; S2; kA1*S1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; kA2*S2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S3; kA3*S2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S3 -&gt; ; kA4*S3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kA1=1; kA2=2; kA3=3; kA4=4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S1=10; S2=0; S3=0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F58F37-0DD1-4AAC-FAB4-D394B2E7E431}"/>
                </a:ext>
              </a:extLst>
            </p:cNvPr>
            <p:cNvSpPr txBox="1"/>
            <p:nvPr/>
          </p:nvSpPr>
          <p:spPr>
            <a:xfrm>
              <a:off x="69150" y="5832714"/>
              <a:ext cx="718868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control.TransferFunction.s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kA1*kA3/((s + kA2 + kA3)*(s + kA4))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_, PREDICTIONS_A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control.forced_response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T=TIMES, U=S1)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93E3-F895-5425-ED50-349B1FC5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63608-705A-D19B-B83B-CDE0D505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to an operation is one or more modules and parameter values for the construction of a new module.</a:t>
            </a:r>
          </a:p>
          <a:p>
            <a:r>
              <a:rPr lang="en-US" dirty="0"/>
              <a:t>The output of an operation is a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Non-interacting modules have distinct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concatenation of module A with module B means that the output of A is the same species as the input to B.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FB90-496E-84B9-362A-C49FC9357875}"/>
                  </a:ext>
                </a:extLst>
              </p:cNvPr>
              <p:cNvSpPr txBox="1"/>
              <p:nvPr/>
            </p:nvSpPr>
            <p:spPr>
              <a:xfrm>
                <a:off x="8743241" y="111107"/>
                <a:ext cx="3448759" cy="1595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FB90-496E-84B9-362A-C49FC9357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41" y="111107"/>
                <a:ext cx="3448759" cy="1595886"/>
              </a:xfrm>
              <a:prstGeom prst="rect">
                <a:avLst/>
              </a:prstGeom>
              <a:blipFill>
                <a:blip r:embed="rId2"/>
                <a:stretch>
                  <a:fillRect l="-1099" t="-787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95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9DEC0-EE12-BA29-DED4-934E8AFD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13E0-F04C-0508-AB9C-55C53DD0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unary module operation: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3B2BD-57A0-434D-1583-A625ACD127E3}"/>
              </a:ext>
            </a:extLst>
          </p:cNvPr>
          <p:cNvSpPr/>
          <p:nvPr/>
        </p:nvSpPr>
        <p:spPr>
          <a:xfrm>
            <a:off x="14294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79ED7-E2E1-A442-D4D4-C4B0117BF164}"/>
              </a:ext>
            </a:extLst>
          </p:cNvPr>
          <p:cNvSpPr/>
          <p:nvPr/>
        </p:nvSpPr>
        <p:spPr>
          <a:xfrm>
            <a:off x="27799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52ADF8-A8D8-4D07-8FC7-6555CE8BA22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49517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8ADE98-F18D-FF29-4DDC-4DE1CDA72D21}"/>
                  </a:ext>
                </a:extLst>
              </p:cNvPr>
              <p:cNvSpPr txBox="1"/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86133-086B-158E-E7A2-87A9E0C3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25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62B36E-CB9E-29B6-9278-61918D7FE7FF}"/>
                  </a:ext>
                </a:extLst>
              </p:cNvPr>
              <p:cNvSpPr txBox="1"/>
              <p:nvPr/>
            </p:nvSpPr>
            <p:spPr>
              <a:xfrm>
                <a:off x="2984736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62B36E-CB9E-29B6-9278-61918D7FE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36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790703-9F35-9730-6A5F-AF8FF5432A5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80261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C155E8-AD78-5A0E-5917-AD5E1BC69363}"/>
                  </a:ext>
                </a:extLst>
              </p:cNvPr>
              <p:cNvSpPr txBox="1"/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9B02C-73CB-5718-4CB3-5B62BBF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46B01A39-FA90-C492-D095-1AE3E461B0CB}"/>
              </a:ext>
            </a:extLst>
          </p:cNvPr>
          <p:cNvSpPr/>
          <p:nvPr/>
        </p:nvSpPr>
        <p:spPr>
          <a:xfrm>
            <a:off x="4876804" y="1858097"/>
            <a:ext cx="167758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FB2D4FB-6094-28DD-50B8-F6EACD57FDD6}"/>
              </a:ext>
            </a:extLst>
          </p:cNvPr>
          <p:cNvSpPr/>
          <p:nvPr/>
        </p:nvSpPr>
        <p:spPr>
          <a:xfrm>
            <a:off x="838200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0E401-11DA-40FF-1EFF-6353DDE2E39F}"/>
              </a:ext>
            </a:extLst>
          </p:cNvPr>
          <p:cNvSpPr txBox="1"/>
          <p:nvPr/>
        </p:nvSpPr>
        <p:spPr>
          <a:xfrm rot="16200000">
            <a:off x="643597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21505-1905-2CEB-7A32-E5111A082006}"/>
              </a:ext>
            </a:extLst>
          </p:cNvPr>
          <p:cNvSpPr txBox="1"/>
          <p:nvPr/>
        </p:nvSpPr>
        <p:spPr>
          <a:xfrm rot="16200000">
            <a:off x="4640170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473DB-76BE-FC34-EF4A-2280F4C6CBBF}"/>
              </a:ext>
            </a:extLst>
          </p:cNvPr>
          <p:cNvSpPr txBox="1"/>
          <p:nvPr/>
        </p:nvSpPr>
        <p:spPr>
          <a:xfrm>
            <a:off x="416021" y="338324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of the scale operator: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module A, construct Module AS whose output is </a:t>
            </a:r>
            <a:r>
              <a:rPr lang="en-US" i="1" dirty="0"/>
              <a:t>m</a:t>
            </a:r>
            <a:r>
              <a:rPr lang="en-US" dirty="0"/>
              <a:t> times the output of module </a:t>
            </a:r>
            <a:r>
              <a:rPr lang="en-US" i="1" dirty="0"/>
              <a:t>A </a:t>
            </a:r>
            <a:r>
              <a:rPr lang="en-US" dirty="0"/>
              <a:t>in isolation.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A234C-6F5C-613A-D42E-D05808604D43}"/>
              </a:ext>
            </a:extLst>
          </p:cNvPr>
          <p:cNvSpPr txBox="1"/>
          <p:nvPr/>
        </p:nvSpPr>
        <p:spPr>
          <a:xfrm>
            <a:off x="2632839" y="11246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Module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797656-9405-BE84-1810-AB284EBE52C4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557702-6F74-92DF-96A4-AB6FC8693D31}"/>
                  </a:ext>
                </a:extLst>
              </p:cNvPr>
              <p:cNvSpPr txBox="1"/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F487E4-B413-ACAF-7CC0-7E5BE1CD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F3564B-A711-B417-6E81-EC2397023FEF}"/>
                  </a:ext>
                </a:extLst>
              </p:cNvPr>
              <p:cNvSpPr txBox="1"/>
              <p:nvPr/>
            </p:nvSpPr>
            <p:spPr>
              <a:xfrm>
                <a:off x="4356335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F3564B-A711-B417-6E81-EC239702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5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BEC902-3E27-F9D2-E82D-B91D0C6F5DF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451860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CE8BB6-18EA-0593-98A4-A1B6AA4C1AD9}"/>
                  </a:ext>
                </a:extLst>
              </p:cNvPr>
              <p:cNvSpPr txBox="1"/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B53017-2579-B733-C7A8-0CB0744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9CC1B5-16B6-002A-5BC9-846EF74D4132}"/>
              </a:ext>
            </a:extLst>
          </p:cNvPr>
          <p:cNvCxnSpPr/>
          <p:nvPr/>
        </p:nvCxnSpPr>
        <p:spPr>
          <a:xfrm>
            <a:off x="3421120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C4AB9C-AFF4-3A75-AD19-45FB76F0444D}"/>
              </a:ext>
            </a:extLst>
          </p:cNvPr>
          <p:cNvSpPr txBox="1"/>
          <p:nvPr/>
        </p:nvSpPr>
        <p:spPr>
          <a:xfrm>
            <a:off x="5592525" y="3464377"/>
            <a:ext cx="33119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Desired behavior using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 assignment rule.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S4 -&gt;; SO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Output of the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:= m*S3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F0CFAC-E223-24AE-D9BF-481EF6EE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11" y="3726417"/>
            <a:ext cx="2964041" cy="21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B5FF417-C688-F601-565F-56684C7D7A8D}"/>
              </a:ext>
            </a:extLst>
          </p:cNvPr>
          <p:cNvGrpSpPr/>
          <p:nvPr/>
        </p:nvGrpSpPr>
        <p:grpSpPr>
          <a:xfrm>
            <a:off x="1180506" y="939800"/>
            <a:ext cx="9181560" cy="2256939"/>
            <a:chOff x="1180506" y="939800"/>
            <a:chExt cx="9181560" cy="2256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AE329E-4060-1F85-B7FE-977E739014C7}"/>
                </a:ext>
              </a:extLst>
            </p:cNvPr>
            <p:cNvSpPr/>
            <p:nvPr/>
          </p:nvSpPr>
          <p:spPr>
            <a:xfrm>
              <a:off x="6555792" y="1388233"/>
              <a:ext cx="274060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B47DE7-8B50-41A5-7FCB-911C146AAB60}"/>
                </a:ext>
              </a:extLst>
            </p:cNvPr>
            <p:cNvSpPr/>
            <p:nvPr/>
          </p:nvSpPr>
          <p:spPr>
            <a:xfrm>
              <a:off x="6592082" y="169218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E8550A-6F62-7DDB-E5FA-775C107B527A}"/>
                </a:ext>
              </a:extLst>
            </p:cNvPr>
            <p:cNvSpPr txBox="1"/>
            <p:nvPr/>
          </p:nvSpPr>
          <p:spPr>
            <a:xfrm rot="16200000">
              <a:off x="5806272" y="14166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7A6F04-5DA1-BCA8-E1C3-0D47C55571F2}"/>
                </a:ext>
              </a:extLst>
            </p:cNvPr>
            <p:cNvSpPr/>
            <p:nvPr/>
          </p:nvSpPr>
          <p:spPr>
            <a:xfrm>
              <a:off x="8638596" y="1703070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637DCBCF-DEE6-ECF0-03D2-3B7E5FCAAE4C}"/>
                </a:ext>
              </a:extLst>
            </p:cNvPr>
            <p:cNvSpPr/>
            <p:nvPr/>
          </p:nvSpPr>
          <p:spPr>
            <a:xfrm>
              <a:off x="9372387" y="1911375"/>
              <a:ext cx="908687" cy="1885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6BC01C-8774-B9F7-1C2A-FB2A23BF45FD}"/>
                </a:ext>
              </a:extLst>
            </p:cNvPr>
            <p:cNvSpPr txBox="1"/>
            <p:nvPr/>
          </p:nvSpPr>
          <p:spPr>
            <a:xfrm rot="16200000">
              <a:off x="9758054" y="134886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58B9EB-FD7B-3534-21EA-3D8EB7F5D903}"/>
                </a:ext>
              </a:extLst>
            </p:cNvPr>
            <p:cNvSpPr txBox="1"/>
            <p:nvPr/>
          </p:nvSpPr>
          <p:spPr>
            <a:xfrm>
              <a:off x="7108371" y="2318652"/>
              <a:ext cx="1470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Scale Module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3BC677-C162-141C-BC86-492C3FDEB213}"/>
                </a:ext>
              </a:extLst>
            </p:cNvPr>
            <p:cNvSpPr txBox="1"/>
            <p:nvPr/>
          </p:nvSpPr>
          <p:spPr>
            <a:xfrm>
              <a:off x="7598857" y="1425962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/>
                <a:t>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C27C47-E44A-FF35-2827-2ADA8C7C76CA}"/>
                </a:ext>
              </a:extLst>
            </p:cNvPr>
            <p:cNvSpPr/>
            <p:nvPr/>
          </p:nvSpPr>
          <p:spPr>
            <a:xfrm>
              <a:off x="1180506" y="939800"/>
              <a:ext cx="8823351" cy="225693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7498F2B-2E63-5890-90B4-AC41F22CD499}"/>
              </a:ext>
            </a:extLst>
          </p:cNvPr>
          <p:cNvSpPr txBox="1"/>
          <p:nvPr/>
        </p:nvSpPr>
        <p:spPr>
          <a:xfrm>
            <a:off x="416021" y="4794094"/>
            <a:ext cx="4981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module, Scale Module, that scales its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 AS is a new module constructed by concatenating Module A with the Scale Module.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E128C6-5038-1B36-03E1-B5DEBA640FE2}"/>
              </a:ext>
            </a:extLst>
          </p:cNvPr>
          <p:cNvSpPr txBox="1"/>
          <p:nvPr/>
        </p:nvSpPr>
        <p:spPr>
          <a:xfrm>
            <a:off x="5254823" y="272988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 AS</a:t>
            </a:r>
          </a:p>
        </p:txBody>
      </p:sp>
    </p:spTree>
    <p:extLst>
      <p:ext uri="{BB962C8B-B14F-4D97-AF65-F5344CB8AC3E}">
        <p14:creationId xmlns:p14="http://schemas.microsoft.com/office/powerpoint/2010/main" val="133990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BAF9B-BFAE-FFD4-A254-68D4FC6E6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E18C-822E-6229-E6DB-05FEF87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Failed Attempt at Scale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8E4A36-4765-03EF-A9DF-802A431A63E8}"/>
              </a:ext>
            </a:extLst>
          </p:cNvPr>
          <p:cNvSpPr/>
          <p:nvPr/>
        </p:nvSpPr>
        <p:spPr>
          <a:xfrm>
            <a:off x="863349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195D5-E2B5-DA8D-BDD7-67641164D401}"/>
              </a:ext>
            </a:extLst>
          </p:cNvPr>
          <p:cNvSpPr/>
          <p:nvPr/>
        </p:nvSpPr>
        <p:spPr>
          <a:xfrm>
            <a:off x="2213935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5CAA00-B5EE-7F92-C107-8516B5AD0A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83459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/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/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8E800C-D1C4-F59E-6F12-AD3C354AB5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14203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/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C2B54681-7177-0658-DF70-9B78F7C36ED4}"/>
              </a:ext>
            </a:extLst>
          </p:cNvPr>
          <p:cNvSpPr/>
          <p:nvPr/>
        </p:nvSpPr>
        <p:spPr>
          <a:xfrm>
            <a:off x="4310746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CFA1A4D-B486-3215-230F-9B99C55A36DD}"/>
              </a:ext>
            </a:extLst>
          </p:cNvPr>
          <p:cNvSpPr/>
          <p:nvPr/>
        </p:nvSpPr>
        <p:spPr>
          <a:xfrm>
            <a:off x="272142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97E1-B679-5C87-137C-573F2481159C}"/>
              </a:ext>
            </a:extLst>
          </p:cNvPr>
          <p:cNvSpPr txBox="1"/>
          <p:nvPr/>
        </p:nvSpPr>
        <p:spPr>
          <a:xfrm rot="16200000">
            <a:off x="7753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471F4-0688-CD2B-AEAE-1E1625E3C8EA}"/>
              </a:ext>
            </a:extLst>
          </p:cNvPr>
          <p:cNvSpPr txBox="1"/>
          <p:nvPr/>
        </p:nvSpPr>
        <p:spPr>
          <a:xfrm rot="16200000">
            <a:off x="4074112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FD26D-A2EE-6B7B-7FC8-8E813209D202}"/>
              </a:ext>
            </a:extLst>
          </p:cNvPr>
          <p:cNvSpPr txBox="1"/>
          <p:nvPr/>
        </p:nvSpPr>
        <p:spPr>
          <a:xfrm>
            <a:off x="2066781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87890-322C-537C-CEDC-14C9B6BEC653}"/>
              </a:ext>
            </a:extLst>
          </p:cNvPr>
          <p:cNvSpPr/>
          <p:nvPr/>
        </p:nvSpPr>
        <p:spPr>
          <a:xfrm>
            <a:off x="5652277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B7C5D-F378-04AF-8235-30CA1FF092BE}"/>
              </a:ext>
            </a:extLst>
          </p:cNvPr>
          <p:cNvSpPr/>
          <p:nvPr/>
        </p:nvSpPr>
        <p:spPr>
          <a:xfrm>
            <a:off x="3585534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/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/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07F37-736B-7D52-EF56-933F761E6CA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85802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/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0A48AD-3864-154F-95E6-C48AD02791E2}"/>
              </a:ext>
            </a:extLst>
          </p:cNvPr>
          <p:cNvCxnSpPr/>
          <p:nvPr/>
        </p:nvCxnSpPr>
        <p:spPr>
          <a:xfrm>
            <a:off x="2855062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818A59D-C3CC-0062-8E4E-0D56E7A6346C}"/>
              </a:ext>
            </a:extLst>
          </p:cNvPr>
          <p:cNvSpPr/>
          <p:nvPr/>
        </p:nvSpPr>
        <p:spPr>
          <a:xfrm>
            <a:off x="5688567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00A7515-C692-057B-BBDB-8FB89A50B548}"/>
              </a:ext>
            </a:extLst>
          </p:cNvPr>
          <p:cNvSpPr/>
          <p:nvPr/>
        </p:nvSpPr>
        <p:spPr>
          <a:xfrm>
            <a:off x="5097360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0005A7-DC53-A9EE-0065-BCAFFA48BF10}"/>
              </a:ext>
            </a:extLst>
          </p:cNvPr>
          <p:cNvSpPr txBox="1"/>
          <p:nvPr/>
        </p:nvSpPr>
        <p:spPr>
          <a:xfrm rot="16200000">
            <a:off x="4902757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5073D8-15A3-BB1D-65A8-C0F01D23123C}"/>
              </a:ext>
            </a:extLst>
          </p:cNvPr>
          <p:cNvSpPr/>
          <p:nvPr/>
        </p:nvSpPr>
        <p:spPr>
          <a:xfrm>
            <a:off x="7735081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95AA493-9DFD-8E85-A5EB-E8E16B054FD1}"/>
              </a:ext>
            </a:extLst>
          </p:cNvPr>
          <p:cNvSpPr/>
          <p:nvPr/>
        </p:nvSpPr>
        <p:spPr>
          <a:xfrm>
            <a:off x="8468873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CB6B9-F06F-3DEB-FD7C-D2B67CF03ED1}"/>
              </a:ext>
            </a:extLst>
          </p:cNvPr>
          <p:cNvSpPr txBox="1"/>
          <p:nvPr/>
        </p:nvSpPr>
        <p:spPr>
          <a:xfrm rot="16200000">
            <a:off x="8232239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0A9549-75D1-4641-A3A5-1DF70965CF83}"/>
              </a:ext>
            </a:extLst>
          </p:cNvPr>
          <p:cNvSpPr txBox="1"/>
          <p:nvPr/>
        </p:nvSpPr>
        <p:spPr>
          <a:xfrm>
            <a:off x="6204856" y="2318652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Scale Module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016778-1B6B-DC1C-5B01-636158C4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/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51C6AF-292A-66F1-ACD2-77D679B18E05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308677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/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141A9CB-08D7-6CC7-49C0-22FA5320E82D}"/>
              </a:ext>
            </a:extLst>
          </p:cNvPr>
          <p:cNvSpPr txBox="1"/>
          <p:nvPr/>
        </p:nvSpPr>
        <p:spPr>
          <a:xfrm>
            <a:off x="246719" y="3917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Failed attempt at scale module.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m S4; kS1*S3 //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kA4=4; kS1=50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566FFD-A534-0806-223B-0CB5156BFBE7}"/>
              </a:ext>
            </a:extLst>
          </p:cNvPr>
          <p:cNvSpPr txBox="1"/>
          <p:nvPr/>
        </p:nvSpPr>
        <p:spPr>
          <a:xfrm>
            <a:off x="7587937" y="3666673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Did not get the desired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Output is unstable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Affected the input (retroactivity)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435ECA-7182-F9F1-CB3A-17CF79E1CC3B}"/>
              </a:ext>
            </a:extLst>
          </p:cNvPr>
          <p:cNvSpPr txBox="1"/>
          <p:nvPr/>
        </p:nvSpPr>
        <p:spPr>
          <a:xfrm>
            <a:off x="7579389" y="523343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Module adjusts for retroactivity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Module degrades the output to ensure stability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8E4AA2-5BD9-7137-CEF7-5BFF12EF5029}"/>
              </a:ext>
            </a:extLst>
          </p:cNvPr>
          <p:cNvGrpSpPr/>
          <p:nvPr/>
        </p:nvGrpSpPr>
        <p:grpSpPr>
          <a:xfrm>
            <a:off x="4308791" y="3965615"/>
            <a:ext cx="2675252" cy="2234148"/>
            <a:chOff x="4308791" y="3965615"/>
            <a:chExt cx="2675252" cy="2234148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E14A697-293C-6F61-E00F-104B5A891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9E6E8B-BC65-C94D-DB80-391B8505D541}"/>
                    </a:ext>
                  </a:extLst>
                </p:cNvPr>
                <p:cNvSpPr txBox="1"/>
                <p:nvPr/>
              </p:nvSpPr>
              <p:spPr>
                <a:xfrm>
                  <a:off x="4308791" y="5922764"/>
                  <a:ext cx="2413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 is not equal to desired.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9E6E8B-BC65-C94D-DB80-391B8505D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791" y="5922764"/>
                  <a:ext cx="241309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141" t="-26087" r="-5236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C01DEDF-1E0F-4F04-02D6-0294D090DFC3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27135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28448</TotalTime>
  <Words>1545</Words>
  <Application>Microsoft Macintosh PowerPoint</Application>
  <PresentationFormat>Widescreen</PresentationFormat>
  <Paragraphs>377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A Mathematical Framework for Modular Biological Networks</vt:lpstr>
      <vt:lpstr>Motivation From Electrical Engineering</vt:lpstr>
      <vt:lpstr>Modules simplify design, testing, reuse</vt:lpstr>
      <vt:lpstr>Related Work on Biochemical Modules</vt:lpstr>
      <vt:lpstr>Scope</vt:lpstr>
      <vt:lpstr>Modules</vt:lpstr>
      <vt:lpstr>Operations on Modules</vt:lpstr>
      <vt:lpstr>Example of a unary module operation: scale</vt:lpstr>
      <vt:lpstr>Failed Attempt at Scale Module</vt:lpstr>
      <vt:lpstr>Transfer Function of Scale Module?</vt:lpstr>
      <vt:lpstr>Corrected Scale Module: DC Gain</vt:lpstr>
      <vt:lpstr>Scale Operator</vt:lpstr>
      <vt:lpstr>Operators on Network Modules (A and B)</vt:lpstr>
      <vt:lpstr>Transfer Functions of Modules Created by Operators</vt:lpstr>
      <vt:lpstr>Next Steps</vt:lpstr>
      <vt:lpstr>Example of a unary module operation: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277</cp:revision>
  <dcterms:created xsi:type="dcterms:W3CDTF">2024-01-02T17:32:24Z</dcterms:created>
  <dcterms:modified xsi:type="dcterms:W3CDTF">2024-02-21T21:46:23Z</dcterms:modified>
</cp:coreProperties>
</file>