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83" r:id="rId3"/>
    <p:sldId id="284" r:id="rId4"/>
    <p:sldId id="262" r:id="rId5"/>
    <p:sldId id="273" r:id="rId6"/>
    <p:sldId id="286" r:id="rId7"/>
    <p:sldId id="285" r:id="rId8"/>
    <p:sldId id="274" r:id="rId9"/>
    <p:sldId id="267" r:id="rId10"/>
    <p:sldId id="266" r:id="rId11"/>
    <p:sldId id="281" r:id="rId12"/>
    <p:sldId id="268" r:id="rId13"/>
    <p:sldId id="269" r:id="rId14"/>
    <p:sldId id="271" r:id="rId15"/>
    <p:sldId id="275" r:id="rId16"/>
    <p:sldId id="278" r:id="rId17"/>
    <p:sldId id="280" r:id="rId18"/>
    <p:sldId id="279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38"/>
    <p:restoredTop sz="94694"/>
  </p:normalViewPr>
  <p:slideViewPr>
    <p:cSldViewPr snapToGrid="0">
      <p:cViewPr varScale="1">
        <p:scale>
          <a:sx n="101" d="100"/>
          <a:sy n="101" d="100"/>
        </p:scale>
        <p:origin x="21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1ED6A-0194-DE48-91E5-B3B9D27FC794}" type="datetimeFigureOut">
              <a:rPr lang="en-US" smtClean="0"/>
              <a:t>2/18/24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52EA3-9EA0-244C-A518-AE020E54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33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5FFAC-80A4-5DC6-AADC-90C76823F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FEB9C7-3936-85CA-66D4-F5BDD8CCAE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63BB5F-DF3E-C779-902D-99CC0E8350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The rise time of the scale network is faster than the “desired” network because the dominant pole has a smaller (more negative) value.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B42F5-2517-408B-758E-DED4935343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2EA3-9EA0-244C-A518-AE020E54AB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86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083A-8BA1-B26B-4CD3-527BC65FD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FDC9B-2A2D-0AEA-1375-F0EABD9DF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B4330-0414-89B2-3720-98B080D1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FA484-1B8A-5C6C-7490-5EE2233C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352F9-9C76-D577-B668-7F8B7CC0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5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A578-B406-4455-10E2-A0D0C2F1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741F4-427A-8A79-2FBF-E1D949FA0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2AB46-1493-6C99-4759-4EA98D80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6154B-2C46-5887-37F3-527B4BEA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2CF6C-7F67-2BBD-F635-B455CCBA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8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A665C0-5CA9-280B-A5A3-0CBD46102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1D76B-7562-CD66-3FC2-B3B2BB55F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5B2AD-8587-0A6C-3C4E-90C0FE82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3C799-359D-9F99-79D0-FDEDA63B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C52BF-750F-03EF-7D89-6085A71D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9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AC32-9954-6BD7-9D86-311CDDB4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A734E-15AC-50B1-B0FE-EB5121FBA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BE6D1-3BAE-D8FD-7DEF-F7C54DCC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DD48E-BBD5-CF2F-E6D0-B3B790C12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A3E88-897E-A893-6D20-E8D6A028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0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5B53-EE49-5943-E684-E0A8BC406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41804-A9F5-2A2F-B96C-8AFB37A55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280F6-27FB-2FDE-A0E4-4BC424755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A5B99-F43E-779B-A614-E31F2EE5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E2E53-2613-E215-221F-2312BB7E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0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A1BC-17F4-0D5A-25E7-0E304DBE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B8D6B-CB6B-6B26-0FF7-0ED6F4DE8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71ADC-068B-4281-83E8-96E8A1E4B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D8C62-F102-5FB4-D321-211652DD3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5F378-674F-772A-57D8-052CFABD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2954C-061D-57E7-631E-6694FB44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7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514F-7A3C-C8A8-5E6D-7A180F169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C00F3-525F-79D0-1721-C48DAA776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564CE-6956-85CD-34A5-E2C920F0C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2D6D0-81EF-902C-12E9-C55126D44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D81409-5F4A-6F49-6269-0E579025E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58BA72-D942-B958-7036-5FFB3BBA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96CA1-58D7-4CF9-26C8-B78A89E6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4A0DF-6D8C-71E7-21C5-5E84276B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0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AB83-794A-4BE2-0B28-94BE3E13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8AFC7-5329-186D-4334-C209BEB6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756F5-0DAA-7F40-7D91-48A6FFDE1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057A4-5841-04D1-6516-CA43762D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6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F95B4-D750-BC8A-4910-A176B0F2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77086-9E2A-3365-BF5B-90257663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380C5-C05E-DD0C-E2B0-936DD5C1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0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6C6C-14D4-CD3E-F204-41E6EF39D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C1A1F-837B-59BE-FAC9-692C7FDE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96260-89CE-DACB-56A8-90C826D60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13D7D-EED7-09C9-3483-032838F2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022E1-8A5E-C608-2535-E5239EAB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4ABC5-9D3B-587F-8C6C-AAB03CF6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3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8B93-59EC-396C-4A37-7FD094EE3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DDCD8D-B3BD-784F-B08B-E3DF250AE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16374-2ACB-96F0-6A0A-B9D1DE174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F6F1E-5CF6-CAE9-0FE9-F5D71F81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3E869-2E6E-3E97-59A6-0BD87D50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7B5E7-010D-722F-76FE-A3529598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7E7326-B736-C38C-77EA-3B42E8AD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07BE6-2D61-DDBE-7E17-30F1B1D40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A4E45-C6AD-5440-804E-1EB87F04D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FD117-B841-36AC-0E13-90AC5EE81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D2433-6F98-FE06-B8AB-FA724D2AB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010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9.png"/><Relationship Id="rId21" Type="http://schemas.openxmlformats.org/officeDocument/2006/relationships/image" Target="../media/image56.png"/><Relationship Id="rId7" Type="http://schemas.openxmlformats.org/officeDocument/2006/relationships/image" Target="../media/image43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8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1" Type="http://schemas.openxmlformats.org/officeDocument/2006/relationships/image" Target="../media/image46.png"/><Relationship Id="rId24" Type="http://schemas.openxmlformats.org/officeDocument/2006/relationships/image" Target="../media/image57.png"/><Relationship Id="rId5" Type="http://schemas.openxmlformats.org/officeDocument/2006/relationships/image" Target="../media/image41.png"/><Relationship Id="rId15" Type="http://schemas.openxmlformats.org/officeDocument/2006/relationships/image" Target="../media/image37.png"/><Relationship Id="rId23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3" Type="http://schemas.openxmlformats.org/officeDocument/2006/relationships/image" Target="../media/image570.png"/><Relationship Id="rId21" Type="http://schemas.openxmlformats.org/officeDocument/2006/relationships/image" Target="../media/image74.png"/><Relationship Id="rId7" Type="http://schemas.openxmlformats.org/officeDocument/2006/relationships/image" Target="../media/image61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11" Type="http://schemas.openxmlformats.org/officeDocument/2006/relationships/image" Target="../media/image64.png"/><Relationship Id="rId5" Type="http://schemas.openxmlformats.org/officeDocument/2006/relationships/image" Target="../media/image59.png"/><Relationship Id="rId15" Type="http://schemas.openxmlformats.org/officeDocument/2006/relationships/image" Target="../media/image68.png"/><Relationship Id="rId10" Type="http://schemas.openxmlformats.org/officeDocument/2006/relationships/image" Target="../media/image27.png"/><Relationship Id="rId19" Type="http://schemas.openxmlformats.org/officeDocument/2006/relationships/image" Target="../media/image72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image" Target="../media/image75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26" Type="http://schemas.openxmlformats.org/officeDocument/2006/relationships/image" Target="../media/image411.png"/><Relationship Id="rId39" Type="http://schemas.openxmlformats.org/officeDocument/2006/relationships/image" Target="../media/image1210.png"/><Relationship Id="rId21" Type="http://schemas.openxmlformats.org/officeDocument/2006/relationships/image" Target="../media/image108.png"/><Relationship Id="rId34" Type="http://schemas.openxmlformats.org/officeDocument/2006/relationships/image" Target="../media/image112.png"/><Relationship Id="rId42" Type="http://schemas.openxmlformats.org/officeDocument/2006/relationships/image" Target="../media/image117.png"/><Relationship Id="rId47" Type="http://schemas.openxmlformats.org/officeDocument/2006/relationships/image" Target="../media/image122.png"/><Relationship Id="rId50" Type="http://schemas.openxmlformats.org/officeDocument/2006/relationships/image" Target="../media/image125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6" Type="http://schemas.openxmlformats.org/officeDocument/2006/relationships/image" Target="../media/image104.png"/><Relationship Id="rId29" Type="http://schemas.openxmlformats.org/officeDocument/2006/relationships/image" Target="../media/image110.png"/><Relationship Id="rId11" Type="http://schemas.openxmlformats.org/officeDocument/2006/relationships/image" Target="../media/image99.png"/><Relationship Id="rId24" Type="http://schemas.openxmlformats.org/officeDocument/2006/relationships/image" Target="../media/image211.png"/><Relationship Id="rId32" Type="http://schemas.openxmlformats.org/officeDocument/2006/relationships/image" Target="../media/image510.png"/><Relationship Id="rId37" Type="http://schemas.openxmlformats.org/officeDocument/2006/relationships/image" Target="../media/image115.png"/><Relationship Id="rId40" Type="http://schemas.openxmlformats.org/officeDocument/2006/relationships/image" Target="../media/image130.png"/><Relationship Id="rId45" Type="http://schemas.openxmlformats.org/officeDocument/2006/relationships/image" Target="../media/image120.png"/><Relationship Id="rId53" Type="http://schemas.openxmlformats.org/officeDocument/2006/relationships/image" Target="../media/image128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19" Type="http://schemas.openxmlformats.org/officeDocument/2006/relationships/image" Target="../media/image88.png"/><Relationship Id="rId31" Type="http://schemas.openxmlformats.org/officeDocument/2006/relationships/image" Target="../media/image410.png"/><Relationship Id="rId44" Type="http://schemas.openxmlformats.org/officeDocument/2006/relationships/image" Target="../media/image119.png"/><Relationship Id="rId52" Type="http://schemas.openxmlformats.org/officeDocument/2006/relationships/image" Target="../media/image127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Relationship Id="rId22" Type="http://schemas.openxmlformats.org/officeDocument/2006/relationships/image" Target="../media/image310.png"/><Relationship Id="rId27" Type="http://schemas.openxmlformats.org/officeDocument/2006/relationships/image" Target="../media/image140.png"/><Relationship Id="rId30" Type="http://schemas.openxmlformats.org/officeDocument/2006/relationships/image" Target="../media/image310.png"/><Relationship Id="rId35" Type="http://schemas.openxmlformats.org/officeDocument/2006/relationships/image" Target="../media/image113.png"/><Relationship Id="rId43" Type="http://schemas.openxmlformats.org/officeDocument/2006/relationships/image" Target="../media/image118.png"/><Relationship Id="rId48" Type="http://schemas.openxmlformats.org/officeDocument/2006/relationships/image" Target="../media/image123.png"/><Relationship Id="rId8" Type="http://schemas.openxmlformats.org/officeDocument/2006/relationships/image" Target="../media/image96.png"/><Relationship Id="rId51" Type="http://schemas.openxmlformats.org/officeDocument/2006/relationships/image" Target="../media/image126.png"/><Relationship Id="rId3" Type="http://schemas.openxmlformats.org/officeDocument/2006/relationships/image" Target="../media/image91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5" Type="http://schemas.openxmlformats.org/officeDocument/2006/relationships/image" Target="../media/image1210.png"/><Relationship Id="rId33" Type="http://schemas.openxmlformats.org/officeDocument/2006/relationships/image" Target="../media/image111.png"/><Relationship Id="rId38" Type="http://schemas.openxmlformats.org/officeDocument/2006/relationships/image" Target="../media/image116.png"/><Relationship Id="rId46" Type="http://schemas.openxmlformats.org/officeDocument/2006/relationships/image" Target="../media/image121.png"/><Relationship Id="rId20" Type="http://schemas.openxmlformats.org/officeDocument/2006/relationships/image" Target="../media/image107.png"/><Relationship Id="rId41" Type="http://schemas.openxmlformats.org/officeDocument/2006/relationships/image" Target="../media/image1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4.png"/><Relationship Id="rId15" Type="http://schemas.openxmlformats.org/officeDocument/2006/relationships/image" Target="../media/image103.png"/><Relationship Id="rId23" Type="http://schemas.openxmlformats.org/officeDocument/2006/relationships/image" Target="../media/image137.png"/><Relationship Id="rId28" Type="http://schemas.openxmlformats.org/officeDocument/2006/relationships/image" Target="../media/image109.png"/><Relationship Id="rId36" Type="http://schemas.openxmlformats.org/officeDocument/2006/relationships/image" Target="../media/image114.png"/><Relationship Id="rId49" Type="http://schemas.openxmlformats.org/officeDocument/2006/relationships/image" Target="../media/image1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10.png"/><Relationship Id="rId7" Type="http://schemas.openxmlformats.org/officeDocument/2006/relationships/image" Target="../media/image10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1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10.png"/><Relationship Id="rId11" Type="http://schemas.openxmlformats.org/officeDocument/2006/relationships/image" Target="../media/image14.png"/><Relationship Id="rId5" Type="http://schemas.openxmlformats.org/officeDocument/2006/relationships/image" Target="../media/image810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10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F388-9223-2717-5D3F-AED47BC76C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Modular Chemical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7EBCF-B1B8-B1C3-8A22-A6E7A133B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JL Hellerstein</a:t>
            </a:r>
          </a:p>
          <a:p>
            <a:r>
              <a:rPr lang="en-US" dirty="0"/>
              <a:t>Mar, 2024</a:t>
            </a:r>
          </a:p>
        </p:txBody>
      </p:sp>
    </p:spTree>
    <p:extLst>
      <p:ext uri="{BB962C8B-B14F-4D97-AF65-F5344CB8AC3E}">
        <p14:creationId xmlns:p14="http://schemas.microsoft.com/office/powerpoint/2010/main" val="2789967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DCCD4-95F0-CC26-D9E1-59D54CDF4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7B1D3-F847-01DF-385B-029834EB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on Modules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E6CA8-404D-CE82-21BE-06DA56008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 to an operation is one or more modules and parameter values for the construction of a new module.</a:t>
            </a:r>
          </a:p>
          <a:p>
            <a:r>
              <a:rPr lang="en-US" dirty="0"/>
              <a:t>The output of an operation is a module.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Non-interacting modules have distinct species.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concatenation of module A with module B means that the output of A is the same species as the input to B.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1BC4BB-DEFC-CA60-C7D1-FA7BEE9383F7}"/>
                  </a:ext>
                </a:extLst>
              </p:cNvPr>
              <p:cNvSpPr txBox="1"/>
              <p:nvPr/>
            </p:nvSpPr>
            <p:spPr>
              <a:xfrm>
                <a:off x="8743241" y="111107"/>
                <a:ext cx="3448759" cy="15958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Module A specification</a:t>
                </a:r>
              </a:p>
              <a:p>
                <a:r>
                  <a:rPr lang="en-US" sz="160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Transfer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r>
                  <a:rPr lang="en-US" sz="1600" b="0" dirty="0"/>
                  <a:t>Input conversion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Output conversion: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1BC4BB-DEFC-CA60-C7D1-FA7BEE938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241" y="111107"/>
                <a:ext cx="3448759" cy="1595886"/>
              </a:xfrm>
              <a:prstGeom prst="rect">
                <a:avLst/>
              </a:prstGeom>
              <a:blipFill>
                <a:blip r:embed="rId2"/>
                <a:stretch>
                  <a:fillRect l="-1099" t="-787" b="-3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555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DA102-4132-ED62-4AF5-73E3FAD6D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2A40-567F-9EDD-8981-F43A7DEA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98"/>
            <a:ext cx="10515600" cy="67364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a unary module operation: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39493F-991E-EF7A-C8EB-633B139F6E45}"/>
              </a:ext>
            </a:extLst>
          </p:cNvPr>
          <p:cNvSpPr/>
          <p:nvPr/>
        </p:nvSpPr>
        <p:spPr>
          <a:xfrm>
            <a:off x="1429407" y="1725193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8FE347-69A8-49CD-3076-F2BB841FB8DA}"/>
              </a:ext>
            </a:extLst>
          </p:cNvPr>
          <p:cNvSpPr/>
          <p:nvPr/>
        </p:nvSpPr>
        <p:spPr>
          <a:xfrm>
            <a:off x="2779993" y="1725193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7C2F39-6B50-CF14-8D5E-327492A3540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049517" y="2035248"/>
            <a:ext cx="7304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082C76-CBFB-426F-FEAE-99E356C510F7}"/>
                  </a:ext>
                </a:extLst>
              </p:cNvPr>
              <p:cNvSpPr txBox="1"/>
              <p:nvPr/>
            </p:nvSpPr>
            <p:spPr>
              <a:xfrm>
                <a:off x="2188143" y="1676418"/>
                <a:ext cx="495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386133-086B-158E-E7A2-87A9E0C30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143" y="1676418"/>
                <a:ext cx="495264" cy="276999"/>
              </a:xfrm>
              <a:prstGeom prst="rect">
                <a:avLst/>
              </a:prstGeom>
              <a:blipFill>
                <a:blip r:embed="rId2"/>
                <a:stretch>
                  <a:fillRect l="-12500" r="-250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27CA91-26AF-6EE5-9EC2-533D9AFA85E6}"/>
                  </a:ext>
                </a:extLst>
              </p:cNvPr>
              <p:cNvSpPr txBox="1"/>
              <p:nvPr/>
            </p:nvSpPr>
            <p:spPr>
              <a:xfrm>
                <a:off x="2984736" y="2858828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27CA91-26AF-6EE5-9EC2-533D9AFA8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736" y="2858828"/>
                <a:ext cx="197169" cy="276999"/>
              </a:xfrm>
              <a:prstGeom prst="rect">
                <a:avLst/>
              </a:prstGeom>
              <a:blipFill>
                <a:blip r:embed="rId3"/>
                <a:stretch>
                  <a:fillRect l="-37500" r="-3750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710912-5133-46C2-6CFB-4E52B592A18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080261" y="2345303"/>
            <a:ext cx="9787" cy="513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8BEAEC-DFB5-3FEA-6CFE-A3088D56001C}"/>
                  </a:ext>
                </a:extLst>
              </p:cNvPr>
              <p:cNvSpPr txBox="1"/>
              <p:nvPr/>
            </p:nvSpPr>
            <p:spPr>
              <a:xfrm>
                <a:off x="3149843" y="2459435"/>
                <a:ext cx="50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F9B02C-73CB-5718-4CB3-5B62BBFFC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843" y="2459435"/>
                <a:ext cx="505908" cy="276999"/>
              </a:xfrm>
              <a:prstGeom prst="rect">
                <a:avLst/>
              </a:prstGeom>
              <a:blipFill>
                <a:blip r:embed="rId4"/>
                <a:stretch>
                  <a:fillRect l="-12500" r="-25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>
            <a:extLst>
              <a:ext uri="{FF2B5EF4-FFF2-40B4-BE49-F238E27FC236}">
                <a16:creationId xmlns:a16="http://schemas.microsoft.com/office/drawing/2014/main" id="{C442C5F7-65DA-EB9D-652F-34ECEDBDD74F}"/>
              </a:ext>
            </a:extLst>
          </p:cNvPr>
          <p:cNvSpPr/>
          <p:nvPr/>
        </p:nvSpPr>
        <p:spPr>
          <a:xfrm>
            <a:off x="4876804" y="1858097"/>
            <a:ext cx="1677584" cy="2769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F2FD90A7-47DF-226E-0006-EE973FBC6226}"/>
              </a:ext>
            </a:extLst>
          </p:cNvPr>
          <p:cNvSpPr/>
          <p:nvPr/>
        </p:nvSpPr>
        <p:spPr>
          <a:xfrm>
            <a:off x="838200" y="1953417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F5DAED-69E5-571E-6A36-01D9C0CC6CED}"/>
              </a:ext>
            </a:extLst>
          </p:cNvPr>
          <p:cNvSpPr txBox="1"/>
          <p:nvPr/>
        </p:nvSpPr>
        <p:spPr>
          <a:xfrm rot="16200000">
            <a:off x="643597" y="144968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032912-12DC-3169-24DC-15FA364D244A}"/>
              </a:ext>
            </a:extLst>
          </p:cNvPr>
          <p:cNvSpPr txBox="1"/>
          <p:nvPr/>
        </p:nvSpPr>
        <p:spPr>
          <a:xfrm rot="16200000">
            <a:off x="4640170" y="138404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31051B-B7BC-BED0-1D51-DC12A0758C58}"/>
              </a:ext>
            </a:extLst>
          </p:cNvPr>
          <p:cNvSpPr txBox="1"/>
          <p:nvPr/>
        </p:nvSpPr>
        <p:spPr>
          <a:xfrm>
            <a:off x="416021" y="3383241"/>
            <a:ext cx="4521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 of the scale operator: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 module A, construct Module AS whose output is </a:t>
            </a:r>
            <a:r>
              <a:rPr lang="en-US" i="1" dirty="0"/>
              <a:t>m</a:t>
            </a:r>
            <a:r>
              <a:rPr lang="en-US" dirty="0"/>
              <a:t> times the output of module </a:t>
            </a:r>
            <a:r>
              <a:rPr lang="en-US" i="1" dirty="0"/>
              <a:t>A </a:t>
            </a:r>
            <a:r>
              <a:rPr lang="en-US" dirty="0"/>
              <a:t>in isolation.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6EC298-5BC8-4D16-65B3-2C3B035FD709}"/>
              </a:ext>
            </a:extLst>
          </p:cNvPr>
          <p:cNvSpPr txBox="1"/>
          <p:nvPr/>
        </p:nvSpPr>
        <p:spPr>
          <a:xfrm>
            <a:off x="2632839" y="1124626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Module 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0210B8-0352-5B7E-6EE6-5C10CCFF3912}"/>
              </a:ext>
            </a:extLst>
          </p:cNvPr>
          <p:cNvSpPr/>
          <p:nvPr/>
        </p:nvSpPr>
        <p:spPr>
          <a:xfrm>
            <a:off x="4151592" y="1740960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8F7AC3-8ADA-E0A7-C8B7-B3947E20A362}"/>
                  </a:ext>
                </a:extLst>
              </p:cNvPr>
              <p:cNvSpPr txBox="1"/>
              <p:nvPr/>
            </p:nvSpPr>
            <p:spPr>
              <a:xfrm>
                <a:off x="3559742" y="1692185"/>
                <a:ext cx="50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F487E4-B413-ACAF-7CC0-7E5BE1CD1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742" y="1692185"/>
                <a:ext cx="505908" cy="276999"/>
              </a:xfrm>
              <a:prstGeom prst="rect">
                <a:avLst/>
              </a:prstGeom>
              <a:blipFill>
                <a:blip r:embed="rId5"/>
                <a:stretch>
                  <a:fillRect l="-9756" r="-24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B1D4E0-C590-EEAF-D5A2-692FD3F0D86D}"/>
                  </a:ext>
                </a:extLst>
              </p:cNvPr>
              <p:cNvSpPr txBox="1"/>
              <p:nvPr/>
            </p:nvSpPr>
            <p:spPr>
              <a:xfrm>
                <a:off x="4356335" y="2874595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B1D4E0-C590-EEAF-D5A2-692FD3F0D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335" y="2874595"/>
                <a:ext cx="197169" cy="276999"/>
              </a:xfrm>
              <a:prstGeom prst="rect">
                <a:avLst/>
              </a:prstGeom>
              <a:blipFill>
                <a:blip r:embed="rId6"/>
                <a:stretch>
                  <a:fillRect l="-37500" r="-375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6DEC8D6-F049-1D9E-39E5-371953029941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451860" y="2361070"/>
            <a:ext cx="9787" cy="513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7978FC1-1023-AF20-FCD5-787AA8E890C9}"/>
                  </a:ext>
                </a:extLst>
              </p:cNvPr>
              <p:cNvSpPr txBox="1"/>
              <p:nvPr/>
            </p:nvSpPr>
            <p:spPr>
              <a:xfrm>
                <a:off x="4521442" y="2475202"/>
                <a:ext cx="50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AB53017-2579-B733-C7A8-0CB074473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442" y="2475202"/>
                <a:ext cx="505908" cy="276999"/>
              </a:xfrm>
              <a:prstGeom prst="rect">
                <a:avLst/>
              </a:prstGeom>
              <a:blipFill>
                <a:blip r:embed="rId7"/>
                <a:stretch>
                  <a:fillRect l="-12500" r="-25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16F6F0-689C-8123-E7B0-28D5DBE32CE3}"/>
              </a:ext>
            </a:extLst>
          </p:cNvPr>
          <p:cNvCxnSpPr/>
          <p:nvPr/>
        </p:nvCxnSpPr>
        <p:spPr>
          <a:xfrm>
            <a:off x="3421120" y="2040503"/>
            <a:ext cx="7304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AF1329E-B7C5-1A0F-984E-AF74B374448E}"/>
              </a:ext>
            </a:extLst>
          </p:cNvPr>
          <p:cNvSpPr txBox="1"/>
          <p:nvPr/>
        </p:nvSpPr>
        <p:spPr>
          <a:xfrm>
            <a:off x="5592525" y="3464377"/>
            <a:ext cx="331198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Desired behavior using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an assignment rule.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S1 -&gt; S2; kA1*S1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S2 -&gt; ; kA2*S2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S2 -&gt; S3; kA3*S2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S3 -&gt; ; kA4*S3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S4 -&gt;; SO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kA1=1; kA2=2; kA3=3; kA4=4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$S1=10; S2=0; S3=0; S4=10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Output of the scale network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 = 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SO = 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SO := m*S3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6F2B7E-A31E-4043-93B9-39D7CE9FA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311" y="3726417"/>
            <a:ext cx="2964041" cy="210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C7441D1A-C515-2615-85CE-2CBEA40F7EA7}"/>
              </a:ext>
            </a:extLst>
          </p:cNvPr>
          <p:cNvGrpSpPr/>
          <p:nvPr/>
        </p:nvGrpSpPr>
        <p:grpSpPr>
          <a:xfrm>
            <a:off x="1180506" y="939800"/>
            <a:ext cx="9181560" cy="2256939"/>
            <a:chOff x="1180506" y="939800"/>
            <a:chExt cx="9181560" cy="22569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737894-768A-1089-694B-0BE771DE0B90}"/>
                </a:ext>
              </a:extLst>
            </p:cNvPr>
            <p:cNvSpPr/>
            <p:nvPr/>
          </p:nvSpPr>
          <p:spPr>
            <a:xfrm>
              <a:off x="6555792" y="1388233"/>
              <a:ext cx="2740608" cy="1325563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Scale Network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4301C45-3E95-D26B-E93B-D8CC36C15056}"/>
                </a:ext>
              </a:extLst>
            </p:cNvPr>
            <p:cNvSpPr/>
            <p:nvPr/>
          </p:nvSpPr>
          <p:spPr>
            <a:xfrm>
              <a:off x="6592082" y="1692185"/>
              <a:ext cx="620110" cy="6201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A9B1A28-BCE3-BFB3-2F57-2C9170ACE168}"/>
                </a:ext>
              </a:extLst>
            </p:cNvPr>
            <p:cNvSpPr txBox="1"/>
            <p:nvPr/>
          </p:nvSpPr>
          <p:spPr>
            <a:xfrm rot="16200000">
              <a:off x="5806272" y="141667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input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8D792A8-8F02-9365-D590-097E9CD34FAC}"/>
                </a:ext>
              </a:extLst>
            </p:cNvPr>
            <p:cNvSpPr/>
            <p:nvPr/>
          </p:nvSpPr>
          <p:spPr>
            <a:xfrm>
              <a:off x="8638596" y="1703070"/>
              <a:ext cx="620110" cy="6201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S4</a:t>
              </a:r>
            </a:p>
          </p:txBody>
        </p:sp>
        <p:sp>
          <p:nvSpPr>
            <p:cNvPr id="30" name="Right Arrow 29">
              <a:extLst>
                <a:ext uri="{FF2B5EF4-FFF2-40B4-BE49-F238E27FC236}">
                  <a16:creationId xmlns:a16="http://schemas.microsoft.com/office/drawing/2014/main" id="{8C00738B-219C-DE2E-C057-C39B273E2719}"/>
                </a:ext>
              </a:extLst>
            </p:cNvPr>
            <p:cNvSpPr/>
            <p:nvPr/>
          </p:nvSpPr>
          <p:spPr>
            <a:xfrm>
              <a:off x="9372387" y="1911375"/>
              <a:ext cx="908687" cy="18853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7B39B6E-244F-9407-3DC4-2DDF6052F7F4}"/>
                </a:ext>
              </a:extLst>
            </p:cNvPr>
            <p:cNvSpPr txBox="1"/>
            <p:nvPr/>
          </p:nvSpPr>
          <p:spPr>
            <a:xfrm rot="16200000">
              <a:off x="9758054" y="1348862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output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010E1CC-7E0E-48CC-502E-FF58B9452BC7}"/>
                </a:ext>
              </a:extLst>
            </p:cNvPr>
            <p:cNvSpPr txBox="1"/>
            <p:nvPr/>
          </p:nvSpPr>
          <p:spPr>
            <a:xfrm>
              <a:off x="7108371" y="2318652"/>
              <a:ext cx="1470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Scale Module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C15B53E-F26F-D18B-6E10-34EA2A17B3C6}"/>
                </a:ext>
              </a:extLst>
            </p:cNvPr>
            <p:cNvSpPr txBox="1"/>
            <p:nvPr/>
          </p:nvSpPr>
          <p:spPr>
            <a:xfrm>
              <a:off x="7598857" y="1425962"/>
              <a:ext cx="57740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/>
                <a:t>?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66D4EA1-572A-169B-437C-375D0DF7DE1B}"/>
                </a:ext>
              </a:extLst>
            </p:cNvPr>
            <p:cNvSpPr/>
            <p:nvPr/>
          </p:nvSpPr>
          <p:spPr>
            <a:xfrm>
              <a:off x="1180506" y="939800"/>
              <a:ext cx="8823351" cy="2256939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B1575BE-6154-8FF0-9C59-747EC7FFAFD3}"/>
              </a:ext>
            </a:extLst>
          </p:cNvPr>
          <p:cNvSpPr txBox="1"/>
          <p:nvPr/>
        </p:nvSpPr>
        <p:spPr>
          <a:xfrm>
            <a:off x="416021" y="4794094"/>
            <a:ext cx="49814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new module, Scale Module, that scales its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Module AS is a new module constructed by concatenating Module A with the Scale Module.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AD9D2-CC22-C1EC-5863-51DB4920D590}"/>
              </a:ext>
            </a:extLst>
          </p:cNvPr>
          <p:cNvSpPr txBox="1"/>
          <p:nvPr/>
        </p:nvSpPr>
        <p:spPr>
          <a:xfrm>
            <a:off x="5254823" y="2729880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Module AS</a:t>
            </a:r>
          </a:p>
        </p:txBody>
      </p:sp>
    </p:spTree>
    <p:extLst>
      <p:ext uri="{BB962C8B-B14F-4D97-AF65-F5344CB8AC3E}">
        <p14:creationId xmlns:p14="http://schemas.microsoft.com/office/powerpoint/2010/main" val="104568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04D89-DD42-9CD1-2177-DC489C0F5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2940B-6519-5D79-A871-CD15E7C7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98"/>
            <a:ext cx="10515600" cy="673648"/>
          </a:xfrm>
        </p:spPr>
        <p:txBody>
          <a:bodyPr>
            <a:normAutofit fontScale="90000"/>
          </a:bodyPr>
          <a:lstStyle/>
          <a:p>
            <a:r>
              <a:rPr lang="en-US" dirty="0"/>
              <a:t>Failed Attempt at Scale Module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BC0D9C-378E-2A46-A369-8A951193BFFD}"/>
              </a:ext>
            </a:extLst>
          </p:cNvPr>
          <p:cNvSpPr/>
          <p:nvPr/>
        </p:nvSpPr>
        <p:spPr>
          <a:xfrm>
            <a:off x="863349" y="1725193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1E701E-1B27-8A00-5213-61DDBF371431}"/>
              </a:ext>
            </a:extLst>
          </p:cNvPr>
          <p:cNvSpPr/>
          <p:nvPr/>
        </p:nvSpPr>
        <p:spPr>
          <a:xfrm>
            <a:off x="2213935" y="1725193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9161E5-F05D-2AB3-B90B-DC967BE737A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483459" y="2035248"/>
            <a:ext cx="7304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F4F58D-B292-76B6-2987-FAE54E5E19E4}"/>
                  </a:ext>
                </a:extLst>
              </p:cNvPr>
              <p:cNvSpPr txBox="1"/>
              <p:nvPr/>
            </p:nvSpPr>
            <p:spPr>
              <a:xfrm>
                <a:off x="1622085" y="1676418"/>
                <a:ext cx="495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EB6F01-B42E-86FA-5E95-B1D683872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085" y="1676418"/>
                <a:ext cx="495264" cy="276999"/>
              </a:xfrm>
              <a:prstGeom prst="rect">
                <a:avLst/>
              </a:prstGeom>
              <a:blipFill>
                <a:blip r:embed="rId2"/>
                <a:stretch>
                  <a:fillRect l="-10000" r="-250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B68221-0868-6037-17E9-8721718E547B}"/>
                  </a:ext>
                </a:extLst>
              </p:cNvPr>
              <p:cNvSpPr txBox="1"/>
              <p:nvPr/>
            </p:nvSpPr>
            <p:spPr>
              <a:xfrm>
                <a:off x="2583778" y="2858828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1C0507-5DA5-84C1-2D20-139DA5AFD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78" y="2858828"/>
                <a:ext cx="197169" cy="276999"/>
              </a:xfrm>
              <a:prstGeom prst="rect">
                <a:avLst/>
              </a:prstGeom>
              <a:blipFill>
                <a:blip r:embed="rId3"/>
                <a:stretch>
                  <a:fillRect l="-37500" r="-3750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4DF37D-DFE9-A5F1-703A-FB4A0EADC8FE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514203" y="2345303"/>
            <a:ext cx="9787" cy="513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902C0D-E311-1D0C-095F-90DDFEFC787F}"/>
                  </a:ext>
                </a:extLst>
              </p:cNvPr>
              <p:cNvSpPr txBox="1"/>
              <p:nvPr/>
            </p:nvSpPr>
            <p:spPr>
              <a:xfrm>
                <a:off x="2583785" y="2459435"/>
                <a:ext cx="50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C3398F-BBC0-E138-75A4-FC99E8233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85" y="2459435"/>
                <a:ext cx="505908" cy="276999"/>
              </a:xfrm>
              <a:prstGeom prst="rect">
                <a:avLst/>
              </a:prstGeom>
              <a:blipFill>
                <a:blip r:embed="rId4"/>
                <a:stretch>
                  <a:fillRect l="-12195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>
            <a:extLst>
              <a:ext uri="{FF2B5EF4-FFF2-40B4-BE49-F238E27FC236}">
                <a16:creationId xmlns:a16="http://schemas.microsoft.com/office/drawing/2014/main" id="{13389C19-8D15-7532-3D28-C25CB8648AF3}"/>
              </a:ext>
            </a:extLst>
          </p:cNvPr>
          <p:cNvSpPr/>
          <p:nvPr/>
        </p:nvSpPr>
        <p:spPr>
          <a:xfrm>
            <a:off x="4310746" y="1911376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1C57C088-1876-1FC0-ED68-70D7A0883B39}"/>
              </a:ext>
            </a:extLst>
          </p:cNvPr>
          <p:cNvSpPr/>
          <p:nvPr/>
        </p:nvSpPr>
        <p:spPr>
          <a:xfrm>
            <a:off x="272142" y="1953417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C0CF4-B8C4-025B-9B36-0A76F54925D2}"/>
              </a:ext>
            </a:extLst>
          </p:cNvPr>
          <p:cNvSpPr txBox="1"/>
          <p:nvPr/>
        </p:nvSpPr>
        <p:spPr>
          <a:xfrm rot="16200000">
            <a:off x="77539" y="144968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107EF4-6C83-BDBE-261E-6C498846CE7B}"/>
              </a:ext>
            </a:extLst>
          </p:cNvPr>
          <p:cNvSpPr txBox="1"/>
          <p:nvPr/>
        </p:nvSpPr>
        <p:spPr>
          <a:xfrm rot="16200000">
            <a:off x="4074112" y="138404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4479B2-F508-1A43-57C2-6511A1A94C33}"/>
              </a:ext>
            </a:extLst>
          </p:cNvPr>
          <p:cNvSpPr txBox="1"/>
          <p:nvPr/>
        </p:nvSpPr>
        <p:spPr>
          <a:xfrm>
            <a:off x="2066781" y="1124626"/>
            <a:ext cx="1323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Network 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4914DE-8A28-AA0E-BCC3-304D610374DE}"/>
              </a:ext>
            </a:extLst>
          </p:cNvPr>
          <p:cNvSpPr/>
          <p:nvPr/>
        </p:nvSpPr>
        <p:spPr>
          <a:xfrm>
            <a:off x="5652277" y="1388233"/>
            <a:ext cx="2740608" cy="132556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 Network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9B1C55-2485-6E72-7070-AAE72C10F26B}"/>
              </a:ext>
            </a:extLst>
          </p:cNvPr>
          <p:cNvSpPr/>
          <p:nvPr/>
        </p:nvSpPr>
        <p:spPr>
          <a:xfrm>
            <a:off x="3585534" y="1740960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91C691-4EFF-4F95-85FE-10221C9790A5}"/>
                  </a:ext>
                </a:extLst>
              </p:cNvPr>
              <p:cNvSpPr txBox="1"/>
              <p:nvPr/>
            </p:nvSpPr>
            <p:spPr>
              <a:xfrm>
                <a:off x="2993684" y="1692185"/>
                <a:ext cx="50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F1F042F-A0A7-06AC-DD91-44E4AC64B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684" y="1692185"/>
                <a:ext cx="505908" cy="276999"/>
              </a:xfrm>
              <a:prstGeom prst="rect">
                <a:avLst/>
              </a:prstGeom>
              <a:blipFill>
                <a:blip r:embed="rId5"/>
                <a:stretch>
                  <a:fillRect l="-9756" r="-24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4922221-8693-79CE-B34B-061D5550D17D}"/>
                  </a:ext>
                </a:extLst>
              </p:cNvPr>
              <p:cNvSpPr txBox="1"/>
              <p:nvPr/>
            </p:nvSpPr>
            <p:spPr>
              <a:xfrm>
                <a:off x="3955377" y="2874595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A317BE2-598D-3762-B89E-850A36F82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77" y="2874595"/>
                <a:ext cx="197169" cy="276999"/>
              </a:xfrm>
              <a:prstGeom prst="rect">
                <a:avLst/>
              </a:prstGeom>
              <a:blipFill>
                <a:blip r:embed="rId6"/>
                <a:stretch>
                  <a:fillRect l="-37500" r="-375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E9DF0FF-4C8A-4D68-0B6C-21CCEEBF8298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885802" y="2361070"/>
            <a:ext cx="9787" cy="513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D56719-A201-231F-B45F-1F79F6D2ABA6}"/>
                  </a:ext>
                </a:extLst>
              </p:cNvPr>
              <p:cNvSpPr txBox="1"/>
              <p:nvPr/>
            </p:nvSpPr>
            <p:spPr>
              <a:xfrm>
                <a:off x="3955384" y="2475202"/>
                <a:ext cx="50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C41E0DD-CF46-7802-3A1C-4D2F05B93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84" y="2475202"/>
                <a:ext cx="505908" cy="276999"/>
              </a:xfrm>
              <a:prstGeom prst="rect">
                <a:avLst/>
              </a:prstGeom>
              <a:blipFill>
                <a:blip r:embed="rId7"/>
                <a:stretch>
                  <a:fillRect l="-12195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340CF4-C27C-3E62-72B0-58CE7D7138F5}"/>
              </a:ext>
            </a:extLst>
          </p:cNvPr>
          <p:cNvCxnSpPr/>
          <p:nvPr/>
        </p:nvCxnSpPr>
        <p:spPr>
          <a:xfrm>
            <a:off x="2855062" y="2040503"/>
            <a:ext cx="7304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4DBED7E-F774-FD8E-9D7C-5F6E709E707D}"/>
              </a:ext>
            </a:extLst>
          </p:cNvPr>
          <p:cNvSpPr/>
          <p:nvPr/>
        </p:nvSpPr>
        <p:spPr>
          <a:xfrm>
            <a:off x="5688567" y="1692185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EA3125BF-BC59-F5ED-A228-978C01DDA6B7}"/>
              </a:ext>
            </a:extLst>
          </p:cNvPr>
          <p:cNvSpPr/>
          <p:nvPr/>
        </p:nvSpPr>
        <p:spPr>
          <a:xfrm>
            <a:off x="5097360" y="1920409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F88A91-2EC2-976A-1385-37BC738616EA}"/>
              </a:ext>
            </a:extLst>
          </p:cNvPr>
          <p:cNvSpPr txBox="1"/>
          <p:nvPr/>
        </p:nvSpPr>
        <p:spPr>
          <a:xfrm rot="16200000">
            <a:off x="4902757" y="14166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369A0D-E50D-C781-EB2A-4CE0F7B749C4}"/>
              </a:ext>
            </a:extLst>
          </p:cNvPr>
          <p:cNvSpPr/>
          <p:nvPr/>
        </p:nvSpPr>
        <p:spPr>
          <a:xfrm>
            <a:off x="7735081" y="1703070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S4</a:t>
            </a: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C429986C-4812-FBC0-DBAF-5F796D232621}"/>
              </a:ext>
            </a:extLst>
          </p:cNvPr>
          <p:cNvSpPr/>
          <p:nvPr/>
        </p:nvSpPr>
        <p:spPr>
          <a:xfrm>
            <a:off x="8468873" y="1876195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A68636-E48D-151D-63D5-CBF2394B0A1C}"/>
              </a:ext>
            </a:extLst>
          </p:cNvPr>
          <p:cNvSpPr txBox="1"/>
          <p:nvPr/>
        </p:nvSpPr>
        <p:spPr>
          <a:xfrm rot="16200000">
            <a:off x="8232239" y="134886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BD288C-FCA1-6902-A93F-784D9124B6C0}"/>
              </a:ext>
            </a:extLst>
          </p:cNvPr>
          <p:cNvSpPr txBox="1"/>
          <p:nvPr/>
        </p:nvSpPr>
        <p:spPr>
          <a:xfrm>
            <a:off x="6204856" y="2318652"/>
            <a:ext cx="147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Scale Module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4B98F4B-1C71-557D-EE33-259C58C77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429" y="30439"/>
            <a:ext cx="2447227" cy="173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CF11BD-506E-8DFE-8602-C7523B087676}"/>
                  </a:ext>
                </a:extLst>
              </p:cNvPr>
              <p:cNvSpPr txBox="1"/>
              <p:nvPr/>
            </p:nvSpPr>
            <p:spPr>
              <a:xfrm>
                <a:off x="6153387" y="1692184"/>
                <a:ext cx="16098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9D4208-FCAE-250C-CE13-F3DB33E65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387" y="1692184"/>
                <a:ext cx="1609843" cy="276999"/>
              </a:xfrm>
              <a:prstGeom prst="rect">
                <a:avLst/>
              </a:prstGeom>
              <a:blipFill>
                <a:blip r:embed="rId9"/>
                <a:stretch>
                  <a:fillRect t="-86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84FA357-1113-47ED-C8FD-AE441F533020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6308677" y="2002240"/>
            <a:ext cx="1426404" cy="10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BB13D-0883-7F7F-19B4-F86995DB1B7B}"/>
                  </a:ext>
                </a:extLst>
              </p:cNvPr>
              <p:cNvSpPr txBox="1"/>
              <p:nvPr/>
            </p:nvSpPr>
            <p:spPr>
              <a:xfrm>
                <a:off x="6565416" y="1482759"/>
                <a:ext cx="520912" cy="283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F4A511D-87AA-71E5-777C-CA6AF9FA4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416" y="1482759"/>
                <a:ext cx="520912" cy="283667"/>
              </a:xfrm>
              <a:prstGeom prst="rect">
                <a:avLst/>
              </a:prstGeom>
              <a:blipFill>
                <a:blip r:embed="rId10"/>
                <a:stretch>
                  <a:fillRect l="-9524" r="-47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285D9958-7869-15C1-CD52-6CD5707FB60B}"/>
              </a:ext>
            </a:extLst>
          </p:cNvPr>
          <p:cNvSpPr txBox="1"/>
          <p:nvPr/>
        </p:nvSpPr>
        <p:spPr>
          <a:xfrm>
            <a:off x="246719" y="391709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Failed attempt at scale module.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S1 -&gt; S2; kA1*S1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S2 -&gt; ; kA2*S2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S2 -&gt; S3; kA3*S2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S3 -&gt; ; kA4*S3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S3 -&gt; m S4; kS1*S3 // Scale network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kA1=1; kA2=2; kA3=3; kA4=4; kS1=50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$S1=10; S2=0; S3=0; S4=0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 = 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6D541-2F2B-AD98-3E02-F954E91588E6}"/>
              </a:ext>
            </a:extLst>
          </p:cNvPr>
          <p:cNvSpPr txBox="1"/>
          <p:nvPr/>
        </p:nvSpPr>
        <p:spPr>
          <a:xfrm>
            <a:off x="7587937" y="3666673"/>
            <a:ext cx="4521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Did not get the desired output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Output is unstable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Affected the input (retroactivity)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C5DFBB-7DD6-B77D-458E-E15F92B5601B}"/>
              </a:ext>
            </a:extLst>
          </p:cNvPr>
          <p:cNvSpPr txBox="1"/>
          <p:nvPr/>
        </p:nvSpPr>
        <p:spPr>
          <a:xfrm>
            <a:off x="7579389" y="5233431"/>
            <a:ext cx="4521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Solutions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Scale Module adjusts for retroactivity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Scale Module degrades the output to ensure stability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A5B2FB8-9A74-7D71-FD74-02446FF63617}"/>
              </a:ext>
            </a:extLst>
          </p:cNvPr>
          <p:cNvGrpSpPr/>
          <p:nvPr/>
        </p:nvGrpSpPr>
        <p:grpSpPr>
          <a:xfrm>
            <a:off x="4308791" y="3965615"/>
            <a:ext cx="2675252" cy="2234148"/>
            <a:chOff x="4308791" y="3965615"/>
            <a:chExt cx="2675252" cy="2234148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87BEF91B-3ABB-F8E1-62D3-AB002BB13B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1292" y="3965615"/>
              <a:ext cx="2522751" cy="1908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C08C025-9FA3-D155-1E9D-01D45D99D690}"/>
                    </a:ext>
                  </a:extLst>
                </p:cNvPr>
                <p:cNvSpPr txBox="1"/>
                <p:nvPr/>
              </p:nvSpPr>
              <p:spPr>
                <a:xfrm>
                  <a:off x="4308791" y="5922764"/>
                  <a:ext cx="24130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dirty="0"/>
                    <a:t> is not equal to desired.</a:t>
                  </a:r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C08C025-9FA3-D155-1E9D-01D45D99D6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8791" y="5922764"/>
                  <a:ext cx="2413096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3141" t="-26087" r="-5236" b="-478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5EF7693-CA6B-DBB0-9CBF-9136EC2BFB51}"/>
              </a:ext>
            </a:extLst>
          </p:cNvPr>
          <p:cNvSpPr txBox="1"/>
          <p:nvPr/>
        </p:nvSpPr>
        <p:spPr>
          <a:xfrm>
            <a:off x="10263012" y="575361"/>
            <a:ext cx="180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Desired behavior</a:t>
            </a:r>
          </a:p>
        </p:txBody>
      </p:sp>
    </p:spTree>
    <p:extLst>
      <p:ext uri="{BB962C8B-B14F-4D97-AF65-F5344CB8AC3E}">
        <p14:creationId xmlns:p14="http://schemas.microsoft.com/office/powerpoint/2010/main" val="342881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1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66C28-59EF-DF83-94B6-8D2F5BFD3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AA20-C288-F888-2BF7-64FC7CFA6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98"/>
            <a:ext cx="8131629" cy="673648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Transfer Function of Scale Module?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2A779E-9D91-330A-43CF-6F761FA215B3}"/>
              </a:ext>
            </a:extLst>
          </p:cNvPr>
          <p:cNvSpPr/>
          <p:nvPr/>
        </p:nvSpPr>
        <p:spPr>
          <a:xfrm>
            <a:off x="656521" y="1725193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BFBAE0-A26D-F123-2D0F-887C2AA2B20F}"/>
              </a:ext>
            </a:extLst>
          </p:cNvPr>
          <p:cNvSpPr/>
          <p:nvPr/>
        </p:nvSpPr>
        <p:spPr>
          <a:xfrm>
            <a:off x="2007107" y="1725193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DCD4F6-6CEF-3649-80E2-E4146941997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276631" y="2035248"/>
            <a:ext cx="7304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FD123A-6B6E-10F3-7A7C-9597CF3D6E71}"/>
                  </a:ext>
                </a:extLst>
              </p:cNvPr>
              <p:cNvSpPr txBox="1"/>
              <p:nvPr/>
            </p:nvSpPr>
            <p:spPr>
              <a:xfrm>
                <a:off x="1415257" y="1676418"/>
                <a:ext cx="495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815E43-DA90-5A7E-903B-F2B777E28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257" y="1676418"/>
                <a:ext cx="495264" cy="276999"/>
              </a:xfrm>
              <a:prstGeom prst="rect">
                <a:avLst/>
              </a:prstGeom>
              <a:blipFill>
                <a:blip r:embed="rId2"/>
                <a:stretch>
                  <a:fillRect l="-10000" r="-250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7C7E9E-9F3F-CF49-A829-AF9D427C572C}"/>
                  </a:ext>
                </a:extLst>
              </p:cNvPr>
              <p:cNvSpPr txBox="1"/>
              <p:nvPr/>
            </p:nvSpPr>
            <p:spPr>
              <a:xfrm>
                <a:off x="2202778" y="2858828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2F9DB3-5DF4-986C-6409-671A6F989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778" y="2858828"/>
                <a:ext cx="197169" cy="276999"/>
              </a:xfrm>
              <a:prstGeom prst="rect">
                <a:avLst/>
              </a:prstGeom>
              <a:blipFill>
                <a:blip r:embed="rId3"/>
                <a:stretch>
                  <a:fillRect l="-29412" r="-29412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7647DB-D84C-AB9C-755F-1F392933E3F4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307375" y="2345303"/>
            <a:ext cx="9787" cy="513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DEC690-AFEC-4105-E5D6-DEB4E44495C0}"/>
                  </a:ext>
                </a:extLst>
              </p:cNvPr>
              <p:cNvSpPr txBox="1"/>
              <p:nvPr/>
            </p:nvSpPr>
            <p:spPr>
              <a:xfrm>
                <a:off x="2376957" y="2459435"/>
                <a:ext cx="50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2D511E-F0DC-03BD-0D19-603408853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957" y="2459435"/>
                <a:ext cx="505908" cy="276999"/>
              </a:xfrm>
              <a:prstGeom prst="rect">
                <a:avLst/>
              </a:prstGeom>
              <a:blipFill>
                <a:blip r:embed="rId4"/>
                <a:stretch>
                  <a:fillRect l="-12195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>
            <a:extLst>
              <a:ext uri="{FF2B5EF4-FFF2-40B4-BE49-F238E27FC236}">
                <a16:creationId xmlns:a16="http://schemas.microsoft.com/office/drawing/2014/main" id="{70D7C525-FD1A-3F89-8BA1-35F55D3F859E}"/>
              </a:ext>
            </a:extLst>
          </p:cNvPr>
          <p:cNvSpPr/>
          <p:nvPr/>
        </p:nvSpPr>
        <p:spPr>
          <a:xfrm>
            <a:off x="4103918" y="1911376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BE388032-0019-676D-DDC5-96F93D5BA243}"/>
              </a:ext>
            </a:extLst>
          </p:cNvPr>
          <p:cNvSpPr/>
          <p:nvPr/>
        </p:nvSpPr>
        <p:spPr>
          <a:xfrm>
            <a:off x="65314" y="1953417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CE9854-BC41-0E49-3684-D7713F25A3F8}"/>
              </a:ext>
            </a:extLst>
          </p:cNvPr>
          <p:cNvSpPr txBox="1"/>
          <p:nvPr/>
        </p:nvSpPr>
        <p:spPr>
          <a:xfrm rot="16200000">
            <a:off x="-129289" y="144968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D58945-A18C-5852-DAC5-FC4961572CE4}"/>
              </a:ext>
            </a:extLst>
          </p:cNvPr>
          <p:cNvSpPr txBox="1"/>
          <p:nvPr/>
        </p:nvSpPr>
        <p:spPr>
          <a:xfrm rot="16200000">
            <a:off x="3867284" y="138404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073949-5648-8048-6941-EFF069FAC027}"/>
              </a:ext>
            </a:extLst>
          </p:cNvPr>
          <p:cNvSpPr txBox="1"/>
          <p:nvPr/>
        </p:nvSpPr>
        <p:spPr>
          <a:xfrm>
            <a:off x="1859953" y="1124626"/>
            <a:ext cx="1323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Network 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091E7B-98F3-22F2-2A25-1B3B5C762455}"/>
              </a:ext>
            </a:extLst>
          </p:cNvPr>
          <p:cNvSpPr/>
          <p:nvPr/>
        </p:nvSpPr>
        <p:spPr>
          <a:xfrm>
            <a:off x="5445449" y="1388233"/>
            <a:ext cx="2740608" cy="132556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 Network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C21E8-B3FA-7696-92D8-1A203499C108}"/>
              </a:ext>
            </a:extLst>
          </p:cNvPr>
          <p:cNvSpPr/>
          <p:nvPr/>
        </p:nvSpPr>
        <p:spPr>
          <a:xfrm>
            <a:off x="3378706" y="1740960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CD57121-99C4-3319-AD8D-E042EDC72411}"/>
                  </a:ext>
                </a:extLst>
              </p:cNvPr>
              <p:cNvSpPr txBox="1"/>
              <p:nvPr/>
            </p:nvSpPr>
            <p:spPr>
              <a:xfrm>
                <a:off x="2786856" y="1692185"/>
                <a:ext cx="50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681E94-120D-2DCD-B6BE-3AEE006B7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856" y="1692185"/>
                <a:ext cx="505908" cy="276999"/>
              </a:xfrm>
              <a:prstGeom prst="rect">
                <a:avLst/>
              </a:prstGeom>
              <a:blipFill>
                <a:blip r:embed="rId5"/>
                <a:stretch>
                  <a:fillRect l="-9756" r="-24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68F2A88-CEA7-80F6-2BBE-B62372D0B9BD}"/>
                  </a:ext>
                </a:extLst>
              </p:cNvPr>
              <p:cNvSpPr txBox="1"/>
              <p:nvPr/>
            </p:nvSpPr>
            <p:spPr>
              <a:xfrm>
                <a:off x="3574377" y="2874595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AFD3F5-15E5-007E-02A2-AA1D4D521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377" y="2874595"/>
                <a:ext cx="197169" cy="276999"/>
              </a:xfrm>
              <a:prstGeom prst="rect">
                <a:avLst/>
              </a:prstGeom>
              <a:blipFill>
                <a:blip r:embed="rId6"/>
                <a:stretch>
                  <a:fillRect l="-29412" r="-2941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8CEE85-D960-37E8-10C0-A2A23F6D85E7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678974" y="2361070"/>
            <a:ext cx="9787" cy="513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6A0F363-4B76-5B18-6260-6657BB27B94F}"/>
                  </a:ext>
                </a:extLst>
              </p:cNvPr>
              <p:cNvSpPr txBox="1"/>
              <p:nvPr/>
            </p:nvSpPr>
            <p:spPr>
              <a:xfrm>
                <a:off x="3748556" y="2475202"/>
                <a:ext cx="50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879D8D-3433-F9A6-AD71-2289B7370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556" y="2475202"/>
                <a:ext cx="505908" cy="276999"/>
              </a:xfrm>
              <a:prstGeom prst="rect">
                <a:avLst/>
              </a:prstGeom>
              <a:blipFill>
                <a:blip r:embed="rId7"/>
                <a:stretch>
                  <a:fillRect l="-1219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9EEF96-4C38-5131-D600-1722A24AE481}"/>
              </a:ext>
            </a:extLst>
          </p:cNvPr>
          <p:cNvCxnSpPr/>
          <p:nvPr/>
        </p:nvCxnSpPr>
        <p:spPr>
          <a:xfrm>
            <a:off x="2648234" y="2040503"/>
            <a:ext cx="7304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B017E83-5CDA-C109-B074-719659449190}"/>
              </a:ext>
            </a:extLst>
          </p:cNvPr>
          <p:cNvSpPr/>
          <p:nvPr/>
        </p:nvSpPr>
        <p:spPr>
          <a:xfrm>
            <a:off x="5481739" y="1692185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9DBAEA03-83A1-B1CD-F571-EBA3723FDFE2}"/>
              </a:ext>
            </a:extLst>
          </p:cNvPr>
          <p:cNvSpPr/>
          <p:nvPr/>
        </p:nvSpPr>
        <p:spPr>
          <a:xfrm>
            <a:off x="4890532" y="1920409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195541-C4B8-62BD-2184-38185B7B4F50}"/>
              </a:ext>
            </a:extLst>
          </p:cNvPr>
          <p:cNvSpPr txBox="1"/>
          <p:nvPr/>
        </p:nvSpPr>
        <p:spPr>
          <a:xfrm rot="16200000">
            <a:off x="4695929" y="14166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96340A-C631-963D-CDB4-9B452C10B4B9}"/>
              </a:ext>
            </a:extLst>
          </p:cNvPr>
          <p:cNvSpPr/>
          <p:nvPr/>
        </p:nvSpPr>
        <p:spPr>
          <a:xfrm>
            <a:off x="7528253" y="1703070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S4</a:t>
            </a: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E8E8669B-3151-21B1-5866-D921AA13D0B1}"/>
              </a:ext>
            </a:extLst>
          </p:cNvPr>
          <p:cNvSpPr/>
          <p:nvPr/>
        </p:nvSpPr>
        <p:spPr>
          <a:xfrm>
            <a:off x="8262045" y="1876195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F8C1E9-056B-123E-0EF9-23255A73CE71}"/>
              </a:ext>
            </a:extLst>
          </p:cNvPr>
          <p:cNvSpPr txBox="1"/>
          <p:nvPr/>
        </p:nvSpPr>
        <p:spPr>
          <a:xfrm rot="16200000">
            <a:off x="8025411" y="134886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74558D-3359-B6C3-800B-25674505BA04}"/>
              </a:ext>
            </a:extLst>
          </p:cNvPr>
          <p:cNvSpPr txBox="1"/>
          <p:nvPr/>
        </p:nvSpPr>
        <p:spPr>
          <a:xfrm>
            <a:off x="5998028" y="2318652"/>
            <a:ext cx="147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Scale Module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067A14-874D-3D12-855E-3C58561C0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429" y="30439"/>
            <a:ext cx="2447227" cy="173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0B23EE-6062-82A8-05C1-596A8480AAA7}"/>
                  </a:ext>
                </a:extLst>
              </p:cNvPr>
              <p:cNvSpPr txBox="1"/>
              <p:nvPr/>
            </p:nvSpPr>
            <p:spPr>
              <a:xfrm>
                <a:off x="5946559" y="1692184"/>
                <a:ext cx="16098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0DCC4E-23BD-E8E4-2CF6-B13D728EE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559" y="1692184"/>
                <a:ext cx="1609843" cy="276999"/>
              </a:xfrm>
              <a:prstGeom prst="rect">
                <a:avLst/>
              </a:prstGeom>
              <a:blipFill>
                <a:blip r:embed="rId9"/>
                <a:stretch>
                  <a:fillRect t="-86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557537-0493-F159-03CD-963B213774ED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6101849" y="2002240"/>
            <a:ext cx="1426404" cy="10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C6362BE-DA0E-EDE2-A09C-F9B9D7CC67D3}"/>
                  </a:ext>
                </a:extLst>
              </p:cNvPr>
              <p:cNvSpPr txBox="1"/>
              <p:nvPr/>
            </p:nvSpPr>
            <p:spPr>
              <a:xfrm>
                <a:off x="6358588" y="1482759"/>
                <a:ext cx="520912" cy="283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8F662CD-3525-1002-9542-B697F7D16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588" y="1482759"/>
                <a:ext cx="520912" cy="283667"/>
              </a:xfrm>
              <a:prstGeom prst="rect">
                <a:avLst/>
              </a:prstGeom>
              <a:blipFill>
                <a:blip r:embed="rId10"/>
                <a:stretch>
                  <a:fillRect l="-9524" r="-238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A703743A-BD9A-1497-CCAB-16CB9AB6F669}"/>
              </a:ext>
            </a:extLst>
          </p:cNvPr>
          <p:cNvGrpSpPr/>
          <p:nvPr/>
        </p:nvGrpSpPr>
        <p:grpSpPr>
          <a:xfrm>
            <a:off x="399924" y="3429000"/>
            <a:ext cx="3751668" cy="2342360"/>
            <a:chOff x="8006623" y="2278004"/>
            <a:chExt cx="3751668" cy="23423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55E316F-8E5A-1B19-84FC-B00B5B2A34AC}"/>
                    </a:ext>
                  </a:extLst>
                </p:cNvPr>
                <p:cNvSpPr txBox="1"/>
                <p:nvPr/>
              </p:nvSpPr>
              <p:spPr>
                <a:xfrm>
                  <a:off x="8006623" y="2278004"/>
                  <a:ext cx="3231975" cy="5335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Transfer function: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sup>
                      </m:sSup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3522E81-E283-D7AD-E4D1-A855B2229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623" y="2278004"/>
                  <a:ext cx="3231975" cy="533544"/>
                </a:xfrm>
                <a:prstGeom prst="rect">
                  <a:avLst/>
                </a:prstGeom>
                <a:blipFill>
                  <a:blip r:embed="rId11"/>
                  <a:stretch>
                    <a:fillRect l="-1563"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5D85679-B8B8-22B4-CF84-A3A164D2BB73}"/>
                    </a:ext>
                  </a:extLst>
                </p:cNvPr>
                <p:cNvSpPr txBox="1"/>
                <p:nvPr/>
              </p:nvSpPr>
              <p:spPr>
                <a:xfrm>
                  <a:off x="8172758" y="2967746"/>
                  <a:ext cx="35855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C9F7C1E-8FF7-8F6F-4600-0ADC87D75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2758" y="2967746"/>
                  <a:ext cx="3585533" cy="276999"/>
                </a:xfrm>
                <a:prstGeom prst="rect">
                  <a:avLst/>
                </a:prstGeom>
                <a:blipFill>
                  <a:blip r:embed="rId12"/>
                  <a:stretch>
                    <a:fillRect r="-353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3671CF4-E788-7509-5797-DD080E8574DF}"/>
                    </a:ext>
                  </a:extLst>
                </p:cNvPr>
                <p:cNvSpPr txBox="1"/>
                <p:nvPr/>
              </p:nvSpPr>
              <p:spPr>
                <a:xfrm>
                  <a:off x="8210222" y="3458938"/>
                  <a:ext cx="27744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E2BD944-F313-9BA5-5CFB-74B9A83E0C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0222" y="3458938"/>
                  <a:ext cx="2774413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457" r="-2740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6FB5840-FAB2-09BC-741E-F0DD27E48C91}"/>
                    </a:ext>
                  </a:extLst>
                </p:cNvPr>
                <p:cNvSpPr txBox="1"/>
                <p:nvPr/>
              </p:nvSpPr>
              <p:spPr>
                <a:xfrm>
                  <a:off x="8235403" y="4045270"/>
                  <a:ext cx="3102452" cy="5750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79F4101-3B0E-3DA0-1758-DF6982326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5403" y="4045270"/>
                  <a:ext cx="3102452" cy="575094"/>
                </a:xfrm>
                <a:prstGeom prst="rect">
                  <a:avLst/>
                </a:prstGeom>
                <a:blipFill>
                  <a:blip r:embed="rId14"/>
                  <a:stretch>
                    <a:fillRect l="-816" r="-2041" b="-170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6E836BB-88B4-163B-6B0F-15668AEEB37C}"/>
                  </a:ext>
                </a:extLst>
              </p:cNvPr>
              <p:cNvSpPr txBox="1"/>
              <p:nvPr/>
            </p:nvSpPr>
            <p:spPr>
              <a:xfrm>
                <a:off x="9172016" y="1807453"/>
                <a:ext cx="2701464" cy="15958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Module A specification</a:t>
                </a:r>
              </a:p>
              <a:p>
                <a:r>
                  <a:rPr lang="en-US" sz="160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Transfer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r>
                  <a:rPr lang="en-US" sz="1600" b="0" dirty="0"/>
                  <a:t>Input conversion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Output conversion: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6E836BB-88B4-163B-6B0F-15668AEEB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016" y="1807453"/>
                <a:ext cx="2701464" cy="1595886"/>
              </a:xfrm>
              <a:prstGeom prst="rect">
                <a:avLst/>
              </a:prstGeom>
              <a:blipFill>
                <a:blip r:embed="rId15"/>
                <a:stretch>
                  <a:fillRect l="-1402" t="-794" b="-3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26923E7B-36A1-7CB3-2AF6-1AD0C1980903}"/>
              </a:ext>
            </a:extLst>
          </p:cNvPr>
          <p:cNvGrpSpPr/>
          <p:nvPr/>
        </p:nvGrpSpPr>
        <p:grpSpPr>
          <a:xfrm>
            <a:off x="4728116" y="3791495"/>
            <a:ext cx="4013577" cy="2731850"/>
            <a:chOff x="4728116" y="3791495"/>
            <a:chExt cx="4013577" cy="27318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AD56486-F560-088B-0CE5-BD74A9040F08}"/>
                    </a:ext>
                  </a:extLst>
                </p:cNvPr>
                <p:cNvSpPr txBox="1"/>
                <p:nvPr/>
              </p:nvSpPr>
              <p:spPr>
                <a:xfrm>
                  <a:off x="4728116" y="3791495"/>
                  <a:ext cx="1768241" cy="6690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𝐆</m:t>
                            </m:r>
                          </m:e>
                          <m:sup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𝐀𝐒</m:t>
                            </m:r>
                          </m:sup>
                        </m:sSup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F4599AC-3716-8A31-0FEB-CFB614C4C2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8116" y="3791495"/>
                  <a:ext cx="1768241" cy="669094"/>
                </a:xfrm>
                <a:prstGeom prst="rect">
                  <a:avLst/>
                </a:prstGeom>
                <a:blipFill>
                  <a:blip r:embed="rId16"/>
                  <a:stretch>
                    <a:fillRect b="-92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4C916CF-D8F7-9A5D-E15A-D5CD9EBAED33}"/>
                    </a:ext>
                  </a:extLst>
                </p:cNvPr>
                <p:cNvSpPr txBox="1"/>
                <p:nvPr/>
              </p:nvSpPr>
              <p:spPr>
                <a:xfrm>
                  <a:off x="4894251" y="4481237"/>
                  <a:ext cx="35855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3671502-FFF6-BD35-6AB0-10C8683BD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4251" y="4481237"/>
                  <a:ext cx="3585533" cy="276999"/>
                </a:xfrm>
                <a:prstGeom prst="rect">
                  <a:avLst/>
                </a:prstGeom>
                <a:blipFill>
                  <a:blip r:embed="rId17"/>
                  <a:stretch>
                    <a:fillRect r="-353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365A0B6-9A1E-B4EA-403C-1602FC5A3C1D}"/>
                    </a:ext>
                  </a:extLst>
                </p:cNvPr>
                <p:cNvSpPr txBox="1"/>
                <p:nvPr/>
              </p:nvSpPr>
              <p:spPr>
                <a:xfrm>
                  <a:off x="4931715" y="4798257"/>
                  <a:ext cx="3388876" cy="2836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94760B1-CB29-9F3C-B636-AEA9EB218A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1715" y="4798257"/>
                  <a:ext cx="3388876" cy="283667"/>
                </a:xfrm>
                <a:prstGeom prst="rect">
                  <a:avLst/>
                </a:prstGeom>
                <a:blipFill>
                  <a:blip r:embed="rId18"/>
                  <a:stretch>
                    <a:fillRect l="-746" r="-1866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3FE222D-8936-78DB-FBE0-37B98C668D6D}"/>
                    </a:ext>
                  </a:extLst>
                </p:cNvPr>
                <p:cNvSpPr txBox="1"/>
                <p:nvPr/>
              </p:nvSpPr>
              <p:spPr>
                <a:xfrm>
                  <a:off x="4924238" y="5362818"/>
                  <a:ext cx="3817455" cy="6331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𝐴𝑆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D7FC711-C01F-368A-DC19-8525F3FA23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4238" y="5362818"/>
                  <a:ext cx="3817455" cy="633187"/>
                </a:xfrm>
                <a:prstGeom prst="rect">
                  <a:avLst/>
                </a:prstGeom>
                <a:blipFill>
                  <a:blip r:embed="rId19"/>
                  <a:stretch>
                    <a:fillRect l="-993" r="-1656"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E5DB504-BFE0-786B-2519-9254BBCB2961}"/>
                    </a:ext>
                  </a:extLst>
                </p:cNvPr>
                <p:cNvSpPr txBox="1"/>
                <p:nvPr/>
              </p:nvSpPr>
              <p:spPr>
                <a:xfrm>
                  <a:off x="4891578" y="6015962"/>
                  <a:ext cx="3011465" cy="5073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𝐴𝑆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</m:den>
                      </m:f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5053791-725C-31B2-2A64-0CFDC7457A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1578" y="6015962"/>
                  <a:ext cx="3011465" cy="507383"/>
                </a:xfrm>
                <a:prstGeom prst="rect">
                  <a:avLst/>
                </a:prstGeom>
                <a:blipFill>
                  <a:blip r:embed="rId20"/>
                  <a:stretch>
                    <a:fillRect l="-2510" r="-418" b="-7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FCF6B8DA-BBCE-3AB8-5C7B-B5DFFCE5DD42}"/>
                    </a:ext>
                  </a:extLst>
                </p:cNvPr>
                <p:cNvSpPr txBox="1"/>
                <p:nvPr/>
              </p:nvSpPr>
              <p:spPr>
                <a:xfrm>
                  <a:off x="4942601" y="5135712"/>
                  <a:ext cx="1950149" cy="2836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CE7D001-CEBA-B7C3-A0F9-AD6D9A4F06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2601" y="5135712"/>
                  <a:ext cx="1950149" cy="283667"/>
                </a:xfrm>
                <a:prstGeom prst="rect">
                  <a:avLst/>
                </a:prstGeom>
                <a:blipFill>
                  <a:blip r:embed="rId21"/>
                  <a:stretch>
                    <a:fillRect l="-1299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91B5E0C0-75F2-7783-F856-8220E54D5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751" y="5213663"/>
            <a:ext cx="1980671" cy="149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639546D-E7EF-E462-F5D7-47C8DA1DD58D}"/>
              </a:ext>
            </a:extLst>
          </p:cNvPr>
          <p:cNvSpPr txBox="1"/>
          <p:nvPr/>
        </p:nvSpPr>
        <p:spPr>
          <a:xfrm>
            <a:off x="10263012" y="575361"/>
            <a:ext cx="180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Desired behavior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14A97E-0E95-637C-A413-6659E26E0BCE}"/>
              </a:ext>
            </a:extLst>
          </p:cNvPr>
          <p:cNvGrpSpPr/>
          <p:nvPr/>
        </p:nvGrpSpPr>
        <p:grpSpPr>
          <a:xfrm>
            <a:off x="9342387" y="3645603"/>
            <a:ext cx="2017630" cy="1517260"/>
            <a:chOff x="4461292" y="3965615"/>
            <a:chExt cx="2610047" cy="1908632"/>
          </a:xfrm>
        </p:grpSpPr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6C655049-C833-7DB6-26D5-95B3B7EDD5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1292" y="3965615"/>
              <a:ext cx="2522751" cy="1908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E9E4A54-8528-21E4-47DB-9A98FAC217F8}"/>
                    </a:ext>
                  </a:extLst>
                </p:cNvPr>
                <p:cNvSpPr txBox="1"/>
                <p:nvPr/>
              </p:nvSpPr>
              <p:spPr>
                <a:xfrm>
                  <a:off x="5324150" y="5102586"/>
                  <a:ext cx="1747189" cy="4362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simulation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E9E4A54-8528-21E4-47DB-9A98FAC217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150" y="5102586"/>
                  <a:ext cx="1747189" cy="436289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EA850C-5681-5709-CF9A-F152BEFE5ACF}"/>
                  </a:ext>
                </a:extLst>
              </p:cNvPr>
              <p:cNvSpPr txBox="1"/>
              <p:nvPr/>
            </p:nvSpPr>
            <p:spPr>
              <a:xfrm>
                <a:off x="10013338" y="6144139"/>
                <a:ext cx="10724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EA850C-5681-5709-CF9A-F152BEFE5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338" y="6144139"/>
                <a:ext cx="1072409" cy="276999"/>
              </a:xfrm>
              <a:prstGeom prst="rect">
                <a:avLst/>
              </a:prstGeom>
              <a:blipFill>
                <a:blip r:embed="rId24"/>
                <a:stretch>
                  <a:fillRect l="-8140" r="-6977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06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94156-011E-E7E7-2E6D-7E613EB81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D4892-2461-89C3-1D4A-7ADED1E78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05" y="158298"/>
            <a:ext cx="7052315" cy="673648"/>
          </a:xfrm>
        </p:spPr>
        <p:txBody>
          <a:bodyPr>
            <a:normAutofit fontScale="90000"/>
          </a:bodyPr>
          <a:lstStyle/>
          <a:p>
            <a:r>
              <a:rPr lang="en-US" dirty="0"/>
              <a:t>Corrected Scale Module: DC Gain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679D049-C40D-8095-A5FC-C9FC9FD2C18A}"/>
              </a:ext>
            </a:extLst>
          </p:cNvPr>
          <p:cNvGrpSpPr/>
          <p:nvPr/>
        </p:nvGrpSpPr>
        <p:grpSpPr>
          <a:xfrm>
            <a:off x="249622" y="1870879"/>
            <a:ext cx="3888650" cy="1599614"/>
            <a:chOff x="249622" y="2822356"/>
            <a:chExt cx="3888650" cy="159961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84CE34-46C7-D0AC-0ED4-2EE04C66CF38}"/>
                </a:ext>
              </a:extLst>
            </p:cNvPr>
            <p:cNvSpPr/>
            <p:nvPr/>
          </p:nvSpPr>
          <p:spPr>
            <a:xfrm>
              <a:off x="838200" y="3096407"/>
              <a:ext cx="2740608" cy="1325563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Scale Network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63846DE-9171-D3DB-D301-267BE93E8A94}"/>
                </a:ext>
              </a:extLst>
            </p:cNvPr>
            <p:cNvSpPr/>
            <p:nvPr/>
          </p:nvSpPr>
          <p:spPr>
            <a:xfrm>
              <a:off x="874490" y="3400359"/>
              <a:ext cx="620110" cy="6201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S3</a:t>
              </a: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F3E45C0C-BC6C-967F-9140-28A2F0EEE847}"/>
                </a:ext>
              </a:extLst>
            </p:cNvPr>
            <p:cNvSpPr/>
            <p:nvPr/>
          </p:nvSpPr>
          <p:spPr>
            <a:xfrm>
              <a:off x="283283" y="3628583"/>
              <a:ext cx="483476" cy="2237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3F12D58-4410-B582-B056-1D5194C3CD4F}"/>
                </a:ext>
              </a:extLst>
            </p:cNvPr>
            <p:cNvSpPr txBox="1"/>
            <p:nvPr/>
          </p:nvSpPr>
          <p:spPr>
            <a:xfrm rot="16200000">
              <a:off x="88680" y="31248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input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41F80D8-382C-BFAC-A4BB-25584C7B8692}"/>
                </a:ext>
              </a:extLst>
            </p:cNvPr>
            <p:cNvSpPr/>
            <p:nvPr/>
          </p:nvSpPr>
          <p:spPr>
            <a:xfrm>
              <a:off x="2921004" y="3411244"/>
              <a:ext cx="620110" cy="6201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S4</a:t>
              </a:r>
            </a:p>
          </p:txBody>
        </p:sp>
        <p:sp>
          <p:nvSpPr>
            <p:cNvPr id="30" name="Right Arrow 29">
              <a:extLst>
                <a:ext uri="{FF2B5EF4-FFF2-40B4-BE49-F238E27FC236}">
                  <a16:creationId xmlns:a16="http://schemas.microsoft.com/office/drawing/2014/main" id="{B1570183-4869-4A0D-C7EF-36E59CC317AA}"/>
                </a:ext>
              </a:extLst>
            </p:cNvPr>
            <p:cNvSpPr/>
            <p:nvPr/>
          </p:nvSpPr>
          <p:spPr>
            <a:xfrm>
              <a:off x="3654796" y="3584369"/>
              <a:ext cx="483476" cy="2237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C4EE6E2-CB7F-3986-14FB-0E3200AFFF05}"/>
                </a:ext>
              </a:extLst>
            </p:cNvPr>
            <p:cNvSpPr txBox="1"/>
            <p:nvPr/>
          </p:nvSpPr>
          <p:spPr>
            <a:xfrm rot="16200000">
              <a:off x="3418162" y="305703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output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DE1F770-BA86-4175-6036-D317675CA2D9}"/>
                </a:ext>
              </a:extLst>
            </p:cNvPr>
            <p:cNvSpPr txBox="1"/>
            <p:nvPr/>
          </p:nvSpPr>
          <p:spPr>
            <a:xfrm>
              <a:off x="1390779" y="4026826"/>
              <a:ext cx="1858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Old Scale Module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56F2ADE-B257-58B5-6556-48F1050B79C8}"/>
                    </a:ext>
                  </a:extLst>
                </p:cNvPr>
                <p:cNvSpPr txBox="1"/>
                <p:nvPr/>
              </p:nvSpPr>
              <p:spPr>
                <a:xfrm>
                  <a:off x="1339310" y="3400358"/>
                  <a:ext cx="160984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E8B315D-CA81-2DB0-7927-BE2AAD5AC1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9310" y="3400358"/>
                  <a:ext cx="1609843" cy="276999"/>
                </a:xfrm>
                <a:prstGeom prst="rect">
                  <a:avLst/>
                </a:prstGeom>
                <a:blipFill>
                  <a:blip r:embed="rId3"/>
                  <a:stretch>
                    <a:fillRect t="-4348" b="-391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6F4BB72-5A7F-7D44-2E54-BA6043AD137D}"/>
                </a:ext>
              </a:extLst>
            </p:cNvPr>
            <p:cNvCxnSpPr>
              <a:cxnSpLocks/>
              <a:stCxn id="26" idx="3"/>
              <a:endCxn id="29" idx="1"/>
            </p:cNvCxnSpPr>
            <p:nvPr/>
          </p:nvCxnSpPr>
          <p:spPr>
            <a:xfrm>
              <a:off x="1494600" y="3710414"/>
              <a:ext cx="1426404" cy="108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61E3FAF-8DB4-CC5C-4EFB-051FC6654846}"/>
                    </a:ext>
                  </a:extLst>
                </p:cNvPr>
                <p:cNvSpPr txBox="1"/>
                <p:nvPr/>
              </p:nvSpPr>
              <p:spPr>
                <a:xfrm>
                  <a:off x="1751339" y="3190933"/>
                  <a:ext cx="520912" cy="2836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5604B7A-A478-8797-A0CB-1F1B6A121E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1339" y="3190933"/>
                  <a:ext cx="520912" cy="283667"/>
                </a:xfrm>
                <a:prstGeom prst="rect">
                  <a:avLst/>
                </a:prstGeom>
                <a:blipFill>
                  <a:blip r:embed="rId4"/>
                  <a:stretch>
                    <a:fillRect l="-9302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288F8A9-D766-1125-37DF-2EE80CA5F2F9}"/>
                  </a:ext>
                </a:extLst>
              </p:cNvPr>
              <p:cNvSpPr txBox="1"/>
              <p:nvPr/>
            </p:nvSpPr>
            <p:spPr>
              <a:xfrm>
                <a:off x="299662" y="1012663"/>
                <a:ext cx="7708008" cy="762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 Eliminate the integrator,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, by degrading the output.</a:t>
                </a:r>
              </a:p>
              <a:p>
                <a:r>
                  <a:rPr lang="en-US" dirty="0"/>
                  <a:t>2. Scale the stoichiometry to get the desired DC gain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𝐴𝑆</m:t>
                        </m:r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288F8A9-D766-1125-37DF-2EE80CA5F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62" y="1012663"/>
                <a:ext cx="7708008" cy="762838"/>
              </a:xfrm>
              <a:prstGeom prst="rect">
                <a:avLst/>
              </a:prstGeom>
              <a:blipFill>
                <a:blip r:embed="rId5"/>
                <a:stretch>
                  <a:fillRect l="-658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Pentagon 37">
            <a:extLst>
              <a:ext uri="{FF2B5EF4-FFF2-40B4-BE49-F238E27FC236}">
                <a16:creationId xmlns:a16="http://schemas.microsoft.com/office/drawing/2014/main" id="{53FD0DC7-05A7-2C60-645D-C5CD44FC7597}"/>
              </a:ext>
            </a:extLst>
          </p:cNvPr>
          <p:cNvSpPr/>
          <p:nvPr/>
        </p:nvSpPr>
        <p:spPr>
          <a:xfrm>
            <a:off x="4491947" y="2523123"/>
            <a:ext cx="978408" cy="484632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87BF59C-3CE8-8FF5-E00B-0EC6FC2552A9}"/>
              </a:ext>
            </a:extLst>
          </p:cNvPr>
          <p:cNvSpPr/>
          <p:nvPr/>
        </p:nvSpPr>
        <p:spPr>
          <a:xfrm>
            <a:off x="6260682" y="2126637"/>
            <a:ext cx="2740608" cy="167923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 Network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AAE9953-6DE9-4030-A1B5-7DC359F8A3D4}"/>
              </a:ext>
            </a:extLst>
          </p:cNvPr>
          <p:cNvSpPr/>
          <p:nvPr/>
        </p:nvSpPr>
        <p:spPr>
          <a:xfrm>
            <a:off x="6296972" y="2430589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93A94558-4AEA-8506-512B-1EE86260E174}"/>
              </a:ext>
            </a:extLst>
          </p:cNvPr>
          <p:cNvSpPr/>
          <p:nvPr/>
        </p:nvSpPr>
        <p:spPr>
          <a:xfrm>
            <a:off x="5705765" y="2658813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20FA85-FA84-9F25-F433-55C1E2A081E4}"/>
              </a:ext>
            </a:extLst>
          </p:cNvPr>
          <p:cNvSpPr txBox="1"/>
          <p:nvPr/>
        </p:nvSpPr>
        <p:spPr>
          <a:xfrm rot="16200000">
            <a:off x="5511162" y="215508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C4D033A-A8C2-B59E-18A8-98223F6DB17A}"/>
              </a:ext>
            </a:extLst>
          </p:cNvPr>
          <p:cNvSpPr/>
          <p:nvPr/>
        </p:nvSpPr>
        <p:spPr>
          <a:xfrm>
            <a:off x="8343486" y="2441474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S4</a:t>
            </a:r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2FC10189-BC6A-B810-0F4C-6DAECB73BE76}"/>
              </a:ext>
            </a:extLst>
          </p:cNvPr>
          <p:cNvSpPr/>
          <p:nvPr/>
        </p:nvSpPr>
        <p:spPr>
          <a:xfrm>
            <a:off x="9077278" y="2614599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4CE572-CAD2-1A47-766B-96CE380AA3EB}"/>
              </a:ext>
            </a:extLst>
          </p:cNvPr>
          <p:cNvSpPr txBox="1"/>
          <p:nvPr/>
        </p:nvSpPr>
        <p:spPr>
          <a:xfrm rot="16200000">
            <a:off x="8840644" y="208726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949ADC-226E-BEA8-7EFF-D2AE04E7AC2C}"/>
              </a:ext>
            </a:extLst>
          </p:cNvPr>
          <p:cNvSpPr txBox="1"/>
          <p:nvPr/>
        </p:nvSpPr>
        <p:spPr>
          <a:xfrm>
            <a:off x="6584661" y="3390690"/>
            <a:ext cx="1961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New Scale Module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935050D-0DDB-CA3F-A53A-7F17A39F7DC5}"/>
                  </a:ext>
                </a:extLst>
              </p:cNvPr>
              <p:cNvSpPr txBox="1"/>
              <p:nvPr/>
            </p:nvSpPr>
            <p:spPr>
              <a:xfrm>
                <a:off x="6761792" y="2430588"/>
                <a:ext cx="16098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5E607C4-DC26-A3CA-1B5E-D12BA7BAD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792" y="2430588"/>
                <a:ext cx="1609843" cy="276999"/>
              </a:xfrm>
              <a:prstGeom prst="rect">
                <a:avLst/>
              </a:prstGeom>
              <a:blipFill>
                <a:blip r:embed="rId6"/>
                <a:stretch>
                  <a:fillRect t="-86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D93F52-8093-34CA-30BB-B1E4CA2739AA}"/>
              </a:ext>
            </a:extLst>
          </p:cNvPr>
          <p:cNvCxnSpPr>
            <a:cxnSpLocks/>
            <a:stCxn id="49" idx="3"/>
            <a:endCxn id="55" idx="1"/>
          </p:cNvCxnSpPr>
          <p:nvPr/>
        </p:nvCxnSpPr>
        <p:spPr>
          <a:xfrm>
            <a:off x="6917082" y="2740644"/>
            <a:ext cx="1426404" cy="10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57AB519-0F8F-DB21-46B3-38B347CA4E7A}"/>
                  </a:ext>
                </a:extLst>
              </p:cNvPr>
              <p:cNvSpPr txBox="1"/>
              <p:nvPr/>
            </p:nvSpPr>
            <p:spPr>
              <a:xfrm>
                <a:off x="7173821" y="2221163"/>
                <a:ext cx="520912" cy="283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42076A1-B6FB-4A2B-CE79-3EA16E70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821" y="2221163"/>
                <a:ext cx="520912" cy="283667"/>
              </a:xfrm>
              <a:prstGeom prst="rect">
                <a:avLst/>
              </a:prstGeom>
              <a:blipFill>
                <a:blip r:embed="rId7"/>
                <a:stretch>
                  <a:fillRect l="-9524" r="-47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AA6C9E7-E96E-8ED3-33CC-0D1A211C402D}"/>
                  </a:ext>
                </a:extLst>
              </p:cNvPr>
              <p:cNvSpPr txBox="1"/>
              <p:nvPr/>
            </p:nvSpPr>
            <p:spPr>
              <a:xfrm>
                <a:off x="8554162" y="3356504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6DC3DC7-44B3-424F-B826-6748B8F41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162" y="3356504"/>
                <a:ext cx="197169" cy="276999"/>
              </a:xfrm>
              <a:prstGeom prst="rect">
                <a:avLst/>
              </a:prstGeom>
              <a:blipFill>
                <a:blip r:embed="rId8"/>
                <a:stretch>
                  <a:fillRect l="-29412" r="-2941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96" name="Straight Arrow Connector 4095">
            <a:extLst>
              <a:ext uri="{FF2B5EF4-FFF2-40B4-BE49-F238E27FC236}">
                <a16:creationId xmlns:a16="http://schemas.microsoft.com/office/drawing/2014/main" id="{9E37BA28-BAA0-DF20-A0D9-E5E1D867A4DC}"/>
              </a:ext>
            </a:extLst>
          </p:cNvPr>
          <p:cNvCxnSpPr>
            <a:stCxn id="55" idx="2"/>
            <a:endCxn id="62" idx="0"/>
          </p:cNvCxnSpPr>
          <p:nvPr/>
        </p:nvCxnSpPr>
        <p:spPr>
          <a:xfrm flipH="1">
            <a:off x="8652747" y="3061584"/>
            <a:ext cx="794" cy="294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97" name="TextBox 4096">
                <a:extLst>
                  <a:ext uri="{FF2B5EF4-FFF2-40B4-BE49-F238E27FC236}">
                    <a16:creationId xmlns:a16="http://schemas.microsoft.com/office/drawing/2014/main" id="{99AEA667-5855-7134-4DD9-C56803AF9313}"/>
                  </a:ext>
                </a:extLst>
              </p:cNvPr>
              <p:cNvSpPr txBox="1"/>
              <p:nvPr/>
            </p:nvSpPr>
            <p:spPr>
              <a:xfrm>
                <a:off x="8104700" y="3090259"/>
                <a:ext cx="520912" cy="2842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97" name="TextBox 4096">
                <a:extLst>
                  <a:ext uri="{FF2B5EF4-FFF2-40B4-BE49-F238E27FC236}">
                    <a16:creationId xmlns:a16="http://schemas.microsoft.com/office/drawing/2014/main" id="{D5763C62-24B7-AD66-E407-DBAC4A016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700" y="3090259"/>
                <a:ext cx="520912" cy="284245"/>
              </a:xfrm>
              <a:prstGeom prst="rect">
                <a:avLst/>
              </a:prstGeom>
              <a:blipFill>
                <a:blip r:embed="rId9"/>
                <a:stretch>
                  <a:fillRect l="-11905" r="-238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DFD09B2E-3EB3-DCFD-C2EB-C3C30DC37CEA}"/>
              </a:ext>
            </a:extLst>
          </p:cNvPr>
          <p:cNvGrpSpPr/>
          <p:nvPr/>
        </p:nvGrpSpPr>
        <p:grpSpPr>
          <a:xfrm>
            <a:off x="9577607" y="2290225"/>
            <a:ext cx="2447227" cy="1735987"/>
            <a:chOff x="9708429" y="30439"/>
            <a:chExt cx="2447227" cy="1735987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E3A4A705-7E10-FF84-DE3F-2F271B614C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8429" y="30439"/>
              <a:ext cx="2447227" cy="1735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9" name="TextBox 4098">
              <a:extLst>
                <a:ext uri="{FF2B5EF4-FFF2-40B4-BE49-F238E27FC236}">
                  <a16:creationId xmlns:a16="http://schemas.microsoft.com/office/drawing/2014/main" id="{2178AFC0-E916-EFAC-848F-9C9311F9F604}"/>
                </a:ext>
              </a:extLst>
            </p:cNvPr>
            <p:cNvSpPr txBox="1"/>
            <p:nvPr/>
          </p:nvSpPr>
          <p:spPr>
            <a:xfrm>
              <a:off x="10263012" y="575361"/>
              <a:ext cx="1807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Desired behavior</a:t>
              </a:r>
            </a:p>
          </p:txBody>
        </p:sp>
      </p:grpSp>
      <p:grpSp>
        <p:nvGrpSpPr>
          <p:cNvPr id="4100" name="Group 4099">
            <a:extLst>
              <a:ext uri="{FF2B5EF4-FFF2-40B4-BE49-F238E27FC236}">
                <a16:creationId xmlns:a16="http://schemas.microsoft.com/office/drawing/2014/main" id="{2B7BA08B-B355-FF75-F2FB-71C72BE69C5E}"/>
              </a:ext>
            </a:extLst>
          </p:cNvPr>
          <p:cNvGrpSpPr/>
          <p:nvPr/>
        </p:nvGrpSpPr>
        <p:grpSpPr>
          <a:xfrm>
            <a:off x="-36256" y="3913700"/>
            <a:ext cx="4730633" cy="2731850"/>
            <a:chOff x="4728116" y="3791495"/>
            <a:chExt cx="4730633" cy="27318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1" name="TextBox 4100">
                  <a:extLst>
                    <a:ext uri="{FF2B5EF4-FFF2-40B4-BE49-F238E27FC236}">
                      <a16:creationId xmlns:a16="http://schemas.microsoft.com/office/drawing/2014/main" id="{9D06C80C-5628-5C19-D31A-0512EA321791}"/>
                    </a:ext>
                  </a:extLst>
                </p:cNvPr>
                <p:cNvSpPr txBox="1"/>
                <p:nvPr/>
              </p:nvSpPr>
              <p:spPr>
                <a:xfrm>
                  <a:off x="4728116" y="3791495"/>
                  <a:ext cx="1768241" cy="6690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𝐆</m:t>
                            </m:r>
                          </m:e>
                          <m:sup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𝐀𝐒</m:t>
                            </m:r>
                          </m:sup>
                        </m:sSup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101" name="TextBox 4100">
                  <a:extLst>
                    <a:ext uri="{FF2B5EF4-FFF2-40B4-BE49-F238E27FC236}">
                      <a16:creationId xmlns:a16="http://schemas.microsoft.com/office/drawing/2014/main" id="{A52BBD61-B5F3-690C-877C-46B324F44D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8116" y="3791495"/>
                  <a:ext cx="1768241" cy="669094"/>
                </a:xfrm>
                <a:prstGeom prst="rect">
                  <a:avLst/>
                </a:prstGeom>
                <a:blipFill>
                  <a:blip r:embed="rId11"/>
                  <a:stretch>
                    <a:fillRect b="-94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2" name="TextBox 4101">
                  <a:extLst>
                    <a:ext uri="{FF2B5EF4-FFF2-40B4-BE49-F238E27FC236}">
                      <a16:creationId xmlns:a16="http://schemas.microsoft.com/office/drawing/2014/main" id="{AAAAF398-E04A-0810-7F69-0EB7610B26ED}"/>
                    </a:ext>
                  </a:extLst>
                </p:cNvPr>
                <p:cNvSpPr txBox="1"/>
                <p:nvPr/>
              </p:nvSpPr>
              <p:spPr>
                <a:xfrm>
                  <a:off x="4894251" y="4481237"/>
                  <a:ext cx="35855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02" name="TextBox 4101">
                  <a:extLst>
                    <a:ext uri="{FF2B5EF4-FFF2-40B4-BE49-F238E27FC236}">
                      <a16:creationId xmlns:a16="http://schemas.microsoft.com/office/drawing/2014/main" id="{1A3B0D82-36F5-4C17-BEA8-969E982DE3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4251" y="4481237"/>
                  <a:ext cx="3585533" cy="276999"/>
                </a:xfrm>
                <a:prstGeom prst="rect">
                  <a:avLst/>
                </a:prstGeom>
                <a:blipFill>
                  <a:blip r:embed="rId12"/>
                  <a:stretch>
                    <a:fillRect t="-4348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3" name="TextBox 4102">
                  <a:extLst>
                    <a:ext uri="{FF2B5EF4-FFF2-40B4-BE49-F238E27FC236}">
                      <a16:creationId xmlns:a16="http://schemas.microsoft.com/office/drawing/2014/main" id="{02250EEF-5698-D9E9-44DE-D8204CB5F0D2}"/>
                    </a:ext>
                  </a:extLst>
                </p:cNvPr>
                <p:cNvSpPr txBox="1"/>
                <p:nvPr/>
              </p:nvSpPr>
              <p:spPr>
                <a:xfrm>
                  <a:off x="4931715" y="4798257"/>
                  <a:ext cx="3388876" cy="2836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03" name="TextBox 4102">
                  <a:extLst>
                    <a:ext uri="{FF2B5EF4-FFF2-40B4-BE49-F238E27FC236}">
                      <a16:creationId xmlns:a16="http://schemas.microsoft.com/office/drawing/2014/main" id="{0938B6A4-4651-121B-E361-368DFD540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1715" y="4798257"/>
                  <a:ext cx="3388876" cy="283667"/>
                </a:xfrm>
                <a:prstGeom prst="rect">
                  <a:avLst/>
                </a:prstGeom>
                <a:blipFill>
                  <a:blip r:embed="rId13"/>
                  <a:stretch>
                    <a:fillRect l="-749" r="-2247" b="-391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4" name="TextBox 4103">
                  <a:extLst>
                    <a:ext uri="{FF2B5EF4-FFF2-40B4-BE49-F238E27FC236}">
                      <a16:creationId xmlns:a16="http://schemas.microsoft.com/office/drawing/2014/main" id="{9C17369D-2EB9-9C94-1C46-7A40E0D04EB6}"/>
                    </a:ext>
                  </a:extLst>
                </p:cNvPr>
                <p:cNvSpPr txBox="1"/>
                <p:nvPr/>
              </p:nvSpPr>
              <p:spPr>
                <a:xfrm>
                  <a:off x="4924238" y="5362818"/>
                  <a:ext cx="4534511" cy="633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𝐴𝑆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04" name="TextBox 4103">
                  <a:extLst>
                    <a:ext uri="{FF2B5EF4-FFF2-40B4-BE49-F238E27FC236}">
                      <a16:creationId xmlns:a16="http://schemas.microsoft.com/office/drawing/2014/main" id="{1E0A5931-88F8-2CC8-00ED-9882AD2091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4238" y="5362818"/>
                  <a:ext cx="4534511" cy="633507"/>
                </a:xfrm>
                <a:prstGeom prst="rect">
                  <a:avLst/>
                </a:prstGeom>
                <a:blipFill>
                  <a:blip r:embed="rId14"/>
                  <a:stretch>
                    <a:fillRect l="-559" r="-1397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5" name="TextBox 4104">
                  <a:extLst>
                    <a:ext uri="{FF2B5EF4-FFF2-40B4-BE49-F238E27FC236}">
                      <a16:creationId xmlns:a16="http://schemas.microsoft.com/office/drawing/2014/main" id="{387D397D-E10C-D2D1-D4C1-1DD9ED8BFC56}"/>
                    </a:ext>
                  </a:extLst>
                </p:cNvPr>
                <p:cNvSpPr txBox="1"/>
                <p:nvPr/>
              </p:nvSpPr>
              <p:spPr>
                <a:xfrm>
                  <a:off x="4978077" y="6015962"/>
                  <a:ext cx="2823209" cy="5073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𝐴𝑆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</m:den>
                      </m:f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p>
                          </m:sSubSup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05" name="TextBox 4104">
                  <a:extLst>
                    <a:ext uri="{FF2B5EF4-FFF2-40B4-BE49-F238E27FC236}">
                      <a16:creationId xmlns:a16="http://schemas.microsoft.com/office/drawing/2014/main" id="{B58E9AA0-5DDE-B7AE-4466-5802027730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8077" y="6015962"/>
                  <a:ext cx="2823209" cy="507383"/>
                </a:xfrm>
                <a:prstGeom prst="rect">
                  <a:avLst/>
                </a:prstGeom>
                <a:blipFill>
                  <a:blip r:embed="rId15"/>
                  <a:stretch>
                    <a:fillRect l="-2679" r="-893" b="-7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06" name="TextBox 4105">
                  <a:extLst>
                    <a:ext uri="{FF2B5EF4-FFF2-40B4-BE49-F238E27FC236}">
                      <a16:creationId xmlns:a16="http://schemas.microsoft.com/office/drawing/2014/main" id="{8CFFA2C0-A851-D058-05DB-63FB9F8DF73C}"/>
                    </a:ext>
                  </a:extLst>
                </p:cNvPr>
                <p:cNvSpPr txBox="1"/>
                <p:nvPr/>
              </p:nvSpPr>
              <p:spPr>
                <a:xfrm>
                  <a:off x="4967658" y="5135712"/>
                  <a:ext cx="3057697" cy="2842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>
            <p:sp>
              <p:nvSpPr>
                <p:cNvPr id="4106" name="TextBox 4105">
                  <a:extLst>
                    <a:ext uri="{FF2B5EF4-FFF2-40B4-BE49-F238E27FC236}">
                      <a16:creationId xmlns:a16="http://schemas.microsoft.com/office/drawing/2014/main" id="{8CFFA2C0-A851-D058-05DB-63FB9F8DF7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7658" y="5135712"/>
                  <a:ext cx="3057697" cy="284245"/>
                </a:xfrm>
                <a:prstGeom prst="rect">
                  <a:avLst/>
                </a:prstGeom>
                <a:blipFill>
                  <a:blip r:embed="rId16"/>
                  <a:stretch>
                    <a:fillRect l="-2479" r="-1240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07" name="TextBox 4106">
                <a:extLst>
                  <a:ext uri="{FF2B5EF4-FFF2-40B4-BE49-F238E27FC236}">
                    <a16:creationId xmlns:a16="http://schemas.microsoft.com/office/drawing/2014/main" id="{A52ED99A-2676-5D74-DC4B-18CC00ACB44F}"/>
                  </a:ext>
                </a:extLst>
              </p:cNvPr>
              <p:cNvSpPr txBox="1"/>
              <p:nvPr/>
            </p:nvSpPr>
            <p:spPr>
              <a:xfrm>
                <a:off x="4884571" y="4470204"/>
                <a:ext cx="4152612" cy="635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07" name="TextBox 4106">
                <a:extLst>
                  <a:ext uri="{FF2B5EF4-FFF2-40B4-BE49-F238E27FC236}">
                    <a16:creationId xmlns:a16="http://schemas.microsoft.com/office/drawing/2014/main" id="{A52ED99A-2676-5D74-DC4B-18CC00ACB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571" y="4470204"/>
                <a:ext cx="4152612" cy="635559"/>
              </a:xfrm>
              <a:prstGeom prst="rect">
                <a:avLst/>
              </a:prstGeom>
              <a:blipFill>
                <a:blip r:embed="rId17"/>
                <a:stretch>
                  <a:fillRect l="-610" r="-152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08" name="TextBox 4107">
                <a:extLst>
                  <a:ext uri="{FF2B5EF4-FFF2-40B4-BE49-F238E27FC236}">
                    <a16:creationId xmlns:a16="http://schemas.microsoft.com/office/drawing/2014/main" id="{44D5BE65-BD35-FCD7-5D70-5315EF128B6F}"/>
                  </a:ext>
                </a:extLst>
              </p:cNvPr>
              <p:cNvSpPr txBox="1"/>
              <p:nvPr/>
            </p:nvSpPr>
            <p:spPr>
              <a:xfrm>
                <a:off x="4884571" y="5255939"/>
                <a:ext cx="3433889" cy="6353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𝐴𝑆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08" name="TextBox 4107">
                <a:extLst>
                  <a:ext uri="{FF2B5EF4-FFF2-40B4-BE49-F238E27FC236}">
                    <a16:creationId xmlns:a16="http://schemas.microsoft.com/office/drawing/2014/main" id="{44D5BE65-BD35-FCD7-5D70-5315EF128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571" y="5255939"/>
                <a:ext cx="3433889" cy="635302"/>
              </a:xfrm>
              <a:prstGeom prst="rect">
                <a:avLst/>
              </a:prstGeom>
              <a:blipFill>
                <a:blip r:embed="rId18"/>
                <a:stretch>
                  <a:fillRect l="-1103" r="-1838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10" name="TextBox 4109">
                <a:extLst>
                  <a:ext uri="{FF2B5EF4-FFF2-40B4-BE49-F238E27FC236}">
                    <a16:creationId xmlns:a16="http://schemas.microsoft.com/office/drawing/2014/main" id="{961C75A5-15AA-DA8A-F4C7-832C2D670772}"/>
                  </a:ext>
                </a:extLst>
              </p:cNvPr>
              <p:cNvSpPr txBox="1"/>
              <p:nvPr/>
            </p:nvSpPr>
            <p:spPr>
              <a:xfrm>
                <a:off x="4884571" y="6039311"/>
                <a:ext cx="2103738" cy="370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𝐴𝑆</m:t>
                          </m:r>
                        </m:sup>
                      </m:sSup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10" name="TextBox 4109">
                <a:extLst>
                  <a:ext uri="{FF2B5EF4-FFF2-40B4-BE49-F238E27FC236}">
                    <a16:creationId xmlns:a16="http://schemas.microsoft.com/office/drawing/2014/main" id="{961C75A5-15AA-DA8A-F4C7-832C2D670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571" y="6039311"/>
                <a:ext cx="2103738" cy="370230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86C40C94-C4F5-71E7-149F-7F3C715A7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090" y="4157011"/>
            <a:ext cx="3024109" cy="248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459B1D-BB9C-5809-46E6-B0F49EDF1AC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308416" y="223510"/>
            <a:ext cx="2655306" cy="91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4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C6DBB-6D65-2FCC-B4BD-3E23CE230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B0A9-93FB-A184-A670-EEF5F2E53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212725"/>
            <a:ext cx="4368800" cy="1325563"/>
          </a:xfrm>
        </p:spPr>
        <p:txBody>
          <a:bodyPr/>
          <a:lstStyle/>
          <a:p>
            <a:r>
              <a:rPr lang="en-US" dirty="0"/>
              <a:t>Scale</a:t>
            </a:r>
            <a:br>
              <a:rPr lang="en-US" dirty="0"/>
            </a:br>
            <a:r>
              <a:rPr lang="en-US" dirty="0"/>
              <a:t>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C7F531-88DE-4F67-1918-DE08D4714C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7800" y="2740025"/>
                <a:ext cx="5588000" cy="3517196"/>
              </a:xfrm>
            </p:spPr>
            <p:txBody>
              <a:bodyPr/>
              <a:lstStyle/>
              <a:p>
                <a:r>
                  <a:rPr lang="en-US" dirty="0"/>
                  <a:t>Inputs</a:t>
                </a:r>
              </a:p>
              <a:p>
                <a:pPr lvl="1"/>
                <a:r>
                  <a:rPr lang="en-US" dirty="0"/>
                  <a:t>Module A 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</m:oMath>
                </a14:m>
                <a:r>
                  <a:rPr lang="en-US" dirty="0"/>
                  <a:t> - constant for converting output from input module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</m:oMath>
                </a14:m>
                <a:r>
                  <a:rPr lang="en-US" dirty="0"/>
                  <a:t> - constant for degrading output of the scale network</a:t>
                </a:r>
              </a:p>
              <a:p>
                <a:r>
                  <a:rPr lang="en-US" dirty="0"/>
                  <a:t>Output</a:t>
                </a:r>
              </a:p>
              <a:p>
                <a:pPr lvl="1"/>
                <a:r>
                  <a:rPr lang="en-US" dirty="0"/>
                  <a:t>Module AS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C7F531-88DE-4F67-1918-DE08D4714C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800" y="2740025"/>
                <a:ext cx="5588000" cy="3517196"/>
              </a:xfrm>
              <a:blipFill>
                <a:blip r:embed="rId2"/>
                <a:stretch>
                  <a:fillRect l="-1810" t="-2878" r="-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EEA13839-F7BA-7C53-1967-78F3DE71B90F}"/>
              </a:ext>
            </a:extLst>
          </p:cNvPr>
          <p:cNvGrpSpPr/>
          <p:nvPr/>
        </p:nvGrpSpPr>
        <p:grpSpPr>
          <a:xfrm>
            <a:off x="6461535" y="2803507"/>
            <a:ext cx="4535329" cy="1595886"/>
            <a:chOff x="6461535" y="1558907"/>
            <a:chExt cx="4535329" cy="15958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99A710E-BF5C-249C-232D-241CDA553423}"/>
                    </a:ext>
                  </a:extLst>
                </p:cNvPr>
                <p:cNvSpPr txBox="1"/>
                <p:nvPr/>
              </p:nvSpPr>
              <p:spPr>
                <a:xfrm>
                  <a:off x="6461535" y="1558907"/>
                  <a:ext cx="4535329" cy="159588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/>
                    <a:t>Module A specification</a:t>
                  </a:r>
                </a:p>
                <a:p>
                  <a:r>
                    <a:rPr lang="en-US" sz="1600" dirty="0"/>
                    <a:t>Input: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Output: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Transfer function:</a:t>
                  </a:r>
                </a:p>
                <a:p>
                  <a:r>
                    <a:rPr lang="en-US" sz="1600" b="0" dirty="0"/>
                    <a:t>Input conversion</a:t>
                  </a:r>
                  <a:r>
                    <a:rPr lang="en-US" sz="1600" dirty="0"/>
                    <a:t>: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Output conversion: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99A710E-BF5C-249C-232D-241CDA553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535" y="1558907"/>
                  <a:ext cx="4535329" cy="1595886"/>
                </a:xfrm>
                <a:prstGeom prst="rect">
                  <a:avLst/>
                </a:prstGeom>
                <a:blipFill>
                  <a:blip r:embed="rId3"/>
                  <a:stretch>
                    <a:fillRect l="-559" t="-787" b="-31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4CB74FB-F574-6E8C-859F-5CC79C6E391E}"/>
                    </a:ext>
                  </a:extLst>
                </p:cNvPr>
                <p:cNvSpPr txBox="1"/>
                <p:nvPr/>
              </p:nvSpPr>
              <p:spPr>
                <a:xfrm>
                  <a:off x="7437212" y="2147893"/>
                  <a:ext cx="3102452" cy="4472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4CB74FB-F574-6E8C-859F-5CC79C6E39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7212" y="2147893"/>
                  <a:ext cx="3102452" cy="447238"/>
                </a:xfrm>
                <a:prstGeom prst="rect">
                  <a:avLst/>
                </a:prstGeom>
                <a:blipFill>
                  <a:blip r:embed="rId4"/>
                  <a:stretch>
                    <a:fillRect t="-5556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88BE5A-9680-B7CD-B89A-EC86EF05D09A}"/>
              </a:ext>
            </a:extLst>
          </p:cNvPr>
          <p:cNvGrpSpPr/>
          <p:nvPr/>
        </p:nvGrpSpPr>
        <p:grpSpPr>
          <a:xfrm>
            <a:off x="6347234" y="4881975"/>
            <a:ext cx="5615227" cy="1660134"/>
            <a:chOff x="6347234" y="4348575"/>
            <a:chExt cx="5615227" cy="166013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A4B890F-42ED-7776-FA1B-D82CF3E41011}"/>
                    </a:ext>
                  </a:extLst>
                </p:cNvPr>
                <p:cNvSpPr txBox="1"/>
                <p:nvPr/>
              </p:nvSpPr>
              <p:spPr>
                <a:xfrm>
                  <a:off x="6347234" y="4348575"/>
                  <a:ext cx="5588000" cy="16601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/>
                    <a:t>Module AS specification</a:t>
                  </a:r>
                </a:p>
                <a:p>
                  <a:r>
                    <a:rPr lang="en-US" sz="1600" dirty="0"/>
                    <a:t>Input: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e>
                        <m:sub/>
                      </m:sSub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Output: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Transfer function:</a:t>
                  </a:r>
                </a:p>
                <a:p>
                  <a:r>
                    <a:rPr lang="en-US" sz="1600" b="0" dirty="0"/>
                    <a:t>Input conversion</a:t>
                  </a:r>
                  <a:r>
                    <a:rPr lang="en-US" sz="1600" dirty="0"/>
                    <a:t>: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Output conversion: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  <m:sup/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</m:oMath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A4B890F-42ED-7776-FA1B-D82CF3E410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7234" y="4348575"/>
                  <a:ext cx="5588000" cy="1660134"/>
                </a:xfrm>
                <a:prstGeom prst="rect">
                  <a:avLst/>
                </a:prstGeom>
                <a:blipFill>
                  <a:blip r:embed="rId5"/>
                  <a:stretch>
                    <a:fillRect l="-454" t="-758"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13B9AA0-C178-55A7-9B18-DD732A11E294}"/>
                    </a:ext>
                  </a:extLst>
                </p:cNvPr>
                <p:cNvSpPr txBox="1"/>
                <p:nvPr/>
              </p:nvSpPr>
              <p:spPr>
                <a:xfrm>
                  <a:off x="7470788" y="4954524"/>
                  <a:ext cx="2955912" cy="5863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b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</m:den>
                        </m:f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13B9AA0-C178-55A7-9B18-DD732A11E2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0788" y="4954524"/>
                  <a:ext cx="2955912" cy="58631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8F73838-BA62-AD2F-63BB-51C92C1F5E13}"/>
                    </a:ext>
                  </a:extLst>
                </p:cNvPr>
                <p:cNvSpPr txBox="1"/>
                <p:nvPr/>
              </p:nvSpPr>
              <p:spPr>
                <a:xfrm>
                  <a:off x="10052473" y="4954524"/>
                  <a:ext cx="1909988" cy="58650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b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8F73838-BA62-AD2F-63BB-51C92C1F5E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2473" y="4954524"/>
                  <a:ext cx="1909988" cy="58650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903401F-98FE-5010-9650-FFC20CAFD5B4}"/>
              </a:ext>
            </a:extLst>
          </p:cNvPr>
          <p:cNvGrpSpPr/>
          <p:nvPr/>
        </p:nvGrpSpPr>
        <p:grpSpPr>
          <a:xfrm>
            <a:off x="2720805" y="140978"/>
            <a:ext cx="9390191" cy="2449821"/>
            <a:chOff x="1146005" y="1944378"/>
            <a:chExt cx="9390191" cy="2449821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16E13FA-86E6-0F11-5DFA-353698833C87}"/>
                </a:ext>
              </a:extLst>
            </p:cNvPr>
            <p:cNvGrpSpPr/>
            <p:nvPr/>
          </p:nvGrpSpPr>
          <p:grpSpPr>
            <a:xfrm>
              <a:off x="1146005" y="1944378"/>
              <a:ext cx="9390191" cy="2449821"/>
              <a:chOff x="1146005" y="1944378"/>
              <a:chExt cx="9390191" cy="2449821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2557E52B-0E47-ACD9-414E-2ABB0B3FD388}"/>
                  </a:ext>
                </a:extLst>
              </p:cNvPr>
              <p:cNvGrpSpPr/>
              <p:nvPr/>
            </p:nvGrpSpPr>
            <p:grpSpPr>
              <a:xfrm>
                <a:off x="1146005" y="2039025"/>
                <a:ext cx="9390191" cy="2177374"/>
                <a:chOff x="-603347" y="1124625"/>
                <a:chExt cx="9390191" cy="2177374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F1F5493-FA2F-BEE2-996A-102B78E698F0}"/>
                    </a:ext>
                  </a:extLst>
                </p:cNvPr>
                <p:cNvSpPr/>
                <p:nvPr/>
              </p:nvSpPr>
              <p:spPr>
                <a:xfrm>
                  <a:off x="656521" y="1725193"/>
                  <a:ext cx="620110" cy="6201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S1</a:t>
                  </a: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44C24044-A403-AA64-3361-65A95D3DB6C9}"/>
                    </a:ext>
                  </a:extLst>
                </p:cNvPr>
                <p:cNvSpPr/>
                <p:nvPr/>
              </p:nvSpPr>
              <p:spPr>
                <a:xfrm>
                  <a:off x="2007107" y="1725193"/>
                  <a:ext cx="620110" cy="6201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S2</a:t>
                  </a:r>
                </a:p>
              </p:txBody>
            </p: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374D268A-86E9-C9C8-5094-739346AEFE26}"/>
                    </a:ext>
                  </a:extLst>
                </p:cNvPr>
                <p:cNvCxnSpPr>
                  <a:stCxn id="89" idx="3"/>
                  <a:endCxn id="90" idx="1"/>
                </p:cNvCxnSpPr>
                <p:nvPr/>
              </p:nvCxnSpPr>
              <p:spPr>
                <a:xfrm>
                  <a:off x="1276631" y="2035248"/>
                  <a:ext cx="730476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9F4F3B34-F321-7637-DDDB-3301E68C8B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15257" y="1676418"/>
                      <a:ext cx="49526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9F4F3B34-F321-7637-DDDB-3301E68C8BC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5257" y="1676418"/>
                      <a:ext cx="495264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9756" r="-2439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3A88E8D6-F65F-20CE-D83E-8D776F8D9B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02778" y="2858828"/>
                      <a:ext cx="1971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3A88E8D6-F65F-20CE-D83E-8D776F8D9BC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2778" y="2858828"/>
                      <a:ext cx="197169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7500" r="-37500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359AE841-D27D-049D-BD84-F3A5A4403EC0}"/>
                    </a:ext>
                  </a:extLst>
                </p:cNvPr>
                <p:cNvCxnSpPr>
                  <a:cxnSpLocks/>
                  <a:stCxn id="90" idx="2"/>
                </p:cNvCxnSpPr>
                <p:nvPr/>
              </p:nvCxnSpPr>
              <p:spPr>
                <a:xfrm flipH="1">
                  <a:off x="2307375" y="2345303"/>
                  <a:ext cx="9787" cy="51352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3776DD92-2098-DB2E-2638-983A9E9797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76957" y="2459435"/>
                      <a:ext cx="50590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3776DD92-2098-DB2E-2638-983A9E9797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76957" y="2459435"/>
                      <a:ext cx="505908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9756" r="-4878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6" name="Right Arrow 95">
                  <a:extLst>
                    <a:ext uri="{FF2B5EF4-FFF2-40B4-BE49-F238E27FC236}">
                      <a16:creationId xmlns:a16="http://schemas.microsoft.com/office/drawing/2014/main" id="{C58663CC-5460-4344-A8B0-3CFBC7DDFD9B}"/>
                    </a:ext>
                  </a:extLst>
                </p:cNvPr>
                <p:cNvSpPr/>
                <p:nvPr/>
              </p:nvSpPr>
              <p:spPr>
                <a:xfrm>
                  <a:off x="4103917" y="1925404"/>
                  <a:ext cx="1252956" cy="17678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ight Arrow 96">
                  <a:extLst>
                    <a:ext uri="{FF2B5EF4-FFF2-40B4-BE49-F238E27FC236}">
                      <a16:creationId xmlns:a16="http://schemas.microsoft.com/office/drawing/2014/main" id="{4D710849-65BC-B0A7-D319-666CA40D1244}"/>
                    </a:ext>
                  </a:extLst>
                </p:cNvPr>
                <p:cNvSpPr/>
                <p:nvPr/>
              </p:nvSpPr>
              <p:spPr>
                <a:xfrm>
                  <a:off x="-455282" y="2023567"/>
                  <a:ext cx="1107106" cy="15356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D461CB36-8D89-F7F4-CEB4-F7282F979D49}"/>
                    </a:ext>
                  </a:extLst>
                </p:cNvPr>
                <p:cNvSpPr txBox="1"/>
                <p:nvPr/>
              </p:nvSpPr>
              <p:spPr>
                <a:xfrm rot="16200000">
                  <a:off x="-764289" y="1449686"/>
                  <a:ext cx="6912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input</a:t>
                  </a: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D69B4EE4-B7F4-7316-9EE3-987CB98B6F6A}"/>
                    </a:ext>
                  </a:extLst>
                </p:cNvPr>
                <p:cNvSpPr txBox="1"/>
                <p:nvPr/>
              </p:nvSpPr>
              <p:spPr>
                <a:xfrm rot="16200000">
                  <a:off x="4057784" y="1384043"/>
                  <a:ext cx="8386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output</a:t>
                  </a: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49C8EE58-B72F-8404-2DC8-D3194C540684}"/>
                    </a:ext>
                  </a:extLst>
                </p:cNvPr>
                <p:cNvSpPr txBox="1"/>
                <p:nvPr/>
              </p:nvSpPr>
              <p:spPr>
                <a:xfrm>
                  <a:off x="656521" y="2847395"/>
                  <a:ext cx="122822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/>
                    <a:t>Module A</a:t>
                  </a: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CACE2CE1-2F57-560A-13DC-01FC48B8BFEC}"/>
                    </a:ext>
                  </a:extLst>
                </p:cNvPr>
                <p:cNvSpPr/>
                <p:nvPr/>
              </p:nvSpPr>
              <p:spPr>
                <a:xfrm>
                  <a:off x="3378706" y="1740960"/>
                  <a:ext cx="620110" cy="6201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S3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6BC4B484-DE68-2C50-722C-B9ED0576A2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86856" y="1692185"/>
                      <a:ext cx="50590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6BC4B484-DE68-2C50-722C-B9ED0576A2E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86856" y="1692185"/>
                      <a:ext cx="505908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9756" r="-4878" b="-181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74E66F1D-F1AC-20B8-C4A7-D7F7BB3994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74377" y="2874595"/>
                      <a:ext cx="1971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74E66F1D-F1AC-20B8-C4A7-D7F7BB39948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74377" y="2874595"/>
                      <a:ext cx="197169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7500" r="-37500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07DDEC62-505A-101D-4F71-12E5C08B3F9B}"/>
                    </a:ext>
                  </a:extLst>
                </p:cNvPr>
                <p:cNvCxnSpPr>
                  <a:cxnSpLocks/>
                  <a:stCxn id="101" idx="2"/>
                </p:cNvCxnSpPr>
                <p:nvPr/>
              </p:nvCxnSpPr>
              <p:spPr>
                <a:xfrm flipH="1">
                  <a:off x="3678974" y="2361070"/>
                  <a:ext cx="9787" cy="51352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07B743F7-5C14-E427-7F5C-7B5E0E65AA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48556" y="2475202"/>
                      <a:ext cx="50590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07B743F7-5C14-E427-7F5C-7B5E0E65AA7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48556" y="2475202"/>
                      <a:ext cx="505908" cy="27699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9756" r="-4878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6D242A28-06ED-4474-BD31-2D678D4C23DF}"/>
                    </a:ext>
                  </a:extLst>
                </p:cNvPr>
                <p:cNvCxnSpPr/>
                <p:nvPr/>
              </p:nvCxnSpPr>
              <p:spPr>
                <a:xfrm>
                  <a:off x="2648234" y="2040503"/>
                  <a:ext cx="730476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BE0ECED8-05DE-2F09-EC32-09C9BEEA7912}"/>
                    </a:ext>
                  </a:extLst>
                </p:cNvPr>
                <p:cNvSpPr/>
                <p:nvPr/>
              </p:nvSpPr>
              <p:spPr>
                <a:xfrm>
                  <a:off x="5361570" y="1398676"/>
                  <a:ext cx="2740608" cy="1679238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Scale Network</a:t>
                  </a: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538126EE-F3EC-1207-792D-74504867A75D}"/>
                    </a:ext>
                  </a:extLst>
                </p:cNvPr>
                <p:cNvSpPr/>
                <p:nvPr/>
              </p:nvSpPr>
              <p:spPr>
                <a:xfrm>
                  <a:off x="5397860" y="1702628"/>
                  <a:ext cx="620110" cy="6201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S3</a:t>
                  </a: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9D39CB63-4A45-C7C7-D7B4-3005B31AFEED}"/>
                    </a:ext>
                  </a:extLst>
                </p:cNvPr>
                <p:cNvSpPr txBox="1"/>
                <p:nvPr/>
              </p:nvSpPr>
              <p:spPr>
                <a:xfrm rot="16200000">
                  <a:off x="4574119" y="1384042"/>
                  <a:ext cx="6912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input</a:t>
                  </a: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C2D85234-41EB-9A29-7CCA-9B6C38794FA8}"/>
                    </a:ext>
                  </a:extLst>
                </p:cNvPr>
                <p:cNvSpPr/>
                <p:nvPr/>
              </p:nvSpPr>
              <p:spPr>
                <a:xfrm>
                  <a:off x="7444374" y="1713513"/>
                  <a:ext cx="620110" cy="6201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S4</a:t>
                  </a:r>
                </a:p>
              </p:txBody>
            </p:sp>
            <p:sp>
              <p:nvSpPr>
                <p:cNvPr id="111" name="Right Arrow 110">
                  <a:extLst>
                    <a:ext uri="{FF2B5EF4-FFF2-40B4-BE49-F238E27FC236}">
                      <a16:creationId xmlns:a16="http://schemas.microsoft.com/office/drawing/2014/main" id="{111B484F-0A5B-C2D2-69D8-D5CB7E43393F}"/>
                    </a:ext>
                  </a:extLst>
                </p:cNvPr>
                <p:cNvSpPr/>
                <p:nvPr/>
              </p:nvSpPr>
              <p:spPr>
                <a:xfrm>
                  <a:off x="8178166" y="1886638"/>
                  <a:ext cx="483476" cy="22372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E8E272DC-C85A-C369-2E5D-A75596C4C2DC}"/>
                    </a:ext>
                  </a:extLst>
                </p:cNvPr>
                <p:cNvSpPr txBox="1"/>
                <p:nvPr/>
              </p:nvSpPr>
              <p:spPr>
                <a:xfrm rot="16200000">
                  <a:off x="8182832" y="1359305"/>
                  <a:ext cx="8386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output</a:t>
                  </a: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E69F864E-E9CC-5D5B-DFDB-65CDE448AE3C}"/>
                    </a:ext>
                  </a:extLst>
                </p:cNvPr>
                <p:cNvSpPr txBox="1"/>
                <p:nvPr/>
              </p:nvSpPr>
              <p:spPr>
                <a:xfrm>
                  <a:off x="5914149" y="2662729"/>
                  <a:ext cx="14705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Scale Module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4" name="TextBox 113">
                      <a:extLst>
                        <a:ext uri="{FF2B5EF4-FFF2-40B4-BE49-F238E27FC236}">
                          <a16:creationId xmlns:a16="http://schemas.microsoft.com/office/drawing/2014/main" id="{8CF1E42D-45C7-34F2-BC17-4CD7C6B003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62680" y="1702627"/>
                      <a:ext cx="1609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14" name="TextBox 113">
                      <a:extLst>
                        <a:ext uri="{FF2B5EF4-FFF2-40B4-BE49-F238E27FC236}">
                          <a16:creationId xmlns:a16="http://schemas.microsoft.com/office/drawing/2014/main" id="{8CF1E42D-45C7-34F2-BC17-4CD7C6B003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2680" y="1702627"/>
                      <a:ext cx="1609843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t="-4348" b="-3913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75ECAB44-926E-A795-A057-0668063F56F6}"/>
                    </a:ext>
                  </a:extLst>
                </p:cNvPr>
                <p:cNvCxnSpPr>
                  <a:cxnSpLocks/>
                  <a:stCxn id="108" idx="3"/>
                  <a:endCxn id="110" idx="1"/>
                </p:cNvCxnSpPr>
                <p:nvPr/>
              </p:nvCxnSpPr>
              <p:spPr>
                <a:xfrm>
                  <a:off x="6017970" y="2012683"/>
                  <a:ext cx="1426404" cy="1088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6" name="TextBox 115">
                      <a:extLst>
                        <a:ext uri="{FF2B5EF4-FFF2-40B4-BE49-F238E27FC236}">
                          <a16:creationId xmlns:a16="http://schemas.microsoft.com/office/drawing/2014/main" id="{8464F9CC-65D5-58AC-FA23-EC4A0357D8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74709" y="1493202"/>
                      <a:ext cx="520912" cy="28366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16" name="TextBox 115">
                      <a:extLst>
                        <a:ext uri="{FF2B5EF4-FFF2-40B4-BE49-F238E27FC236}">
                          <a16:creationId xmlns:a16="http://schemas.microsoft.com/office/drawing/2014/main" id="{8464F9CC-65D5-58AC-FA23-EC4A0357D8B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74709" y="1493202"/>
                      <a:ext cx="520912" cy="28366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2195" r="-4878" b="-1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7D6FECED-1A0E-CFEA-C4FE-C56F3106C6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55050" y="2628543"/>
                      <a:ext cx="1971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7D6FECED-1A0E-CFEA-C4FE-C56F3106C6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55050" y="2628543"/>
                      <a:ext cx="197169" cy="27699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7500" r="-37500" b="-217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0168B2BD-6EAE-04D2-7A6F-F780FF40E718}"/>
                    </a:ext>
                  </a:extLst>
                </p:cNvPr>
                <p:cNvCxnSpPr>
                  <a:stCxn id="110" idx="2"/>
                  <a:endCxn id="117" idx="0"/>
                </p:cNvCxnSpPr>
                <p:nvPr/>
              </p:nvCxnSpPr>
              <p:spPr>
                <a:xfrm flipH="1">
                  <a:off x="7753635" y="2333623"/>
                  <a:ext cx="794" cy="29492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62E982CB-0C8F-869F-D46D-424E4A16FD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05588" y="2362298"/>
                      <a:ext cx="520912" cy="2842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62E982CB-0C8F-869F-D46D-424E4A16FD7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05588" y="2362298"/>
                      <a:ext cx="520912" cy="28424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9302" r="-2326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D0513263-1136-DF71-69DA-F910EB49828D}"/>
                    </a:ext>
                  </a:extLst>
                </p:cNvPr>
                <p:cNvSpPr/>
                <p:nvPr/>
              </p:nvSpPr>
              <p:spPr>
                <a:xfrm>
                  <a:off x="518234" y="1266178"/>
                  <a:ext cx="3731533" cy="2035821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CADAAD7-BB1A-4A09-CC0B-A1D1BD16A7DC}"/>
                  </a:ext>
                </a:extLst>
              </p:cNvPr>
              <p:cNvSpPr/>
              <p:nvPr/>
            </p:nvSpPr>
            <p:spPr>
              <a:xfrm>
                <a:off x="1571882" y="1944378"/>
                <a:ext cx="8562717" cy="2449821"/>
              </a:xfrm>
              <a:prstGeom prst="rect">
                <a:avLst/>
              </a:pr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230C5C8-FBEE-F4E2-724A-61F2D8961DCA}"/>
                </a:ext>
              </a:extLst>
            </p:cNvPr>
            <p:cNvSpPr txBox="1"/>
            <p:nvPr/>
          </p:nvSpPr>
          <p:spPr>
            <a:xfrm>
              <a:off x="6096000" y="3989066"/>
              <a:ext cx="13500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Module 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957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909CF-561B-8EAF-33C9-564ADC975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5C1D-C49A-6383-99D8-9190A8838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5016"/>
          </a:xfrm>
        </p:spPr>
        <p:txBody>
          <a:bodyPr/>
          <a:lstStyle/>
          <a:p>
            <a:r>
              <a:rPr lang="en-US" dirty="0"/>
              <a:t>Operators on Network Modules (A and B)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95F235B-DF94-27DE-8B17-2A6BA478C82E}"/>
              </a:ext>
            </a:extLst>
          </p:cNvPr>
          <p:cNvGrpSpPr/>
          <p:nvPr/>
        </p:nvGrpSpPr>
        <p:grpSpPr>
          <a:xfrm>
            <a:off x="7248813" y="1653519"/>
            <a:ext cx="4782160" cy="2315717"/>
            <a:chOff x="7248813" y="1653519"/>
            <a:chExt cx="4782160" cy="2315717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5C10C095-2745-26A6-0B29-DF26F612A385}"/>
                </a:ext>
              </a:extLst>
            </p:cNvPr>
            <p:cNvGrpSpPr/>
            <p:nvPr/>
          </p:nvGrpSpPr>
          <p:grpSpPr>
            <a:xfrm>
              <a:off x="7328480" y="2312274"/>
              <a:ext cx="4586265" cy="1559792"/>
              <a:chOff x="1536277" y="1971028"/>
              <a:chExt cx="4586265" cy="1559792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9CBAFEE-D89F-178C-B03F-1FF9FC64C2C9}"/>
                  </a:ext>
                </a:extLst>
              </p:cNvPr>
              <p:cNvSpPr/>
              <p:nvPr/>
            </p:nvSpPr>
            <p:spPr>
              <a:xfrm>
                <a:off x="3595177" y="1971028"/>
                <a:ext cx="1022052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17090529-D55D-F329-BEB3-8902142E2677}"/>
                  </a:ext>
                </a:extLst>
              </p:cNvPr>
              <p:cNvCxnSpPr>
                <a:cxnSpLocks/>
                <a:stCxn id="82" idx="3"/>
                <a:endCxn id="87" idx="1"/>
              </p:cNvCxnSpPr>
              <p:nvPr/>
            </p:nvCxnSpPr>
            <p:spPr>
              <a:xfrm flipV="1">
                <a:off x="4645742" y="2423316"/>
                <a:ext cx="847993" cy="9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20540CB6-B363-6EDB-B5F9-8B0B017AD57C}"/>
                      </a:ext>
                    </a:extLst>
                  </p:cNvPr>
                  <p:cNvSpPr txBox="1"/>
                  <p:nvPr/>
                </p:nvSpPr>
                <p:spPr>
                  <a:xfrm>
                    <a:off x="4025288" y="3102071"/>
                    <a:ext cx="28155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20540CB6-B363-6EDB-B5F9-8B0B017AD5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5288" y="3102071"/>
                    <a:ext cx="281552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5000" r="-75000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329426E1-BF11-1C2F-8FB9-CC9DFF0EA816}"/>
                      </a:ext>
                    </a:extLst>
                  </p:cNvPr>
                  <p:cNvSpPr txBox="1"/>
                  <p:nvPr/>
                </p:nvSpPr>
                <p:spPr>
                  <a:xfrm>
                    <a:off x="3922677" y="2018290"/>
                    <a:ext cx="454099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329426E1-BF11-1C2F-8FB9-CC9DFF0EA8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2677" y="2018290"/>
                    <a:ext cx="454099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111" r="-16667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3BD17148-1F03-6171-D3C6-F4D65577C41F}"/>
                      </a:ext>
                    </a:extLst>
                  </p:cNvPr>
                  <p:cNvSpPr txBox="1"/>
                  <p:nvPr/>
                </p:nvSpPr>
                <p:spPr>
                  <a:xfrm>
                    <a:off x="2683864" y="2265152"/>
                    <a:ext cx="27244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3BD17148-1F03-6171-D3C6-F4D65577C4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3864" y="2265152"/>
                    <a:ext cx="272447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8182" r="-4545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CF7234F4-0569-6A79-0220-BF3F443E0B0E}"/>
                      </a:ext>
                    </a:extLst>
                  </p:cNvPr>
                  <p:cNvSpPr txBox="1"/>
                  <p:nvPr/>
                </p:nvSpPr>
                <p:spPr>
                  <a:xfrm>
                    <a:off x="3636070" y="2274984"/>
                    <a:ext cx="316497" cy="2823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CF7234F4-0569-6A79-0220-BF3F443E0B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6070" y="2274984"/>
                    <a:ext cx="316497" cy="28238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385" r="-3846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F12380E-910B-5D07-55DE-7FCBC8D3A8B7}"/>
                  </a:ext>
                </a:extLst>
              </p:cNvPr>
              <p:cNvCxnSpPr>
                <a:cxnSpLocks/>
                <a:stCxn id="78" idx="3"/>
              </p:cNvCxnSpPr>
              <p:nvPr/>
            </p:nvCxnSpPr>
            <p:spPr>
              <a:xfrm>
                <a:off x="2956311" y="2403652"/>
                <a:ext cx="61093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22FB03D5-1400-03E2-0C0E-AF5A57CAC418}"/>
                      </a:ext>
                    </a:extLst>
                  </p:cNvPr>
                  <p:cNvSpPr txBox="1"/>
                  <p:nvPr/>
                </p:nvSpPr>
                <p:spPr>
                  <a:xfrm>
                    <a:off x="3010383" y="2077068"/>
                    <a:ext cx="28155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22FB03D5-1400-03E2-0C0E-AF5A57CAC4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0383" y="2077068"/>
                    <a:ext cx="281552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0435" r="-69565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3A8522D2-4CED-2878-765B-496FA37C9E3C}"/>
                      </a:ext>
                    </a:extLst>
                  </p:cNvPr>
                  <p:cNvSpPr txBox="1"/>
                  <p:nvPr/>
                </p:nvSpPr>
                <p:spPr>
                  <a:xfrm>
                    <a:off x="4329245" y="2289732"/>
                    <a:ext cx="316497" cy="28578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3A8522D2-4CED-2878-765B-496FA37C9E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9245" y="2289732"/>
                    <a:ext cx="316497" cy="28578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5385" r="-7692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8249AE8B-9538-F794-B8AD-CA63FABCAFD0}"/>
                      </a:ext>
                    </a:extLst>
                  </p:cNvPr>
                  <p:cNvSpPr txBox="1"/>
                  <p:nvPr/>
                </p:nvSpPr>
                <p:spPr>
                  <a:xfrm>
                    <a:off x="4881432" y="2077068"/>
                    <a:ext cx="281552" cy="28578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8249AE8B-9538-F794-B8AD-CA63FABCAF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1432" y="2077068"/>
                    <a:ext cx="281552" cy="28578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0435" r="-86957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Striped Right Arrow 83">
                <a:extLst>
                  <a:ext uri="{FF2B5EF4-FFF2-40B4-BE49-F238E27FC236}">
                    <a16:creationId xmlns:a16="http://schemas.microsoft.com/office/drawing/2014/main" id="{79D68942-1A18-E075-52AC-6396B2E87A5C}"/>
                  </a:ext>
                </a:extLst>
              </p:cNvPr>
              <p:cNvSpPr/>
              <p:nvPr/>
            </p:nvSpPr>
            <p:spPr>
              <a:xfrm>
                <a:off x="1536277" y="2362852"/>
                <a:ext cx="328226" cy="134540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Striped Right Arrow 84">
                <a:extLst>
                  <a:ext uri="{FF2B5EF4-FFF2-40B4-BE49-F238E27FC236}">
                    <a16:creationId xmlns:a16="http://schemas.microsoft.com/office/drawing/2014/main" id="{293EA9E4-E790-FF3E-32B4-AB8C9EA2AE29}"/>
                  </a:ext>
                </a:extLst>
              </p:cNvPr>
              <p:cNvSpPr/>
              <p:nvPr/>
            </p:nvSpPr>
            <p:spPr>
              <a:xfrm>
                <a:off x="5827267" y="2354067"/>
                <a:ext cx="295275" cy="139933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A7E1D619-A31D-0D0E-277E-7169F75621F0}"/>
                      </a:ext>
                    </a:extLst>
                  </p:cNvPr>
                  <p:cNvSpPr txBox="1"/>
                  <p:nvPr/>
                </p:nvSpPr>
                <p:spPr>
                  <a:xfrm>
                    <a:off x="1912955" y="2260236"/>
                    <a:ext cx="24519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A7E1D619-A31D-0D0E-277E-7169F75621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2955" y="2260236"/>
                    <a:ext cx="245195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0000" r="-5000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2E5BCE5D-5990-F759-8E43-A133C8F59E8A}"/>
                      </a:ext>
                    </a:extLst>
                  </p:cNvPr>
                  <p:cNvSpPr txBox="1"/>
                  <p:nvPr/>
                </p:nvSpPr>
                <p:spPr>
                  <a:xfrm>
                    <a:off x="5493735" y="2284816"/>
                    <a:ext cx="2952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2E5BCE5D-5990-F759-8E43-A133C8F59E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3735" y="2284816"/>
                    <a:ext cx="295274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6000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D2BE197A-EBC1-F7F5-914E-F2F8FBC52FC8}"/>
                  </a:ext>
                </a:extLst>
              </p:cNvPr>
              <p:cNvCxnSpPr>
                <a:cxnSpLocks/>
                <a:stCxn id="86" idx="3"/>
                <a:endCxn id="78" idx="1"/>
              </p:cNvCxnSpPr>
              <p:nvPr/>
            </p:nvCxnSpPr>
            <p:spPr>
              <a:xfrm>
                <a:off x="2158150" y="2398736"/>
                <a:ext cx="525714" cy="49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5E958BDD-3FE0-2758-03F5-560AEED8D691}"/>
                      </a:ext>
                    </a:extLst>
                  </p:cNvPr>
                  <p:cNvSpPr txBox="1"/>
                  <p:nvPr/>
                </p:nvSpPr>
                <p:spPr>
                  <a:xfrm>
                    <a:off x="2188857" y="2027640"/>
                    <a:ext cx="28155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5E958BDD-3FE0-2758-03F5-560AEED8D6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8857" y="2027640"/>
                    <a:ext cx="28155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0435" r="-60870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83D42393-6ECE-CE9B-B115-D8E9D2021FD9}"/>
                  </a:ext>
                </a:extLst>
              </p:cNvPr>
              <p:cNvCxnSpPr>
                <a:cxnSpLocks/>
                <a:stCxn id="87" idx="2"/>
                <a:endCxn id="91" idx="0"/>
              </p:cNvCxnSpPr>
              <p:nvPr/>
            </p:nvCxnSpPr>
            <p:spPr>
              <a:xfrm>
                <a:off x="5641372" y="2561815"/>
                <a:ext cx="2623" cy="6920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82061C6E-A3B9-C7C8-2468-1E7007905504}"/>
                      </a:ext>
                    </a:extLst>
                  </p:cNvPr>
                  <p:cNvSpPr txBox="1"/>
                  <p:nvPr/>
                </p:nvSpPr>
                <p:spPr>
                  <a:xfrm>
                    <a:off x="5545410" y="3253821"/>
                    <a:ext cx="1971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82061C6E-A3B9-C7C8-2468-1E70079055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5410" y="3253821"/>
                    <a:ext cx="197169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9412" r="-29412" b="-22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D2A68EE7-447C-A9D7-01B0-DC61F60530C5}"/>
                      </a:ext>
                    </a:extLst>
                  </p:cNvPr>
                  <p:cNvSpPr txBox="1"/>
                  <p:nvPr/>
                </p:nvSpPr>
                <p:spPr>
                  <a:xfrm>
                    <a:off x="5751462" y="2883064"/>
                    <a:ext cx="28155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D2A68EE7-447C-A9D7-01B0-DC61F60530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1462" y="2883064"/>
                    <a:ext cx="281552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0435" r="-78261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3" name="Elbow Connector 92">
                <a:extLst>
                  <a:ext uri="{FF2B5EF4-FFF2-40B4-BE49-F238E27FC236}">
                    <a16:creationId xmlns:a16="http://schemas.microsoft.com/office/drawing/2014/main" id="{44A35257-74ED-24E4-70C4-9552C98409A4}"/>
                  </a:ext>
                </a:extLst>
              </p:cNvPr>
              <p:cNvCxnSpPr>
                <a:cxnSpLocks/>
                <a:stCxn id="87" idx="2"/>
                <a:endCxn id="78" idx="2"/>
              </p:cNvCxnSpPr>
              <p:nvPr/>
            </p:nvCxnSpPr>
            <p:spPr>
              <a:xfrm rot="5400000" flipH="1">
                <a:off x="4220898" y="1141341"/>
                <a:ext cx="19664" cy="2821284"/>
              </a:xfrm>
              <a:prstGeom prst="bentConnector3">
                <a:avLst>
                  <a:gd name="adj1" fmla="val -2325061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itle 85">
              <a:extLst>
                <a:ext uri="{FF2B5EF4-FFF2-40B4-BE49-F238E27FC236}">
                  <a16:creationId xmlns:a16="http://schemas.microsoft.com/office/drawing/2014/main" id="{64A5B426-D69A-35D4-7D98-8E3DF3C1BFFD}"/>
                </a:ext>
              </a:extLst>
            </p:cNvPr>
            <p:cNvSpPr txBox="1">
              <a:spLocks/>
            </p:cNvSpPr>
            <p:nvPr/>
          </p:nvSpPr>
          <p:spPr>
            <a:xfrm>
              <a:off x="9197184" y="1817397"/>
              <a:ext cx="1859603" cy="4102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positive</a:t>
              </a:r>
              <a:r>
                <a:rPr lang="en-US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 feedback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94A6F35-39EF-B926-3690-EF1A5BB6833C}"/>
                </a:ext>
              </a:extLst>
            </p:cNvPr>
            <p:cNvSpPr/>
            <p:nvPr/>
          </p:nvSpPr>
          <p:spPr>
            <a:xfrm>
              <a:off x="7248813" y="1653519"/>
              <a:ext cx="4782160" cy="231571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EE978A8-4194-9AE1-8BAE-CD582DBC8EAD}"/>
              </a:ext>
            </a:extLst>
          </p:cNvPr>
          <p:cNvGrpSpPr/>
          <p:nvPr/>
        </p:nvGrpSpPr>
        <p:grpSpPr>
          <a:xfrm>
            <a:off x="3317251" y="1640840"/>
            <a:ext cx="3799803" cy="2315717"/>
            <a:chOff x="3317251" y="1640840"/>
            <a:chExt cx="3799803" cy="2315717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21FD017-4F25-9DE6-550E-6BEFA15FE81E}"/>
                </a:ext>
              </a:extLst>
            </p:cNvPr>
            <p:cNvGrpSpPr/>
            <p:nvPr/>
          </p:nvGrpSpPr>
          <p:grpSpPr>
            <a:xfrm>
              <a:off x="3464134" y="1880599"/>
              <a:ext cx="3479862" cy="1810135"/>
              <a:chOff x="3934034" y="1880599"/>
              <a:chExt cx="3479862" cy="181013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6FED04D-7F30-4748-7FD3-4959334654E2}"/>
                  </a:ext>
                </a:extLst>
              </p:cNvPr>
              <p:cNvGrpSpPr/>
              <p:nvPr/>
            </p:nvGrpSpPr>
            <p:grpSpPr>
              <a:xfrm>
                <a:off x="3934034" y="2377999"/>
                <a:ext cx="3479862" cy="1312735"/>
                <a:chOff x="3072125" y="2531469"/>
                <a:chExt cx="3479862" cy="1312735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F188F3C4-8B40-C996-3DDF-9DFA0AEF67FE}"/>
                    </a:ext>
                  </a:extLst>
                </p:cNvPr>
                <p:cNvGrpSpPr/>
                <p:nvPr/>
              </p:nvGrpSpPr>
              <p:grpSpPr>
                <a:xfrm>
                  <a:off x="3856757" y="2531469"/>
                  <a:ext cx="1505978" cy="714171"/>
                  <a:chOff x="3755923" y="2433146"/>
                  <a:chExt cx="1372171" cy="714171"/>
                </a:xfrm>
              </p:grpSpPr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D17C1EBD-BF0E-F4FB-8832-603E74DFBDD3}"/>
                      </a:ext>
                    </a:extLst>
                  </p:cNvPr>
                  <p:cNvSpPr/>
                  <p:nvPr/>
                </p:nvSpPr>
                <p:spPr>
                  <a:xfrm>
                    <a:off x="3755923" y="2433146"/>
                    <a:ext cx="1052051" cy="714171"/>
                  </a:xfrm>
                  <a:prstGeom prst="rect">
                    <a:avLst/>
                  </a:prstGeom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8F7C9EB6-D118-D572-4CD5-2C282E22CF9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48800" y="2470574"/>
                        <a:ext cx="533608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1600" b="0" i="1" baseline="30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16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8F7C9EB6-D118-D572-4CD5-2C282E22CF9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48800" y="2470574"/>
                        <a:ext cx="533608" cy="246221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l="-4255" r="-6383" b="-3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75D7FD46-DFDC-49C9-02F6-C43802E0341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11590" y="2643188"/>
                        <a:ext cx="316497" cy="2823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75D7FD46-DFDC-49C9-02F6-C43802E0341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11590" y="2643188"/>
                        <a:ext cx="316497" cy="282385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l="-10714" t="-4348" b="-869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A7B60F6C-8942-B789-CCC1-CEDCA40A97F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17735" y="2699976"/>
                        <a:ext cx="710359" cy="28578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A7B60F6C-8942-B789-CCC1-CEDCA40A97F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17735" y="2699976"/>
                        <a:ext cx="710359" cy="285784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b="-2173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2" name="Striped Right Arrow 31">
                  <a:extLst>
                    <a:ext uri="{FF2B5EF4-FFF2-40B4-BE49-F238E27FC236}">
                      <a16:creationId xmlns:a16="http://schemas.microsoft.com/office/drawing/2014/main" id="{294364A5-F076-48DD-8DAF-09BEB446D4F6}"/>
                    </a:ext>
                  </a:extLst>
                </p:cNvPr>
                <p:cNvSpPr/>
                <p:nvPr/>
              </p:nvSpPr>
              <p:spPr>
                <a:xfrm>
                  <a:off x="3072125" y="2850311"/>
                  <a:ext cx="330604" cy="142055"/>
                </a:xfrm>
                <a:prstGeom prst="striped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Striped Right Arrow 32">
                  <a:extLst>
                    <a:ext uri="{FF2B5EF4-FFF2-40B4-BE49-F238E27FC236}">
                      <a16:creationId xmlns:a16="http://schemas.microsoft.com/office/drawing/2014/main" id="{1AFC0058-F4D5-BB9E-9F6A-12B8F282867C}"/>
                    </a:ext>
                  </a:extLst>
                </p:cNvPr>
                <p:cNvSpPr/>
                <p:nvPr/>
              </p:nvSpPr>
              <p:spPr>
                <a:xfrm>
                  <a:off x="6232465" y="2848293"/>
                  <a:ext cx="319522" cy="144074"/>
                </a:xfrm>
                <a:prstGeom prst="striped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4B6263D9-951E-D56A-E78F-5283C4A81B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54309" y="2782838"/>
                      <a:ext cx="77963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4B6263D9-951E-D56A-E78F-5283C4A81B2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54309" y="2782838"/>
                      <a:ext cx="779630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1B0FB51A-1BEB-FC76-92F9-3B30573C66C1}"/>
                    </a:ext>
                  </a:extLst>
                </p:cNvPr>
                <p:cNvCxnSpPr>
                  <a:cxnSpLocks/>
                  <a:endCxn id="34" idx="1"/>
                </p:cNvCxnSpPr>
                <p:nvPr/>
              </p:nvCxnSpPr>
              <p:spPr>
                <a:xfrm>
                  <a:off x="5011399" y="2921338"/>
                  <a:ext cx="54291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70FDECAB-B4DB-9393-CEB6-378EE13EB45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33735" y="2541087"/>
                      <a:ext cx="529247" cy="29706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70FDECAB-B4DB-9393-CEB6-378EE13EB45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33735" y="2541087"/>
                      <a:ext cx="529247" cy="29706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9302" t="-4167" r="-4651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15060D2E-B7D6-4E0E-64AD-89105ACD05D4}"/>
                    </a:ext>
                  </a:extLst>
                </p:cNvPr>
                <p:cNvCxnSpPr>
                  <a:cxnSpLocks/>
                  <a:stCxn id="34" idx="2"/>
                </p:cNvCxnSpPr>
                <p:nvPr/>
              </p:nvCxnSpPr>
              <p:spPr>
                <a:xfrm>
                  <a:off x="5944124" y="3059837"/>
                  <a:ext cx="0" cy="49916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5598753B-BB6C-47D3-937B-775B0FC9C9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48508" y="3567205"/>
                      <a:ext cx="1971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5598753B-BB6C-47D3-937B-775B0FC9C9D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8508" y="3567205"/>
                      <a:ext cx="197169" cy="27699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37500" r="-37500" b="-217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30DE2E21-EDD9-EA17-43CE-A5B67AB845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22739" y="3159155"/>
                      <a:ext cx="52924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30DE2E21-EDD9-EA17-43CE-A5B67AB8454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22739" y="3159155"/>
                      <a:ext cx="529247" cy="276999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9302" r="-2326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83E22A5F-2C37-09D4-7291-FFD89DA80F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23461" y="2752752"/>
                      <a:ext cx="48244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83E22A5F-2C37-09D4-7291-FFD89DA80F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3461" y="2752752"/>
                      <a:ext cx="482440" cy="276999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10256" r="-5128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5" name="Title 85">
                <a:extLst>
                  <a:ext uri="{FF2B5EF4-FFF2-40B4-BE49-F238E27FC236}">
                    <a16:creationId xmlns:a16="http://schemas.microsoft.com/office/drawing/2014/main" id="{B53D047A-C554-C4B7-CD0B-7A5C533EB7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80088" y="1880599"/>
                <a:ext cx="1669997" cy="41022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scale</a:t>
                </a:r>
              </a:p>
            </p:txBody>
          </p: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47DA29B-A6E1-81ED-6925-299A82A172F2}"/>
                </a:ext>
              </a:extLst>
            </p:cNvPr>
            <p:cNvSpPr/>
            <p:nvPr/>
          </p:nvSpPr>
          <p:spPr>
            <a:xfrm>
              <a:off x="3317251" y="1640840"/>
              <a:ext cx="3799803" cy="231571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EE61CCF-855C-7767-C074-D869DC8E5954}"/>
              </a:ext>
            </a:extLst>
          </p:cNvPr>
          <p:cNvGrpSpPr/>
          <p:nvPr/>
        </p:nvGrpSpPr>
        <p:grpSpPr>
          <a:xfrm>
            <a:off x="70977" y="1653519"/>
            <a:ext cx="3159531" cy="2315717"/>
            <a:chOff x="70977" y="1653519"/>
            <a:chExt cx="3159531" cy="2315717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21B096F0-32B9-C717-3155-8F0279646701}"/>
                </a:ext>
              </a:extLst>
            </p:cNvPr>
            <p:cNvGrpSpPr/>
            <p:nvPr/>
          </p:nvGrpSpPr>
          <p:grpSpPr>
            <a:xfrm>
              <a:off x="143884" y="1904092"/>
              <a:ext cx="2863112" cy="1214548"/>
              <a:chOff x="334384" y="1904092"/>
              <a:chExt cx="2863112" cy="1214548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AE40849-6B58-2ADB-3F2C-D239E886C1DB}"/>
                  </a:ext>
                </a:extLst>
              </p:cNvPr>
              <p:cNvGrpSpPr/>
              <p:nvPr/>
            </p:nvGrpSpPr>
            <p:grpSpPr>
              <a:xfrm>
                <a:off x="656357" y="2404469"/>
                <a:ext cx="1505978" cy="714171"/>
                <a:chOff x="3755923" y="2433146"/>
                <a:chExt cx="1372171" cy="714171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978DBF7-4535-1E09-3270-77D46FF8B5A2}"/>
                    </a:ext>
                  </a:extLst>
                </p:cNvPr>
                <p:cNvSpPr/>
                <p:nvPr/>
              </p:nvSpPr>
              <p:spPr>
                <a:xfrm>
                  <a:off x="3755923" y="2433146"/>
                  <a:ext cx="1052051" cy="714171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B31F4E87-3D03-F9FF-4F5B-EB05A21F22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48800" y="2470574"/>
                      <a:ext cx="53360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1600" b="0" i="1" baseline="300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69E5A26B-0528-09FD-9CCE-29CDD10D906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48800" y="2470574"/>
                      <a:ext cx="533608" cy="246221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9302" r="-13953" b="-3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FE98ABEC-54C2-6340-71E8-2A0483286B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11590" y="2643188"/>
                      <a:ext cx="316497" cy="28238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9F28B733-4A15-FDFC-D69D-AF00205900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11590" y="2643188"/>
                      <a:ext cx="316497" cy="282385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l="-10714" t="-4348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6C833685-B92A-168D-3E22-B9F5A39B7D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17735" y="2742016"/>
                      <a:ext cx="710359" cy="2857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b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0D6E3ADB-C3FC-2405-DEB6-CB2BC9B01E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7735" y="2742016"/>
                      <a:ext cx="710359" cy="285784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" name="Striped Right Arrow 8">
                <a:extLst>
                  <a:ext uri="{FF2B5EF4-FFF2-40B4-BE49-F238E27FC236}">
                    <a16:creationId xmlns:a16="http://schemas.microsoft.com/office/drawing/2014/main" id="{C46EDF74-9752-BB91-5CBD-EEBA814C68B5}"/>
                  </a:ext>
                </a:extLst>
              </p:cNvPr>
              <p:cNvSpPr/>
              <p:nvPr/>
            </p:nvSpPr>
            <p:spPr>
              <a:xfrm>
                <a:off x="334384" y="2709570"/>
                <a:ext cx="312874" cy="155796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itle 85">
                <a:extLst>
                  <a:ext uri="{FF2B5EF4-FFF2-40B4-BE49-F238E27FC236}">
                    <a16:creationId xmlns:a16="http://schemas.microsoft.com/office/drawing/2014/main" id="{CC43FBAB-6FA7-14E3-C625-D19C8A7CAB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085" y="1904092"/>
                <a:ext cx="1669997" cy="41022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concatenate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57E5AC6-FFF7-5D36-D2A4-441DB5A85774}"/>
                  </a:ext>
                </a:extLst>
              </p:cNvPr>
              <p:cNvGrpSpPr/>
              <p:nvPr/>
            </p:nvGrpSpPr>
            <p:grpSpPr>
              <a:xfrm>
                <a:off x="1797272" y="2400700"/>
                <a:ext cx="1062049" cy="714171"/>
                <a:chOff x="3745925" y="2433146"/>
                <a:chExt cx="1062049" cy="714171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12C7123-1850-C14A-B27D-820CF4ABB5E2}"/>
                    </a:ext>
                  </a:extLst>
                </p:cNvPr>
                <p:cNvSpPr/>
                <p:nvPr/>
              </p:nvSpPr>
              <p:spPr>
                <a:xfrm>
                  <a:off x="3755923" y="2433146"/>
                  <a:ext cx="1052051" cy="714171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7F869980-2007-3F37-46A0-BE55E3B345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48800" y="2470574"/>
                      <a:ext cx="57118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p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957F1ADF-49A1-F74B-FE4F-63F6B0ACEF3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48800" y="2470574"/>
                      <a:ext cx="571182" cy="246221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l="-8696" t="-5000" r="-13043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AE8EA374-F8F5-4664-F0A6-6755489BD6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45925" y="2727268"/>
                      <a:ext cx="551626" cy="28097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97DBCAA9-9509-1469-66EC-61473DB899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45925" y="2727268"/>
                      <a:ext cx="551626" cy="280974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l="-4545" r="-2273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85B1A775-BE3D-6B5A-5C55-CC3BEEE115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17735" y="2742016"/>
                      <a:ext cx="314381" cy="2843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CF12D8DC-EDAB-0AED-DD3E-355FB27D09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7735" y="2742016"/>
                      <a:ext cx="314381" cy="28437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l="-15385" r="-3846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5" name="Striped Right Arrow 94">
                <a:extLst>
                  <a:ext uri="{FF2B5EF4-FFF2-40B4-BE49-F238E27FC236}">
                    <a16:creationId xmlns:a16="http://schemas.microsoft.com/office/drawing/2014/main" id="{A6374AE9-B971-DFD6-F28C-68581AA86E89}"/>
                  </a:ext>
                </a:extLst>
              </p:cNvPr>
              <p:cNvSpPr/>
              <p:nvPr/>
            </p:nvSpPr>
            <p:spPr>
              <a:xfrm>
                <a:off x="2877974" y="2707523"/>
                <a:ext cx="319522" cy="144074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C25A54A5-75C9-E060-F64B-AF710088B8D0}"/>
                </a:ext>
              </a:extLst>
            </p:cNvPr>
            <p:cNvSpPr/>
            <p:nvPr/>
          </p:nvSpPr>
          <p:spPr>
            <a:xfrm>
              <a:off x="70977" y="1653519"/>
              <a:ext cx="3159531" cy="231571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0DBBEB7-7CC2-E26E-0D26-B68289D23336}"/>
              </a:ext>
            </a:extLst>
          </p:cNvPr>
          <p:cNvGrpSpPr/>
          <p:nvPr/>
        </p:nvGrpSpPr>
        <p:grpSpPr>
          <a:xfrm>
            <a:off x="552731" y="4166619"/>
            <a:ext cx="4661887" cy="2328376"/>
            <a:chOff x="552731" y="4166619"/>
            <a:chExt cx="4661887" cy="2328376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F8FC89C-2B2C-0E76-E682-46ADD487B429}"/>
                </a:ext>
              </a:extLst>
            </p:cNvPr>
            <p:cNvGrpSpPr/>
            <p:nvPr/>
          </p:nvGrpSpPr>
          <p:grpSpPr>
            <a:xfrm>
              <a:off x="718338" y="4575434"/>
              <a:ext cx="4347513" cy="1832106"/>
              <a:chOff x="2147620" y="2683869"/>
              <a:chExt cx="4347513" cy="1832106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BCF9E9EC-8DB2-F592-727C-A470E282A840}"/>
                  </a:ext>
                </a:extLst>
              </p:cNvPr>
              <p:cNvCxnSpPr>
                <a:cxnSpLocks/>
                <a:stCxn id="68" idx="3"/>
                <a:endCxn id="50" idx="1"/>
              </p:cNvCxnSpPr>
              <p:nvPr/>
            </p:nvCxnSpPr>
            <p:spPr>
              <a:xfrm>
                <a:off x="4757174" y="3040955"/>
                <a:ext cx="1135447" cy="572067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2B38BA31-8085-37D3-33DA-2AB15D9AB771}"/>
                  </a:ext>
                </a:extLst>
              </p:cNvPr>
              <p:cNvCxnSpPr>
                <a:cxnSpLocks/>
                <a:stCxn id="55" idx="3"/>
                <a:endCxn id="68" idx="1"/>
              </p:cNvCxnSpPr>
              <p:nvPr/>
            </p:nvCxnSpPr>
            <p:spPr>
              <a:xfrm flipV="1">
                <a:off x="2707832" y="3040955"/>
                <a:ext cx="997291" cy="508155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77B83A85-26B5-47E9-E834-F17EE76A1E94}"/>
                      </a:ext>
                    </a:extLst>
                  </p:cNvPr>
                  <p:cNvSpPr txBox="1"/>
                  <p:nvPr/>
                </p:nvSpPr>
                <p:spPr>
                  <a:xfrm>
                    <a:off x="3018489" y="2840299"/>
                    <a:ext cx="281552" cy="30610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77B83A85-26B5-47E9-E834-F17EE76A1E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8489" y="2840299"/>
                    <a:ext cx="281552" cy="306109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30435" r="-9565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D6F7E7A3-8A24-E398-13AC-54D2FB61EF4B}"/>
                      </a:ext>
                    </a:extLst>
                  </p:cNvPr>
                  <p:cNvSpPr txBox="1"/>
                  <p:nvPr/>
                </p:nvSpPr>
                <p:spPr>
                  <a:xfrm>
                    <a:off x="5892621" y="3474522"/>
                    <a:ext cx="3490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D6F7E7A3-8A24-E398-13AC-54D2FB61EF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2621" y="3474522"/>
                    <a:ext cx="349034" cy="276999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7143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24963AE-142E-045D-77B0-6547C389EF21}"/>
                  </a:ext>
                </a:extLst>
              </p:cNvPr>
              <p:cNvGrpSpPr/>
              <p:nvPr/>
            </p:nvGrpSpPr>
            <p:grpSpPr>
              <a:xfrm>
                <a:off x="3705123" y="2683869"/>
                <a:ext cx="1052051" cy="714171"/>
                <a:chOff x="3755923" y="2433146"/>
                <a:chExt cx="1052051" cy="714171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06504ABB-828D-F6E6-70CB-630BF7702A68}"/>
                    </a:ext>
                  </a:extLst>
                </p:cNvPr>
                <p:cNvSpPr/>
                <p:nvPr/>
              </p:nvSpPr>
              <p:spPr>
                <a:xfrm>
                  <a:off x="3755923" y="2433146"/>
                  <a:ext cx="1052051" cy="71417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23382EC5-A4E0-EEF6-D049-DDF8487CDC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48800" y="2470574"/>
                      <a:ext cx="53360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1600" b="0" i="1" baseline="300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69E5A26B-0528-09FD-9CCE-29CDD10D906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48800" y="2470574"/>
                      <a:ext cx="533608" cy="246221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l="-9302" r="-13953" b="-3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>
                      <a:extLst>
                        <a:ext uri="{FF2B5EF4-FFF2-40B4-BE49-F238E27FC236}">
                          <a16:creationId xmlns:a16="http://schemas.microsoft.com/office/drawing/2014/main" id="{AE8D4844-B6F6-F1C7-E37E-E73FA56A69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72045" y="2727268"/>
                      <a:ext cx="316497" cy="28238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9F28B733-4A15-FDFC-D69D-AF00205900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72045" y="2727268"/>
                      <a:ext cx="316497" cy="282385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l="-15385" r="-7692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84ED7079-0DD8-1941-1E88-5597BB8410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17735" y="2742016"/>
                      <a:ext cx="316497" cy="28578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0D6E3ADB-C3FC-2405-DEB6-CB2BC9B01E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7735" y="2742016"/>
                      <a:ext cx="316497" cy="285784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l="-20000" r="-4000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2FBEABB9-4E08-2751-90C7-7DF85C91BBC6}"/>
                      </a:ext>
                    </a:extLst>
                  </p:cNvPr>
                  <p:cNvSpPr txBox="1"/>
                  <p:nvPr/>
                </p:nvSpPr>
                <p:spPr>
                  <a:xfrm>
                    <a:off x="5373325" y="2968116"/>
                    <a:ext cx="281552" cy="30521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2FBEABB9-4E08-2751-90C7-7DF85C91BB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73325" y="2968116"/>
                    <a:ext cx="281552" cy="30521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30435" r="-126087" b="-1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Striped Right Arrow 52">
                <a:extLst>
                  <a:ext uri="{FF2B5EF4-FFF2-40B4-BE49-F238E27FC236}">
                    <a16:creationId xmlns:a16="http://schemas.microsoft.com/office/drawing/2014/main" id="{458948A4-961B-27F2-0764-7BE125DC078A}"/>
                  </a:ext>
                </a:extLst>
              </p:cNvPr>
              <p:cNvSpPr/>
              <p:nvPr/>
            </p:nvSpPr>
            <p:spPr>
              <a:xfrm>
                <a:off x="2147620" y="3474523"/>
                <a:ext cx="308904" cy="173244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Striped Right Arrow 53">
                <a:extLst>
                  <a:ext uri="{FF2B5EF4-FFF2-40B4-BE49-F238E27FC236}">
                    <a16:creationId xmlns:a16="http://schemas.microsoft.com/office/drawing/2014/main" id="{DAD6977A-B66E-4693-ABEE-6FAA686AE18E}"/>
                  </a:ext>
                </a:extLst>
              </p:cNvPr>
              <p:cNvSpPr/>
              <p:nvPr/>
            </p:nvSpPr>
            <p:spPr>
              <a:xfrm>
                <a:off x="6213581" y="3549110"/>
                <a:ext cx="281552" cy="134596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269D0FE2-7D15-A847-3E4D-DE9B9271CE2E}"/>
                      </a:ext>
                    </a:extLst>
                  </p:cNvPr>
                  <p:cNvSpPr txBox="1"/>
                  <p:nvPr/>
                </p:nvSpPr>
                <p:spPr>
                  <a:xfrm>
                    <a:off x="2462637" y="3410610"/>
                    <a:ext cx="24519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269D0FE2-7D15-A847-3E4D-DE9B9271CE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62637" y="3410610"/>
                    <a:ext cx="245195" cy="276999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20000" r="-5000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FE18D69A-C738-EB38-3697-2DE2925C3A4D}"/>
                  </a:ext>
                </a:extLst>
              </p:cNvPr>
              <p:cNvCxnSpPr>
                <a:cxnSpLocks/>
                <a:endCxn id="57" idx="0"/>
              </p:cNvCxnSpPr>
              <p:nvPr/>
            </p:nvCxnSpPr>
            <p:spPr>
              <a:xfrm>
                <a:off x="5983192" y="3751521"/>
                <a:ext cx="0" cy="333789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97DEC306-1C14-FBF7-610D-5CEF9D358821}"/>
                      </a:ext>
                    </a:extLst>
                  </p:cNvPr>
                  <p:cNvSpPr txBox="1"/>
                  <p:nvPr/>
                </p:nvSpPr>
                <p:spPr>
                  <a:xfrm>
                    <a:off x="5884607" y="4085310"/>
                    <a:ext cx="1971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97DEC306-1C14-FBF7-610D-5CEF9D3588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4607" y="4085310"/>
                    <a:ext cx="197169" cy="276999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29412" r="-29412" b="-217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1FC726B1-FAFA-C43D-622C-36232C5FFD27}"/>
                      </a:ext>
                    </a:extLst>
                  </p:cNvPr>
                  <p:cNvSpPr txBox="1"/>
                  <p:nvPr/>
                </p:nvSpPr>
                <p:spPr>
                  <a:xfrm>
                    <a:off x="6041917" y="3753471"/>
                    <a:ext cx="28155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1FC726B1-FAFA-C43D-622C-36232C5FFD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1917" y="3753471"/>
                    <a:ext cx="281552" cy="276999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30435" r="-78261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70216F83-52B9-5C87-68B2-87E3B35CF702}"/>
                  </a:ext>
                </a:extLst>
              </p:cNvPr>
              <p:cNvCxnSpPr>
                <a:cxnSpLocks/>
                <a:stCxn id="55" idx="3"/>
                <a:endCxn id="64" idx="1"/>
              </p:cNvCxnSpPr>
              <p:nvPr/>
            </p:nvCxnSpPr>
            <p:spPr>
              <a:xfrm>
                <a:off x="2707832" y="3549110"/>
                <a:ext cx="968066" cy="60978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8BF4C32-F783-F41D-0B54-33E9E70D870F}"/>
                      </a:ext>
                    </a:extLst>
                  </p:cNvPr>
                  <p:cNvSpPr txBox="1"/>
                  <p:nvPr/>
                </p:nvSpPr>
                <p:spPr>
                  <a:xfrm>
                    <a:off x="2772513" y="3778237"/>
                    <a:ext cx="281552" cy="31245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8BF4C32-F783-F41D-0B54-33E9E70D87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2513" y="3778237"/>
                    <a:ext cx="281552" cy="312458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29167" r="-100000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82E98266-0E25-A7AA-05B7-6AF0538D124F}"/>
                  </a:ext>
                </a:extLst>
              </p:cNvPr>
              <p:cNvCxnSpPr>
                <a:cxnSpLocks/>
                <a:stCxn id="64" idx="3"/>
                <a:endCxn id="50" idx="1"/>
              </p:cNvCxnSpPr>
              <p:nvPr/>
            </p:nvCxnSpPr>
            <p:spPr>
              <a:xfrm flipV="1">
                <a:off x="4727949" y="3613022"/>
                <a:ext cx="1164672" cy="545868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4B48371D-95C2-C2E8-7E1D-0AE4C0E721C1}"/>
                      </a:ext>
                    </a:extLst>
                  </p:cNvPr>
                  <p:cNvSpPr txBox="1"/>
                  <p:nvPr/>
                </p:nvSpPr>
                <p:spPr>
                  <a:xfrm>
                    <a:off x="5146335" y="3870796"/>
                    <a:ext cx="281552" cy="31245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/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4B48371D-95C2-C2E8-7E1D-0AE4C0E721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6335" y="3870796"/>
                    <a:ext cx="281552" cy="312458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26087" r="-121739"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6C3EEFB6-CEF1-DA66-7CB5-532F5C0D48C0}"/>
                  </a:ext>
                </a:extLst>
              </p:cNvPr>
              <p:cNvGrpSpPr/>
              <p:nvPr/>
            </p:nvGrpSpPr>
            <p:grpSpPr>
              <a:xfrm>
                <a:off x="3675898" y="3801804"/>
                <a:ext cx="1052051" cy="714171"/>
                <a:chOff x="3755923" y="2433146"/>
                <a:chExt cx="1052051" cy="714171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D2A9168A-CE8F-9670-4962-63DA4AF132CD}"/>
                    </a:ext>
                  </a:extLst>
                </p:cNvPr>
                <p:cNvSpPr/>
                <p:nvPr/>
              </p:nvSpPr>
              <p:spPr>
                <a:xfrm>
                  <a:off x="3755923" y="2433146"/>
                  <a:ext cx="1052051" cy="71417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4391E303-A4D8-62BA-730A-22577CFC0B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48800" y="2470574"/>
                      <a:ext cx="57118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p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957F1ADF-49A1-F74B-FE4F-63F6B0ACEF3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48800" y="2470574"/>
                      <a:ext cx="571182" cy="246221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 l="-8696" t="-5000" r="-13043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49404437-FDE1-AADB-21CB-ADA8C98AC3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72045" y="2727268"/>
                      <a:ext cx="314381" cy="28097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97DBCAA9-9509-1469-66EC-61473DB899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72045" y="2727268"/>
                      <a:ext cx="314381" cy="280974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 l="-15385" r="-3846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DB74799F-1B9F-0993-B68B-A8A420E971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17735" y="2742016"/>
                      <a:ext cx="314381" cy="2843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CF12D8DC-EDAB-0AED-DD3E-355FB27D09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7735" y="2742016"/>
                      <a:ext cx="314381" cy="284373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 l="-15385" r="-3846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72" name="Title 85">
              <a:extLst>
                <a:ext uri="{FF2B5EF4-FFF2-40B4-BE49-F238E27FC236}">
                  <a16:creationId xmlns:a16="http://schemas.microsoft.com/office/drawing/2014/main" id="{9FB16FF5-6092-2EF2-E4AE-8F76910E5874}"/>
                </a:ext>
              </a:extLst>
            </p:cNvPr>
            <p:cNvSpPr txBox="1">
              <a:spLocks/>
            </p:cNvSpPr>
            <p:nvPr/>
          </p:nvSpPr>
          <p:spPr>
            <a:xfrm>
              <a:off x="2114823" y="4166619"/>
              <a:ext cx="1669997" cy="4102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branchjoin</a:t>
              </a:r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8503950-69D5-CBDA-D4C7-79C3CC405110}"/>
                </a:ext>
              </a:extLst>
            </p:cNvPr>
            <p:cNvSpPr/>
            <p:nvPr/>
          </p:nvSpPr>
          <p:spPr>
            <a:xfrm>
              <a:off x="552731" y="4179278"/>
              <a:ext cx="4661887" cy="231571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68275A9-0507-124E-15B1-57C0750CA13C}"/>
              </a:ext>
            </a:extLst>
          </p:cNvPr>
          <p:cNvGrpSpPr/>
          <p:nvPr/>
        </p:nvGrpSpPr>
        <p:grpSpPr>
          <a:xfrm>
            <a:off x="5931668" y="4206620"/>
            <a:ext cx="4661887" cy="2315717"/>
            <a:chOff x="5931668" y="4003420"/>
            <a:chExt cx="4661887" cy="2315717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DAEB475A-9C63-067C-F4F4-C2906B032152}"/>
                </a:ext>
              </a:extLst>
            </p:cNvPr>
            <p:cNvGrpSpPr/>
            <p:nvPr/>
          </p:nvGrpSpPr>
          <p:grpSpPr>
            <a:xfrm>
              <a:off x="5989707" y="4590156"/>
              <a:ext cx="4350239" cy="1423596"/>
              <a:chOff x="1638578" y="1971028"/>
              <a:chExt cx="4350239" cy="1423596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7EDB7F5B-7947-4483-E3E0-2A6D5ABF6156}"/>
                  </a:ext>
                </a:extLst>
              </p:cNvPr>
              <p:cNvSpPr/>
              <p:nvPr/>
            </p:nvSpPr>
            <p:spPr>
              <a:xfrm>
                <a:off x="3595177" y="1971028"/>
                <a:ext cx="1022052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FC6ACCB8-38A8-C1D7-1455-3639B009B03E}"/>
                  </a:ext>
                </a:extLst>
              </p:cNvPr>
              <p:cNvCxnSpPr>
                <a:cxnSpLocks/>
                <a:stCxn id="108" idx="3"/>
                <a:endCxn id="112" idx="1"/>
              </p:cNvCxnSpPr>
              <p:nvPr/>
            </p:nvCxnSpPr>
            <p:spPr>
              <a:xfrm flipV="1">
                <a:off x="4645742" y="2423316"/>
                <a:ext cx="745957" cy="9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395E96F6-FF79-1BA6-6FAD-CAA37B5C757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174" y="2576993"/>
                    <a:ext cx="28155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395E96F6-FF79-1BA6-6FAD-CAA37B5C75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0174" y="2576993"/>
                    <a:ext cx="281552" cy="276999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30435" r="-78261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EFD42EBE-9657-A6D1-6CFC-B2FFA539DA7F}"/>
                      </a:ext>
                    </a:extLst>
                  </p:cNvPr>
                  <p:cNvSpPr txBox="1"/>
                  <p:nvPr/>
                </p:nvSpPr>
                <p:spPr>
                  <a:xfrm>
                    <a:off x="3922677" y="2018290"/>
                    <a:ext cx="454099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EFD42EBE-9657-A6D1-6CFC-B2FFA539DA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2677" y="2018290"/>
                    <a:ext cx="454099" cy="246221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10811" r="-16216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3D40ACCB-9DEA-9BE0-5B91-A82223235AE3}"/>
                      </a:ext>
                    </a:extLst>
                  </p:cNvPr>
                  <p:cNvSpPr txBox="1"/>
                  <p:nvPr/>
                </p:nvSpPr>
                <p:spPr>
                  <a:xfrm>
                    <a:off x="2683864" y="2265152"/>
                    <a:ext cx="27244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3D40ACCB-9DEA-9BE0-5B91-A82223235A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3864" y="2265152"/>
                    <a:ext cx="272447" cy="276999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17391" r="-4348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A4F99DFC-C20C-1650-6F0D-AAF470895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636070" y="2274984"/>
                    <a:ext cx="316497" cy="2823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A4F99DFC-C20C-1650-6F0D-AAF4708952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6070" y="2274984"/>
                    <a:ext cx="316497" cy="282385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l="-15385" r="-769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C7C75933-D027-6F1E-D6CB-7A0C80616F64}"/>
                  </a:ext>
                </a:extLst>
              </p:cNvPr>
              <p:cNvCxnSpPr>
                <a:cxnSpLocks/>
                <a:stCxn id="104" idx="3"/>
              </p:cNvCxnSpPr>
              <p:nvPr/>
            </p:nvCxnSpPr>
            <p:spPr>
              <a:xfrm>
                <a:off x="2956311" y="2403652"/>
                <a:ext cx="61093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316A5D58-857E-FA70-8C52-48BD96EF2C9A}"/>
                      </a:ext>
                    </a:extLst>
                  </p:cNvPr>
                  <p:cNvSpPr txBox="1"/>
                  <p:nvPr/>
                </p:nvSpPr>
                <p:spPr>
                  <a:xfrm>
                    <a:off x="3010383" y="2077068"/>
                    <a:ext cx="28155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316A5D58-857E-FA70-8C52-48BD96EF2C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0383" y="2077068"/>
                    <a:ext cx="281552" cy="276999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26087" r="-73913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573643BB-1DA1-4B58-1182-3D6D2CC8DE0F}"/>
                      </a:ext>
                    </a:extLst>
                  </p:cNvPr>
                  <p:cNvSpPr txBox="1"/>
                  <p:nvPr/>
                </p:nvSpPr>
                <p:spPr>
                  <a:xfrm>
                    <a:off x="4329245" y="2289732"/>
                    <a:ext cx="316497" cy="28578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573643BB-1DA1-4B58-1182-3D6D2CC8DE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9245" y="2289732"/>
                    <a:ext cx="316497" cy="285784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l="-15385" r="-3846" b="-217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60EC4052-DA50-9478-48C4-E86575765929}"/>
                      </a:ext>
                    </a:extLst>
                  </p:cNvPr>
                  <p:cNvSpPr txBox="1"/>
                  <p:nvPr/>
                </p:nvSpPr>
                <p:spPr>
                  <a:xfrm>
                    <a:off x="4784652" y="2077068"/>
                    <a:ext cx="281552" cy="28578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60EC4052-DA50-9478-48C4-E865757659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4652" y="2077068"/>
                    <a:ext cx="281552" cy="285784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l="-30435" r="-86957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0" name="Striped Right Arrow 109">
                <a:extLst>
                  <a:ext uri="{FF2B5EF4-FFF2-40B4-BE49-F238E27FC236}">
                    <a16:creationId xmlns:a16="http://schemas.microsoft.com/office/drawing/2014/main" id="{485EE497-8B2D-3CD9-FE97-4280C1A9A048}"/>
                  </a:ext>
                </a:extLst>
              </p:cNvPr>
              <p:cNvSpPr/>
              <p:nvPr/>
            </p:nvSpPr>
            <p:spPr>
              <a:xfrm>
                <a:off x="1638578" y="2351945"/>
                <a:ext cx="245195" cy="145447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D44675DF-FEAF-719F-3061-225C778F4FA8}"/>
                      </a:ext>
                    </a:extLst>
                  </p:cNvPr>
                  <p:cNvSpPr txBox="1"/>
                  <p:nvPr/>
                </p:nvSpPr>
                <p:spPr>
                  <a:xfrm>
                    <a:off x="1912955" y="2260236"/>
                    <a:ext cx="24519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D44675DF-FEAF-719F-3061-225C778F4F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2955" y="2260236"/>
                    <a:ext cx="245195" cy="276999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l="-20000" r="-5000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F1D896EC-71A9-6053-8597-5FF647B06D79}"/>
                      </a:ext>
                    </a:extLst>
                  </p:cNvPr>
                  <p:cNvSpPr txBox="1"/>
                  <p:nvPr/>
                </p:nvSpPr>
                <p:spPr>
                  <a:xfrm>
                    <a:off x="5391699" y="2284816"/>
                    <a:ext cx="2952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F1D896EC-71A9-6053-8597-5FF647B06D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1699" y="2284816"/>
                    <a:ext cx="295274" cy="276999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l="-16667" r="-4167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676CDC21-D203-B392-7FC1-2986EDCC6817}"/>
                  </a:ext>
                </a:extLst>
              </p:cNvPr>
              <p:cNvCxnSpPr>
                <a:cxnSpLocks/>
                <a:stCxn id="111" idx="3"/>
                <a:endCxn id="104" idx="1"/>
              </p:cNvCxnSpPr>
              <p:nvPr/>
            </p:nvCxnSpPr>
            <p:spPr>
              <a:xfrm>
                <a:off x="2158150" y="2398736"/>
                <a:ext cx="525714" cy="49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500C7CAE-7E0F-B406-C990-33A932EC8A96}"/>
                      </a:ext>
                    </a:extLst>
                  </p:cNvPr>
                  <p:cNvSpPr txBox="1"/>
                  <p:nvPr/>
                </p:nvSpPr>
                <p:spPr>
                  <a:xfrm>
                    <a:off x="2188857" y="2027640"/>
                    <a:ext cx="28155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500C7CAE-7E0F-B406-C990-33A932EC8A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8857" y="2027640"/>
                    <a:ext cx="281552" cy="276999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 l="-30435" r="-60870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B4D3F10D-DE59-8DB6-74CF-0A2ACA35DC68}"/>
                  </a:ext>
                </a:extLst>
              </p:cNvPr>
              <p:cNvCxnSpPr>
                <a:cxnSpLocks/>
                <a:stCxn id="112" idx="2"/>
                <a:endCxn id="116" idx="0"/>
              </p:cNvCxnSpPr>
              <p:nvPr/>
            </p:nvCxnSpPr>
            <p:spPr>
              <a:xfrm>
                <a:off x="5539336" y="2561815"/>
                <a:ext cx="2623" cy="5558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99F53CAD-02E7-F890-62CA-5AF0A2A6732A}"/>
                      </a:ext>
                    </a:extLst>
                  </p:cNvPr>
                  <p:cNvSpPr txBox="1"/>
                  <p:nvPr/>
                </p:nvSpPr>
                <p:spPr>
                  <a:xfrm>
                    <a:off x="5443374" y="3117625"/>
                    <a:ext cx="1971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99F53CAD-02E7-F890-62CA-5AF0A2A673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3374" y="3117625"/>
                    <a:ext cx="197169" cy="27699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7500" r="-37500" b="-217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90F98F0B-EDCB-010C-990B-88BECDAD824C}"/>
                      </a:ext>
                    </a:extLst>
                  </p:cNvPr>
                  <p:cNvSpPr txBox="1"/>
                  <p:nvPr/>
                </p:nvSpPr>
                <p:spPr>
                  <a:xfrm>
                    <a:off x="5674826" y="2578705"/>
                    <a:ext cx="28155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90F98F0B-EDCB-010C-990B-88BECDAD82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4826" y="2578705"/>
                    <a:ext cx="281552" cy="276999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 l="-30435" r="-78261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F4AABE04-FA01-30F1-25D5-BCC087AA7432}"/>
                  </a:ext>
                </a:extLst>
              </p:cNvPr>
              <p:cNvCxnSpPr>
                <a:cxnSpLocks/>
                <a:stCxn id="104" idx="2"/>
                <a:endCxn id="119" idx="0"/>
              </p:cNvCxnSpPr>
              <p:nvPr/>
            </p:nvCxnSpPr>
            <p:spPr>
              <a:xfrm flipH="1">
                <a:off x="2799099" y="2542151"/>
                <a:ext cx="20989" cy="49626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DFD4053E-AC15-68D9-B2A8-3E60E801DBCB}"/>
                      </a:ext>
                    </a:extLst>
                  </p:cNvPr>
                  <p:cNvSpPr txBox="1"/>
                  <p:nvPr/>
                </p:nvSpPr>
                <p:spPr>
                  <a:xfrm>
                    <a:off x="2700514" y="3038418"/>
                    <a:ext cx="19716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DFD4053E-AC15-68D9-B2A8-3E60E801DB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0514" y="3038418"/>
                    <a:ext cx="197169" cy="276999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 l="-37500" r="-37500" b="-217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0" name="Striped Right Arrow 119">
                <a:extLst>
                  <a:ext uri="{FF2B5EF4-FFF2-40B4-BE49-F238E27FC236}">
                    <a16:creationId xmlns:a16="http://schemas.microsoft.com/office/drawing/2014/main" id="{55F86B78-F7FD-A0E1-6970-86FC0B028AD8}"/>
                  </a:ext>
                </a:extLst>
              </p:cNvPr>
              <p:cNvSpPr/>
              <p:nvPr/>
            </p:nvSpPr>
            <p:spPr>
              <a:xfrm>
                <a:off x="5743622" y="2351945"/>
                <a:ext cx="245195" cy="145447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Title 85">
              <a:extLst>
                <a:ext uri="{FF2B5EF4-FFF2-40B4-BE49-F238E27FC236}">
                  <a16:creationId xmlns:a16="http://schemas.microsoft.com/office/drawing/2014/main" id="{3FBC3235-AB01-903D-450E-F3F966510257}"/>
                </a:ext>
              </a:extLst>
            </p:cNvPr>
            <p:cNvSpPr txBox="1">
              <a:spLocks/>
            </p:cNvSpPr>
            <p:nvPr/>
          </p:nvSpPr>
          <p:spPr>
            <a:xfrm>
              <a:off x="7459275" y="4104245"/>
              <a:ext cx="2164007" cy="4102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negative feedback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82DD0E8D-687C-A2D4-6239-D6B00B2F743E}"/>
                </a:ext>
              </a:extLst>
            </p:cNvPr>
            <p:cNvSpPr/>
            <p:nvPr/>
          </p:nvSpPr>
          <p:spPr>
            <a:xfrm>
              <a:off x="5931668" y="4003420"/>
              <a:ext cx="4661887" cy="231571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8615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C3599-8B7D-6710-78E0-F8466753E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314C2-D92E-3559-3345-ACA116E5E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27" y="224783"/>
            <a:ext cx="10515600" cy="52697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Transfer Functions of Modules Created by Operators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1D89D9C-5CF7-CAC1-808C-D03159BF693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6690" y="877021"/>
              <a:ext cx="8080421" cy="38599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13280">
                      <a:extLst>
                        <a:ext uri="{9D8B030D-6E8A-4147-A177-3AD203B41FA5}">
                          <a16:colId xmlns:a16="http://schemas.microsoft.com/office/drawing/2014/main" val="1984892527"/>
                        </a:ext>
                      </a:extLst>
                    </a:gridCol>
                    <a:gridCol w="5967141">
                      <a:extLst>
                        <a:ext uri="{9D8B030D-6E8A-4147-A177-3AD203B41FA5}">
                          <a16:colId xmlns:a16="http://schemas.microsoft.com/office/drawing/2014/main" val="10689763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Transfer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8133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scale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b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p>
                                    </m:sSubSup>
                                  </m:den>
                                </m:f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0268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concatenate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p>
                                    </m:sSub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28182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err="1"/>
                            <a:t>branchjoin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)(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5333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negative feedback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′(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9593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Positive feedback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′(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125098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1D89D9C-5CF7-CAC1-808C-D03159BF693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6690" y="877021"/>
              <a:ext cx="8080421" cy="38599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13280">
                      <a:extLst>
                        <a:ext uri="{9D8B030D-6E8A-4147-A177-3AD203B41FA5}">
                          <a16:colId xmlns:a16="http://schemas.microsoft.com/office/drawing/2014/main" val="1984892527"/>
                        </a:ext>
                      </a:extLst>
                    </a:gridCol>
                    <a:gridCol w="5967141">
                      <a:extLst>
                        <a:ext uri="{9D8B030D-6E8A-4147-A177-3AD203B41FA5}">
                          <a16:colId xmlns:a16="http://schemas.microsoft.com/office/drawing/2014/main" val="10689763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Transfer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8133062"/>
                      </a:ext>
                    </a:extLst>
                  </a:tr>
                  <a:tr h="720598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scale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745" t="-56140" r="-426" b="-3929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026895"/>
                      </a:ext>
                    </a:extLst>
                  </a:tr>
                  <a:tr h="718630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concatenate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745" t="-156140" r="-426" b="-2929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2818274"/>
                      </a:ext>
                    </a:extLst>
                  </a:tr>
                  <a:tr h="697230">
                    <a:tc>
                      <a:txBody>
                        <a:bodyPr/>
                        <a:lstStyle/>
                        <a:p>
                          <a:r>
                            <a:rPr lang="en-US" sz="1800" dirty="0" err="1"/>
                            <a:t>branchjoin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745" t="-270370" r="-426" b="-2092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5333668"/>
                      </a:ext>
                    </a:extLst>
                  </a:tr>
                  <a:tr h="676339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negative feedback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745" t="-370370" r="-426" b="-1092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9593221"/>
                      </a:ext>
                    </a:extLst>
                  </a:tr>
                  <a:tr h="676339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Positive feedback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745" t="-479245" r="-426" b="-113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125098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2BEAFF-81C8-DC1C-D1C6-5121EBE5F506}"/>
                  </a:ext>
                </a:extLst>
              </p:cNvPr>
              <p:cNvSpPr txBox="1"/>
              <p:nvPr/>
            </p:nvSpPr>
            <p:spPr>
              <a:xfrm>
                <a:off x="4245429" y="4961937"/>
                <a:ext cx="3701141" cy="6333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2BEAFF-81C8-DC1C-D1C6-5121EBE5F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429" y="4961937"/>
                <a:ext cx="3701141" cy="633315"/>
              </a:xfrm>
              <a:prstGeom prst="rect">
                <a:avLst/>
              </a:prstGeom>
              <a:blipFill>
                <a:blip r:embed="rId3"/>
                <a:stretch>
                  <a:fillRect l="-1370" r="-1712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568B53-C20D-5DAC-3181-8CAFE7788611}"/>
                  </a:ext>
                </a:extLst>
              </p:cNvPr>
              <p:cNvSpPr txBox="1"/>
              <p:nvPr/>
            </p:nvSpPr>
            <p:spPr>
              <a:xfrm>
                <a:off x="768817" y="5252352"/>
                <a:ext cx="3118546" cy="285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568B53-C20D-5DAC-3181-8CAFE7788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17" y="5252352"/>
                <a:ext cx="3118546" cy="285784"/>
              </a:xfrm>
              <a:prstGeom prst="rect">
                <a:avLst/>
              </a:prstGeom>
              <a:blipFill>
                <a:blip r:embed="rId4"/>
                <a:stretch>
                  <a:fillRect l="-405" r="-202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25F32C-4EFC-2213-02A0-E0BD41C58A74}"/>
                  </a:ext>
                </a:extLst>
              </p:cNvPr>
              <p:cNvSpPr txBox="1"/>
              <p:nvPr/>
            </p:nvSpPr>
            <p:spPr>
              <a:xfrm>
                <a:off x="714379" y="5841130"/>
                <a:ext cx="3227422" cy="285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25F32C-4EFC-2213-02A0-E0BD41C58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79" y="5841130"/>
                <a:ext cx="3227422" cy="285784"/>
              </a:xfrm>
              <a:prstGeom prst="rect">
                <a:avLst/>
              </a:prstGeom>
              <a:blipFill>
                <a:blip r:embed="rId5"/>
                <a:stretch>
                  <a:fillRect l="-392" r="-39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C403C3-187C-8692-1352-420E99523CF8}"/>
                  </a:ext>
                </a:extLst>
              </p:cNvPr>
              <p:cNvSpPr txBox="1"/>
              <p:nvPr/>
            </p:nvSpPr>
            <p:spPr>
              <a:xfrm>
                <a:off x="3668678" y="5677661"/>
                <a:ext cx="3227422" cy="7278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C403C3-187C-8692-1352-420E99523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678" y="5677661"/>
                <a:ext cx="3227422" cy="7278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889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44678-965A-507B-D6E4-187AF87E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947D43-7EE5-161C-D13C-34B7046B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9C4EB-2904-1CE2-2CC3-FD90D443A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operator transfer functions</a:t>
            </a:r>
          </a:p>
          <a:p>
            <a:pPr lvl="1"/>
            <a:r>
              <a:rPr lang="en-US" dirty="0"/>
              <a:t>Do arbitrary operations on network modules</a:t>
            </a:r>
          </a:p>
          <a:p>
            <a:pPr lvl="1"/>
            <a:r>
              <a:rPr lang="en-US" dirty="0"/>
              <a:t>Compare simulation results with transfer functions</a:t>
            </a:r>
          </a:p>
          <a:p>
            <a:r>
              <a:rPr lang="en-US" dirty="0"/>
              <a:t>Construct design algorithm</a:t>
            </a:r>
          </a:p>
          <a:p>
            <a:pPr lvl="1"/>
            <a:r>
              <a:rPr lang="en-US" dirty="0"/>
              <a:t>Given a transfer function, construct a reaction network with that transfer function</a:t>
            </a:r>
          </a:p>
          <a:p>
            <a:pPr lvl="1"/>
            <a:r>
              <a:rPr lang="en-US" dirty="0"/>
              <a:t>Challenges</a:t>
            </a:r>
          </a:p>
          <a:p>
            <a:pPr lvl="2"/>
            <a:r>
              <a:rPr lang="en-US" dirty="0"/>
              <a:t>Imaginary poles require using negative feedback</a:t>
            </a:r>
          </a:p>
          <a:p>
            <a:pPr lvl="2"/>
            <a:r>
              <a:rPr lang="en-US" dirty="0"/>
              <a:t>Zeroes (non-zero powers of </a:t>
            </a:r>
            <a:r>
              <a:rPr lang="en-US" i="1" dirty="0"/>
              <a:t>s</a:t>
            </a:r>
            <a:r>
              <a:rPr lang="en-US" dirty="0"/>
              <a:t> in the numerator) require </a:t>
            </a:r>
            <a:r>
              <a:rPr lang="en-US" dirty="0" err="1"/>
              <a:t>branchjoin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38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85212-AA9E-7092-B112-1B0C49457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C1833-F154-1A9D-3DE1-4933440F9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98"/>
            <a:ext cx="10515600" cy="67364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a unary module operation: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CC46A3-5BBF-0B80-1D4F-EF1C8C10E316}"/>
              </a:ext>
            </a:extLst>
          </p:cNvPr>
          <p:cNvSpPr/>
          <p:nvPr/>
        </p:nvSpPr>
        <p:spPr>
          <a:xfrm>
            <a:off x="2216807" y="1725193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45A590-49E9-9617-0A7D-EB93D38B4FB3}"/>
              </a:ext>
            </a:extLst>
          </p:cNvPr>
          <p:cNvSpPr/>
          <p:nvPr/>
        </p:nvSpPr>
        <p:spPr>
          <a:xfrm>
            <a:off x="3173693" y="1725193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B4FA87-E7F0-3E59-5134-153C42BFCED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836917" y="2035248"/>
            <a:ext cx="3367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B286DB-558C-12D6-D094-2EAA4F45CA1E}"/>
                  </a:ext>
                </a:extLst>
              </p:cNvPr>
              <p:cNvSpPr txBox="1"/>
              <p:nvPr/>
            </p:nvSpPr>
            <p:spPr>
              <a:xfrm>
                <a:off x="3391136" y="2477828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B286DB-558C-12D6-D094-2EAA4F45C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36" y="2477828"/>
                <a:ext cx="197169" cy="276999"/>
              </a:xfrm>
              <a:prstGeom prst="rect">
                <a:avLst/>
              </a:prstGeom>
              <a:blipFill>
                <a:blip r:embed="rId2"/>
                <a:stretch>
                  <a:fillRect l="-29412" r="-29412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1CF38D-CE06-5530-1C76-02A2988197C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483748" y="2345303"/>
            <a:ext cx="0" cy="188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B1B4F7F-4B1F-7C3E-A1D2-C5504AC68C66}"/>
              </a:ext>
            </a:extLst>
          </p:cNvPr>
          <p:cNvSpPr/>
          <p:nvPr/>
        </p:nvSpPr>
        <p:spPr>
          <a:xfrm>
            <a:off x="4787905" y="1858097"/>
            <a:ext cx="481744" cy="2769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A215679B-E7A9-B251-5FF1-FC3791D04319}"/>
              </a:ext>
            </a:extLst>
          </p:cNvPr>
          <p:cNvSpPr/>
          <p:nvPr/>
        </p:nvSpPr>
        <p:spPr>
          <a:xfrm>
            <a:off x="1414513" y="1858097"/>
            <a:ext cx="796163" cy="3190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934BBD-3FEE-0AC3-BFDB-52B750198599}"/>
              </a:ext>
            </a:extLst>
          </p:cNvPr>
          <p:cNvSpPr txBox="1"/>
          <p:nvPr/>
        </p:nvSpPr>
        <p:spPr>
          <a:xfrm>
            <a:off x="2845330" y="1215084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Module 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345274-7232-7586-044D-972602A89FD5}"/>
              </a:ext>
            </a:extLst>
          </p:cNvPr>
          <p:cNvSpPr/>
          <p:nvPr/>
        </p:nvSpPr>
        <p:spPr>
          <a:xfrm>
            <a:off x="4151592" y="1740960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490F32-C72D-F551-0BAA-145F356432E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793803" y="2035248"/>
            <a:ext cx="357793" cy="52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64DBE5-F35E-3AB4-806D-CC8FB8220122}"/>
              </a:ext>
            </a:extLst>
          </p:cNvPr>
          <p:cNvGrpSpPr/>
          <p:nvPr/>
        </p:nvGrpSpPr>
        <p:grpSpPr>
          <a:xfrm>
            <a:off x="5310185" y="1388233"/>
            <a:ext cx="2622501" cy="1325563"/>
            <a:chOff x="6783385" y="1388233"/>
            <a:chExt cx="2622501" cy="132556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63DE712-F21A-CA79-099D-83CB9A73EC25}"/>
                </a:ext>
              </a:extLst>
            </p:cNvPr>
            <p:cNvSpPr/>
            <p:nvPr/>
          </p:nvSpPr>
          <p:spPr>
            <a:xfrm>
              <a:off x="6783385" y="1388233"/>
              <a:ext cx="2172078" cy="1325563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Scale Network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C87527F-610B-2949-AF40-4B2EC1A2CE30}"/>
                </a:ext>
              </a:extLst>
            </p:cNvPr>
            <p:cNvSpPr/>
            <p:nvPr/>
          </p:nvSpPr>
          <p:spPr>
            <a:xfrm>
              <a:off x="6922282" y="1692185"/>
              <a:ext cx="620110" cy="6201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S3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45F662B-1FBD-BF52-7EE1-3B5586340382}"/>
                </a:ext>
              </a:extLst>
            </p:cNvPr>
            <p:cNvSpPr/>
            <p:nvPr/>
          </p:nvSpPr>
          <p:spPr>
            <a:xfrm>
              <a:off x="8181396" y="1703070"/>
              <a:ext cx="620110" cy="6201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S4</a:t>
              </a:r>
            </a:p>
          </p:txBody>
        </p:sp>
        <p:sp>
          <p:nvSpPr>
            <p:cNvPr id="30" name="Right Arrow 29">
              <a:extLst>
                <a:ext uri="{FF2B5EF4-FFF2-40B4-BE49-F238E27FC236}">
                  <a16:creationId xmlns:a16="http://schemas.microsoft.com/office/drawing/2014/main" id="{2845E7A5-681A-526A-0DC1-1C569AC9B627}"/>
                </a:ext>
              </a:extLst>
            </p:cNvPr>
            <p:cNvSpPr/>
            <p:nvPr/>
          </p:nvSpPr>
          <p:spPr>
            <a:xfrm>
              <a:off x="8991387" y="1858097"/>
              <a:ext cx="414499" cy="24181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EA7D328-77BA-EA03-C751-8FB56BA53D52}"/>
                </a:ext>
              </a:extLst>
            </p:cNvPr>
            <p:cNvSpPr txBox="1"/>
            <p:nvPr/>
          </p:nvSpPr>
          <p:spPr>
            <a:xfrm>
              <a:off x="7108371" y="2318652"/>
              <a:ext cx="1417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ScaleModule</a:t>
              </a:r>
              <a:endParaRPr lang="en-US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8C53EB7-6FDD-8A71-7C76-393E70BF32E6}"/>
                </a:ext>
              </a:extLst>
            </p:cNvPr>
            <p:cNvSpPr txBox="1"/>
            <p:nvPr/>
          </p:nvSpPr>
          <p:spPr>
            <a:xfrm>
              <a:off x="7598857" y="1425962"/>
              <a:ext cx="57740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/>
                <a:t>?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DA37335-273B-1D60-E5E5-9D27B17AEC75}"/>
              </a:ext>
            </a:extLst>
          </p:cNvPr>
          <p:cNvSpPr/>
          <p:nvPr/>
        </p:nvSpPr>
        <p:spPr>
          <a:xfrm>
            <a:off x="1650999" y="1003301"/>
            <a:ext cx="6045201" cy="20193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B4026A0-5714-A5A9-AB85-E484A5215370}"/>
                  </a:ext>
                </a:extLst>
              </p:cNvPr>
              <p:cNvSpPr txBox="1"/>
              <p:nvPr/>
            </p:nvSpPr>
            <p:spPr>
              <a:xfrm>
                <a:off x="4369036" y="2477828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B4026A0-5714-A5A9-AB85-E484A5215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036" y="2477828"/>
                <a:ext cx="197169" cy="276999"/>
              </a:xfrm>
              <a:prstGeom prst="rect">
                <a:avLst/>
              </a:prstGeom>
              <a:blipFill>
                <a:blip r:embed="rId3"/>
                <a:stretch>
                  <a:fillRect l="-37500" r="-37500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7C6A75-C085-F99F-DEEE-684BCCE36C87}"/>
              </a:ext>
            </a:extLst>
          </p:cNvPr>
          <p:cNvCxnSpPr>
            <a:cxnSpLocks/>
          </p:cNvCxnSpPr>
          <p:nvPr/>
        </p:nvCxnSpPr>
        <p:spPr>
          <a:xfrm>
            <a:off x="4461648" y="2345303"/>
            <a:ext cx="0" cy="188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E7E3C40-FF5D-B1A2-F4FE-ED8D6A025180}"/>
              </a:ext>
            </a:extLst>
          </p:cNvPr>
          <p:cNvSpPr/>
          <p:nvPr/>
        </p:nvSpPr>
        <p:spPr>
          <a:xfrm>
            <a:off x="1957385" y="1215085"/>
            <a:ext cx="3003056" cy="158761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4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0EE2F-09A2-B20B-284B-FC54D520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Module?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7850B-EB8D-3F65-A680-E7306CC6F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2727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</a:rPr>
              <a:t>Oxford dictionary: “a set of standardized parts or independent units that can be used to construct a more complex structure, such as an item of furniture or a building.”</a:t>
            </a:r>
          </a:p>
          <a:p>
            <a:pPr algn="l"/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Parnas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, 1972 “</a:t>
            </a:r>
            <a:r>
              <a:rPr lang="en-US" dirty="0"/>
              <a:t>The specification must provide to the intended user all the information that he will need to use the program correctly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…”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B083D9-70C7-3527-C8EC-F53C11ABC039}"/>
              </a:ext>
            </a:extLst>
          </p:cNvPr>
          <p:cNvSpPr txBox="1">
            <a:spLocks/>
          </p:cNvSpPr>
          <p:nvPr/>
        </p:nvSpPr>
        <p:spPr>
          <a:xfrm>
            <a:off x="838200" y="4440237"/>
            <a:ext cx="10515600" cy="1808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Defining properties</a:t>
            </a:r>
          </a:p>
          <a:p>
            <a:r>
              <a:rPr lang="en-US" dirty="0"/>
              <a:t>Modules only interact through well-defined inputs and outputs.</a:t>
            </a:r>
          </a:p>
          <a:p>
            <a:r>
              <a:rPr lang="en-US" dirty="0"/>
              <a:t>Modules have clearly defined behaviors.</a:t>
            </a:r>
          </a:p>
          <a:p>
            <a:r>
              <a:rPr lang="en-US" dirty="0"/>
              <a:t>Modules can be (recursively) composed of other modules.</a:t>
            </a:r>
          </a:p>
        </p:txBody>
      </p:sp>
    </p:spTree>
    <p:extLst>
      <p:ext uri="{BB962C8B-B14F-4D97-AF65-F5344CB8AC3E}">
        <p14:creationId xmlns:p14="http://schemas.microsoft.com/office/powerpoint/2010/main" val="3044233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A53E3-BE06-F902-CC95-BB20D74F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modules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D6594-0013-B5A0-A3AE-A92A8FAE2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  <a:p>
            <a:pPr lvl="1"/>
            <a:r>
              <a:rPr lang="en-US" dirty="0"/>
              <a:t>Testing can be done on modules in isolation (e.g., unit tests)</a:t>
            </a:r>
          </a:p>
          <a:p>
            <a:r>
              <a:rPr lang="en-US" dirty="0"/>
              <a:t>Design</a:t>
            </a:r>
          </a:p>
          <a:p>
            <a:pPr lvl="1"/>
            <a:r>
              <a:rPr lang="en-US" dirty="0"/>
              <a:t>Design is simplified by having modules that perform “big” functions.</a:t>
            </a:r>
          </a:p>
          <a:p>
            <a:r>
              <a:rPr lang="en-US" dirty="0"/>
              <a:t>Reuse</a:t>
            </a:r>
          </a:p>
          <a:p>
            <a:pPr lvl="1"/>
            <a:r>
              <a:rPr lang="en-US" dirty="0"/>
              <a:t>Modules are sharable and easy to incorporate (although this can be complicated by dependencies).</a:t>
            </a:r>
          </a:p>
        </p:txBody>
      </p:sp>
    </p:spTree>
    <p:extLst>
      <p:ext uri="{BB962C8B-B14F-4D97-AF65-F5344CB8AC3E}">
        <p14:creationId xmlns:p14="http://schemas.microsoft.com/office/powerpoint/2010/main" val="795085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857D-7C68-D377-AC8C-B89E4503E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961"/>
            <a:ext cx="10515600" cy="769992"/>
          </a:xfrm>
        </p:spPr>
        <p:txBody>
          <a:bodyPr/>
          <a:lstStyle/>
          <a:p>
            <a:r>
              <a:rPr lang="en-US" dirty="0"/>
              <a:t>Motivation From Electrical Engineering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70AC8-959D-143C-C250-C5725724B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5" y="2971251"/>
            <a:ext cx="11234057" cy="1758403"/>
          </a:xfrm>
        </p:spPr>
        <p:txBody>
          <a:bodyPr>
            <a:normAutofit fontScale="92500"/>
          </a:bodyPr>
          <a:lstStyle/>
          <a:p>
            <a:r>
              <a:rPr lang="en-US" dirty="0"/>
              <a:t>Vision: Design reaction networks based on desired input/output relationships</a:t>
            </a:r>
          </a:p>
          <a:p>
            <a:pPr lvl="1"/>
            <a:r>
              <a:rPr lang="en-US" dirty="0"/>
              <a:t>Inputs &amp; outputs are species concentrations (signals)</a:t>
            </a:r>
          </a:p>
          <a:p>
            <a:pPr lvl="1"/>
            <a:r>
              <a:rPr lang="en-US" dirty="0"/>
              <a:t>Modules (subnetworks) transform signals in known ways</a:t>
            </a:r>
          </a:p>
          <a:p>
            <a:pPr lvl="1"/>
            <a:r>
              <a:rPr lang="en-US" dirty="0"/>
              <a:t>Given a desired output signal, automatically design the reaction network</a:t>
            </a:r>
          </a:p>
          <a:p>
            <a:pPr lvl="1"/>
            <a:endParaRPr lang="en-US" dirty="0"/>
          </a:p>
        </p:txBody>
      </p:sp>
      <p:pic>
        <p:nvPicPr>
          <p:cNvPr id="1026" name="Picture 2" descr="What is a Signal Amplifier and How Does it Work? | Dewesoft">
            <a:extLst>
              <a:ext uri="{FF2B5EF4-FFF2-40B4-BE49-F238E27FC236}">
                <a16:creationId xmlns:a16="http://schemas.microsoft.com/office/drawing/2014/main" id="{BD0BE334-1CB0-2C2F-0F1C-01CE79CB7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067" y="5250373"/>
            <a:ext cx="3156387" cy="93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w-pass filter - Wikipedia">
            <a:extLst>
              <a:ext uri="{FF2B5EF4-FFF2-40B4-BE49-F238E27FC236}">
                <a16:creationId xmlns:a16="http://schemas.microsoft.com/office/drawing/2014/main" id="{C3E4B7A8-8666-54B0-0D91-2FB0C0020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44" y="5665266"/>
            <a:ext cx="1409917" cy="78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E8C5A1-BB07-4C70-75A9-79D940F6C97C}"/>
              </a:ext>
            </a:extLst>
          </p:cNvPr>
          <p:cNvSpPr txBox="1"/>
          <p:nvPr/>
        </p:nvSpPr>
        <p:spPr>
          <a:xfrm>
            <a:off x="629362" y="4998517"/>
            <a:ext cx="1563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Low pass filter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FEB3FA-DC76-D592-F428-748DA3AE6F18}"/>
              </a:ext>
            </a:extLst>
          </p:cNvPr>
          <p:cNvGrpSpPr/>
          <p:nvPr/>
        </p:nvGrpSpPr>
        <p:grpSpPr>
          <a:xfrm>
            <a:off x="2452419" y="5383239"/>
            <a:ext cx="1587500" cy="1219200"/>
            <a:chOff x="8334706" y="4922302"/>
            <a:chExt cx="1587500" cy="12192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9E45CDE-B08F-B9DF-992A-D910FF888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34706" y="4922302"/>
              <a:ext cx="1587500" cy="12192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A3C982-9CF5-B8B8-946A-44EB7E98D486}"/>
                </a:ext>
              </a:extLst>
            </p:cNvPr>
            <p:cNvSpPr txBox="1"/>
            <p:nvPr/>
          </p:nvSpPr>
          <p:spPr>
            <a:xfrm>
              <a:off x="8834610" y="5764811"/>
              <a:ext cx="91967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frequency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EB3C48-E7A8-A46F-D045-5D48C1EDB516}"/>
                  </a:ext>
                </a:extLst>
              </p:cNvPr>
              <p:cNvSpPr txBox="1"/>
              <p:nvPr/>
            </p:nvSpPr>
            <p:spPr>
              <a:xfrm>
                <a:off x="4359423" y="5610544"/>
                <a:ext cx="1575560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EB3C48-E7A8-A46F-D045-5D48C1EDB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423" y="5610544"/>
                <a:ext cx="1575560" cy="576761"/>
              </a:xfrm>
              <a:prstGeom prst="rect">
                <a:avLst/>
              </a:prstGeom>
              <a:blipFill>
                <a:blip r:embed="rId5"/>
                <a:stretch>
                  <a:fillRect l="-3200" t="-4255" r="-800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EA0068F-F538-0C82-C557-CAD8FCA832D5}"/>
              </a:ext>
            </a:extLst>
          </p:cNvPr>
          <p:cNvSpPr txBox="1"/>
          <p:nvPr/>
        </p:nvSpPr>
        <p:spPr>
          <a:xfrm>
            <a:off x="8635667" y="4779077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Amplifier</a:t>
            </a:r>
          </a:p>
        </p:txBody>
      </p:sp>
      <p:pic>
        <p:nvPicPr>
          <p:cNvPr id="3" name="Picture 2" descr="What is SPICE Simulation in Electronics Design? | Blog | Altium Designer">
            <a:extLst>
              <a:ext uri="{FF2B5EF4-FFF2-40B4-BE49-F238E27FC236}">
                <a16:creationId xmlns:a16="http://schemas.microsoft.com/office/drawing/2014/main" id="{3BE23EAA-6B41-EC60-077A-D724ABDDA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998" y="966953"/>
            <a:ext cx="2787933" cy="185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63C39B-A6FB-803F-DAB0-D73018A30941}"/>
              </a:ext>
            </a:extLst>
          </p:cNvPr>
          <p:cNvSpPr txBox="1"/>
          <p:nvPr/>
        </p:nvSpPr>
        <p:spPr>
          <a:xfrm>
            <a:off x="1361642" y="1481959"/>
            <a:ext cx="21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SPICE Design System</a:t>
            </a:r>
          </a:p>
        </p:txBody>
      </p:sp>
    </p:spTree>
    <p:extLst>
      <p:ext uri="{BB962C8B-B14F-4D97-AF65-F5344CB8AC3E}">
        <p14:creationId xmlns:p14="http://schemas.microsoft.com/office/powerpoint/2010/main" val="143226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  <p:bldP spid="6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354C6-2CFE-7CB7-D32E-0F49C1C0E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126"/>
            <a:ext cx="10515600" cy="778966"/>
          </a:xfrm>
        </p:spPr>
        <p:txBody>
          <a:bodyPr/>
          <a:lstStyle/>
          <a:p>
            <a:r>
              <a:rPr lang="en-US" dirty="0"/>
              <a:t>Related Work on Biochemical Modules: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25FC4-23C1-70FA-F40C-555A47ACC52E}"/>
              </a:ext>
            </a:extLst>
          </p:cNvPr>
          <p:cNvSpPr txBox="1"/>
          <p:nvPr/>
        </p:nvSpPr>
        <p:spPr>
          <a:xfrm>
            <a:off x="368300" y="5905500"/>
            <a:ext cx="11531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 formalization of the time course behavior of modules as is needed in a design system.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F5493E-3F5D-A560-3B28-ACEA829425C1}"/>
              </a:ext>
            </a:extLst>
          </p:cNvPr>
          <p:cNvGrpSpPr/>
          <p:nvPr/>
        </p:nvGrpSpPr>
        <p:grpSpPr>
          <a:xfrm>
            <a:off x="368300" y="1425078"/>
            <a:ext cx="10985499" cy="1180092"/>
            <a:chOff x="368300" y="1425078"/>
            <a:chExt cx="10985499" cy="11800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F81AB34-19D1-D453-AC06-DD4E0802B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600" y="1518388"/>
              <a:ext cx="7772400" cy="107586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515D5E-88F7-E7AC-9F89-5D78B7422325}"/>
                </a:ext>
              </a:extLst>
            </p:cNvPr>
            <p:cNvSpPr txBox="1"/>
            <p:nvPr/>
          </p:nvSpPr>
          <p:spPr>
            <a:xfrm>
              <a:off x="8966200" y="1780679"/>
              <a:ext cx="2209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Alternatives to information hiding.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621EC8E-0B2D-0BE4-2FFE-EF1700C40FC8}"/>
                </a:ext>
              </a:extLst>
            </p:cNvPr>
            <p:cNvSpPr/>
            <p:nvPr/>
          </p:nvSpPr>
          <p:spPr>
            <a:xfrm>
              <a:off x="368300" y="1425078"/>
              <a:ext cx="8293100" cy="116916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8059353-8880-E6F8-3DD6-30ED71D2A109}"/>
                </a:ext>
              </a:extLst>
            </p:cNvPr>
            <p:cNvSpPr/>
            <p:nvPr/>
          </p:nvSpPr>
          <p:spPr>
            <a:xfrm>
              <a:off x="8864598" y="1436001"/>
              <a:ext cx="2489201" cy="116916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6A5D1A0-3976-8B6D-2BD0-9C09D51586BE}"/>
              </a:ext>
            </a:extLst>
          </p:cNvPr>
          <p:cNvGrpSpPr/>
          <p:nvPr/>
        </p:nvGrpSpPr>
        <p:grpSpPr>
          <a:xfrm>
            <a:off x="368300" y="2996094"/>
            <a:ext cx="10985499" cy="1180199"/>
            <a:chOff x="368300" y="2996094"/>
            <a:chExt cx="10985499" cy="118019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E0F64DF-0A23-49F8-5835-EA745CE53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800" y="3031328"/>
              <a:ext cx="7772400" cy="101704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59E74F-C52D-B22E-0890-FD35C767A2B0}"/>
                </a:ext>
              </a:extLst>
            </p:cNvPr>
            <p:cNvSpPr txBox="1"/>
            <p:nvPr/>
          </p:nvSpPr>
          <p:spPr>
            <a:xfrm>
              <a:off x="8864600" y="3253362"/>
              <a:ext cx="2209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Standardized biological parts.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CCDFF1-4899-031E-B70E-9F9EBE3E909A}"/>
                </a:ext>
              </a:extLst>
            </p:cNvPr>
            <p:cNvSpPr/>
            <p:nvPr/>
          </p:nvSpPr>
          <p:spPr>
            <a:xfrm>
              <a:off x="368300" y="3007124"/>
              <a:ext cx="8293100" cy="116916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1B97B9C-813B-EB7F-8C48-63A87A268CCF}"/>
                </a:ext>
              </a:extLst>
            </p:cNvPr>
            <p:cNvSpPr/>
            <p:nvPr/>
          </p:nvSpPr>
          <p:spPr>
            <a:xfrm>
              <a:off x="8864598" y="2996094"/>
              <a:ext cx="2489201" cy="116916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D7FCB8-F003-0883-E08C-1EB2E3ECB076}"/>
              </a:ext>
            </a:extLst>
          </p:cNvPr>
          <p:cNvGrpSpPr/>
          <p:nvPr/>
        </p:nvGrpSpPr>
        <p:grpSpPr>
          <a:xfrm>
            <a:off x="368300" y="4354308"/>
            <a:ext cx="10985500" cy="1410401"/>
            <a:chOff x="368300" y="4303508"/>
            <a:chExt cx="10985500" cy="14104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D73D3A9-84C0-BA16-E289-AE05D4230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1800" y="4304209"/>
              <a:ext cx="7708900" cy="14097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2AD1F3-5C79-17A6-B03F-B181AA86AAFA}"/>
                </a:ext>
              </a:extLst>
            </p:cNvPr>
            <p:cNvSpPr txBox="1"/>
            <p:nvPr/>
          </p:nvSpPr>
          <p:spPr>
            <a:xfrm>
              <a:off x="8864599" y="4744412"/>
              <a:ext cx="2489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Predicting Gene Ontology annotations.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F4470FD-B913-48BD-3EC6-EF208D8B15C8}"/>
                </a:ext>
              </a:extLst>
            </p:cNvPr>
            <p:cNvSpPr/>
            <p:nvPr/>
          </p:nvSpPr>
          <p:spPr>
            <a:xfrm>
              <a:off x="368300" y="4303508"/>
              <a:ext cx="8293100" cy="130989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6588181-042D-A05D-17D6-2BF645975E73}"/>
                </a:ext>
              </a:extLst>
            </p:cNvPr>
            <p:cNvSpPr/>
            <p:nvPr/>
          </p:nvSpPr>
          <p:spPr>
            <a:xfrm>
              <a:off x="8864597" y="4303508"/>
              <a:ext cx="2489201" cy="130989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460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E1277-2A15-36CC-82AC-8CF9EF3FE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6DB9-7199-7B4C-632F-139128E5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126"/>
            <a:ext cx="10515600" cy="778966"/>
          </a:xfrm>
        </p:spPr>
        <p:txBody>
          <a:bodyPr/>
          <a:lstStyle/>
          <a:p>
            <a:r>
              <a:rPr lang="en-US" dirty="0"/>
              <a:t>Related Work on Biochemical Modules: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1A8FDE-0BE1-6250-486B-C0BEEE8BCEFC}"/>
              </a:ext>
            </a:extLst>
          </p:cNvPr>
          <p:cNvSpPr txBox="1"/>
          <p:nvPr/>
        </p:nvSpPr>
        <p:spPr>
          <a:xfrm>
            <a:off x="165100" y="6248400"/>
            <a:ext cx="11867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 definition of modules that addresses retroactivity. No concept of operations on modules.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B70F8D2-F0DE-C962-C306-1044E6A2224D}"/>
              </a:ext>
            </a:extLst>
          </p:cNvPr>
          <p:cNvGrpSpPr/>
          <p:nvPr/>
        </p:nvGrpSpPr>
        <p:grpSpPr>
          <a:xfrm>
            <a:off x="393700" y="2885578"/>
            <a:ext cx="10985499" cy="1354446"/>
            <a:chOff x="368300" y="967878"/>
            <a:chExt cx="10985499" cy="135444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A11C89-A7EF-444A-A566-C4E28CEB467F}"/>
                </a:ext>
              </a:extLst>
            </p:cNvPr>
            <p:cNvSpPr txBox="1"/>
            <p:nvPr/>
          </p:nvSpPr>
          <p:spPr>
            <a:xfrm>
              <a:off x="8966200" y="1323479"/>
              <a:ext cx="2209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Compensating for retroactivity.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2041020-BD83-A553-79CF-C75D72FBBBBF}"/>
                </a:ext>
              </a:extLst>
            </p:cNvPr>
            <p:cNvSpPr/>
            <p:nvPr/>
          </p:nvSpPr>
          <p:spPr>
            <a:xfrm>
              <a:off x="368300" y="967878"/>
              <a:ext cx="8420100" cy="134352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255C5A-CACC-8553-367B-AAA5C2275141}"/>
                </a:ext>
              </a:extLst>
            </p:cNvPr>
            <p:cNvSpPr/>
            <p:nvPr/>
          </p:nvSpPr>
          <p:spPr>
            <a:xfrm>
              <a:off x="8864598" y="978802"/>
              <a:ext cx="2489201" cy="134352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AD29896-6C78-9533-D1DE-811251190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967878"/>
              <a:ext cx="5638800" cy="124727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DED33D-29CB-F450-374D-ED5CEB09D541}"/>
              </a:ext>
            </a:extLst>
          </p:cNvPr>
          <p:cNvGrpSpPr/>
          <p:nvPr/>
        </p:nvGrpSpPr>
        <p:grpSpPr>
          <a:xfrm>
            <a:off x="368300" y="4340328"/>
            <a:ext cx="11048999" cy="1726395"/>
            <a:chOff x="368300" y="3286228"/>
            <a:chExt cx="11048999" cy="172639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802A3F3-3049-F7E0-9133-02AC4C172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3286228"/>
              <a:ext cx="5207000" cy="1713696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4253A9D-1B99-0E01-F194-78228076630A}"/>
                </a:ext>
              </a:extLst>
            </p:cNvPr>
            <p:cNvSpPr/>
            <p:nvPr/>
          </p:nvSpPr>
          <p:spPr>
            <a:xfrm>
              <a:off x="368300" y="3298926"/>
              <a:ext cx="8496298" cy="17136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175E48-528C-5654-DDB3-B7CEB157A905}"/>
                </a:ext>
              </a:extLst>
            </p:cNvPr>
            <p:cNvSpPr txBox="1"/>
            <p:nvPr/>
          </p:nvSpPr>
          <p:spPr>
            <a:xfrm>
              <a:off x="9118600" y="3672979"/>
              <a:ext cx="22097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Calculating fluxes and concentrations as an analog to I-V analysis in EE.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B69C9D7-50AF-F88D-5692-5880FDA2B855}"/>
                </a:ext>
              </a:extLst>
            </p:cNvPr>
            <p:cNvSpPr/>
            <p:nvPr/>
          </p:nvSpPr>
          <p:spPr>
            <a:xfrm>
              <a:off x="8928098" y="3286229"/>
              <a:ext cx="2489201" cy="17136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C5C6C82-E833-A6D3-3B41-DA617EF93A9B}"/>
              </a:ext>
            </a:extLst>
          </p:cNvPr>
          <p:cNvGrpSpPr/>
          <p:nvPr/>
        </p:nvGrpSpPr>
        <p:grpSpPr>
          <a:xfrm>
            <a:off x="393700" y="1017093"/>
            <a:ext cx="11023598" cy="1498977"/>
            <a:chOff x="393700" y="1017093"/>
            <a:chExt cx="11023598" cy="1498977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E072CDA-7F03-1346-0D1D-19BC9835E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3100" y="1080590"/>
              <a:ext cx="3263900" cy="1291905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6D7958E-A271-337D-D140-2C9391B799BE}"/>
                </a:ext>
              </a:extLst>
            </p:cNvPr>
            <p:cNvSpPr/>
            <p:nvPr/>
          </p:nvSpPr>
          <p:spPr>
            <a:xfrm>
              <a:off x="393700" y="1031378"/>
              <a:ext cx="8420100" cy="148469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31180B4-9A4A-F81C-B8B2-AB122DA53D9C}"/>
                </a:ext>
              </a:extLst>
            </p:cNvPr>
            <p:cNvSpPr/>
            <p:nvPr/>
          </p:nvSpPr>
          <p:spPr>
            <a:xfrm>
              <a:off x="8889997" y="1017093"/>
              <a:ext cx="2527301" cy="148469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965AF2-C909-76FD-B713-C70DD5110723}"/>
                </a:ext>
              </a:extLst>
            </p:cNvPr>
            <p:cNvSpPr txBox="1"/>
            <p:nvPr/>
          </p:nvSpPr>
          <p:spPr>
            <a:xfrm>
              <a:off x="9144000" y="1348879"/>
              <a:ext cx="22097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Avoids retroactivity by using catalysts as signals.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525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7E2C7-277C-9C24-7841-44173F5B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446236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DEF07-73C5-A9C2-6415-46291873D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6F98-50F7-0B25-C70F-3DA60094B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D36EC-A252-BEAB-B934-F80559ACC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</a:t>
            </a:r>
          </a:p>
          <a:p>
            <a:pPr lvl="1"/>
            <a:r>
              <a:rPr lang="en-US" dirty="0"/>
              <a:t>Formal specification of a chemical module that describes its time course behavior</a:t>
            </a:r>
          </a:p>
          <a:p>
            <a:pPr lvl="1"/>
            <a:r>
              <a:rPr lang="en-US" dirty="0"/>
              <a:t>Recursive creation of modules by operations such as: scale, branch-join, concatenate, negative feedback, positive feedback</a:t>
            </a:r>
          </a:p>
          <a:p>
            <a:pPr lvl="1"/>
            <a:r>
              <a:rPr lang="en-US" dirty="0"/>
              <a:t>Automatic creation of a chemical network from a module specification</a:t>
            </a:r>
          </a:p>
          <a:p>
            <a:r>
              <a:rPr lang="en-US" dirty="0"/>
              <a:t>Limitations: SISO Linear Modules</a:t>
            </a:r>
          </a:p>
          <a:p>
            <a:pPr lvl="1"/>
            <a:r>
              <a:rPr lang="en-US" dirty="0"/>
              <a:t>Single input single output (SISO) modules</a:t>
            </a:r>
          </a:p>
          <a:p>
            <a:pPr lvl="1"/>
            <a:r>
              <a:rPr lang="en-US" dirty="0"/>
              <a:t>Dynamics are described by a system of linear differential equations (e.g., mass action kinetics with at most one reactant)</a:t>
            </a:r>
          </a:p>
          <a:p>
            <a:pPr lvl="2"/>
            <a:r>
              <a:rPr lang="en-US" dirty="0"/>
              <a:t>Time course behavior is described by a transfer function</a:t>
            </a:r>
          </a:p>
        </p:txBody>
      </p:sp>
    </p:spTree>
    <p:extLst>
      <p:ext uri="{BB962C8B-B14F-4D97-AF65-F5344CB8AC3E}">
        <p14:creationId xmlns:p14="http://schemas.microsoft.com/office/powerpoint/2010/main" val="234578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9FC9F-CEFA-5638-623F-076FFD0B4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9F91A-F166-5B39-1FF6-2D6BEC7DE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35" y="127525"/>
            <a:ext cx="5131676" cy="838692"/>
          </a:xfrm>
        </p:spPr>
        <p:txBody>
          <a:bodyPr/>
          <a:lstStyle/>
          <a:p>
            <a:r>
              <a:rPr lang="en-US" dirty="0"/>
              <a:t>Modules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8217C0C-3884-96DB-196A-BDA739922D4D}"/>
                  </a:ext>
                </a:extLst>
              </p:cNvPr>
              <p:cNvSpPr txBox="1"/>
              <p:nvPr/>
            </p:nvSpPr>
            <p:spPr>
              <a:xfrm>
                <a:off x="8531635" y="3438507"/>
                <a:ext cx="3448759" cy="23345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Module A specification</a:t>
                </a:r>
              </a:p>
              <a:p>
                <a:r>
                  <a:rPr lang="en-US" sz="160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Transfer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r>
                  <a:rPr lang="en-US" sz="1600" b="0" dirty="0"/>
                  <a:t>Input conversion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Output conversion: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u="sng" dirty="0"/>
                  <a:t>Rule</a:t>
                </a:r>
                <a:r>
                  <a:rPr lang="en-US" sz="1600" dirty="0"/>
                  <a:t>: </a:t>
                </a:r>
                <a:r>
                  <a:rPr lang="en-US" sz="1600" i="1" dirty="0"/>
                  <a:t>The module input is not synthesized within the module.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6FA597A-6E19-7C7A-384C-8FCF5ED21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635" y="3438507"/>
                <a:ext cx="3448759" cy="2334550"/>
              </a:xfrm>
              <a:prstGeom prst="rect">
                <a:avLst/>
              </a:prstGeom>
              <a:blipFill>
                <a:blip r:embed="rId2"/>
                <a:stretch>
                  <a:fillRect l="-1103" t="-541" b="-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0DC0F2DC-BF0F-A20C-3D31-C68FB3DDA552}"/>
              </a:ext>
            </a:extLst>
          </p:cNvPr>
          <p:cNvGrpSpPr/>
          <p:nvPr/>
        </p:nvGrpSpPr>
        <p:grpSpPr>
          <a:xfrm>
            <a:off x="279863" y="1095715"/>
            <a:ext cx="4419111" cy="2026968"/>
            <a:chOff x="878109" y="1690688"/>
            <a:chExt cx="4419111" cy="20269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17A04C3-9937-E71A-F02F-F9D3DF44B264}"/>
                </a:ext>
              </a:extLst>
            </p:cNvPr>
            <p:cNvSpPr/>
            <p:nvPr/>
          </p:nvSpPr>
          <p:spPr>
            <a:xfrm>
              <a:off x="1429407" y="2291255"/>
              <a:ext cx="620110" cy="6201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CB5AF96-7288-497C-948E-93F380CE7878}"/>
                </a:ext>
              </a:extLst>
            </p:cNvPr>
            <p:cNvSpPr/>
            <p:nvPr/>
          </p:nvSpPr>
          <p:spPr>
            <a:xfrm>
              <a:off x="2779993" y="2291255"/>
              <a:ext cx="620110" cy="6201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581D0F8-E635-1E59-C8C1-5F9C4D20B46D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2049517" y="2601310"/>
              <a:ext cx="73047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BBB4385-660F-5254-2E68-0801E481BF9E}"/>
                    </a:ext>
                  </a:extLst>
                </p:cNvPr>
                <p:cNvSpPr txBox="1"/>
                <p:nvPr/>
              </p:nvSpPr>
              <p:spPr>
                <a:xfrm>
                  <a:off x="2188143" y="2242480"/>
                  <a:ext cx="4952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96FD8B2-AC23-EF43-8502-BF191300B9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8143" y="2242480"/>
                  <a:ext cx="49526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500" r="-2500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0530D5A-013B-2304-74D0-C401AF97DACE}"/>
                    </a:ext>
                  </a:extLst>
                </p:cNvPr>
                <p:cNvSpPr txBox="1"/>
                <p:nvPr/>
              </p:nvSpPr>
              <p:spPr>
                <a:xfrm>
                  <a:off x="2989196" y="3424890"/>
                  <a:ext cx="1971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BC3CADF-0960-F2E5-DB2C-9B8D7224F1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196" y="3424890"/>
                  <a:ext cx="1971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5294" r="-29412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17EFE6D-3876-6537-189F-1D86E5F22CF3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3080261" y="2911365"/>
              <a:ext cx="9787" cy="5135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0C6D8C4-BF46-5B07-9D09-4BA2343C6C4D}"/>
                    </a:ext>
                  </a:extLst>
                </p:cNvPr>
                <p:cNvSpPr txBox="1"/>
                <p:nvPr/>
              </p:nvSpPr>
              <p:spPr>
                <a:xfrm>
                  <a:off x="3149843" y="3025497"/>
                  <a:ext cx="5059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B881361-B1F2-1485-2AF3-A94DA9A0A8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9843" y="3025497"/>
                  <a:ext cx="50590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2500" r="-2500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CD2B5FD7-6088-EE4E-60FB-CFB100AC9862}"/>
                </a:ext>
              </a:extLst>
            </p:cNvPr>
            <p:cNvSpPr/>
            <p:nvPr/>
          </p:nvSpPr>
          <p:spPr>
            <a:xfrm>
              <a:off x="4813744" y="2477438"/>
              <a:ext cx="483476" cy="2237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D93960B6-C0BC-0449-19DA-0519F6550821}"/>
                </a:ext>
              </a:extLst>
            </p:cNvPr>
            <p:cNvSpPr/>
            <p:nvPr/>
          </p:nvSpPr>
          <p:spPr>
            <a:xfrm>
              <a:off x="911770" y="2519479"/>
              <a:ext cx="483476" cy="2237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F096E9B-6003-C733-66AE-6CA6FFA25431}"/>
                </a:ext>
              </a:extLst>
            </p:cNvPr>
            <p:cNvSpPr txBox="1"/>
            <p:nvPr/>
          </p:nvSpPr>
          <p:spPr>
            <a:xfrm rot="16200000">
              <a:off x="717167" y="20157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input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E77E89-5D24-534F-5BBF-5FF61ED61C18}"/>
                </a:ext>
              </a:extLst>
            </p:cNvPr>
            <p:cNvSpPr txBox="1"/>
            <p:nvPr/>
          </p:nvSpPr>
          <p:spPr>
            <a:xfrm rot="16200000">
              <a:off x="4577110" y="1950105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output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E45092-339C-1F20-8ABC-64A9F9DDF065}"/>
                </a:ext>
              </a:extLst>
            </p:cNvPr>
            <p:cNvSpPr txBox="1"/>
            <p:nvPr/>
          </p:nvSpPr>
          <p:spPr>
            <a:xfrm>
              <a:off x="2632839" y="1690688"/>
              <a:ext cx="12282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u="sng" dirty="0"/>
                <a:t>Module 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8C0994D-1566-2BAB-9731-166BD89729A0}"/>
                </a:ext>
              </a:extLst>
            </p:cNvPr>
            <p:cNvSpPr/>
            <p:nvPr/>
          </p:nvSpPr>
          <p:spPr>
            <a:xfrm>
              <a:off x="4151592" y="2307022"/>
              <a:ext cx="620110" cy="6201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630D2BE-46AE-BBC0-0E2B-2C375F16C9EF}"/>
                    </a:ext>
                  </a:extLst>
                </p:cNvPr>
                <p:cNvSpPr txBox="1"/>
                <p:nvPr/>
              </p:nvSpPr>
              <p:spPr>
                <a:xfrm>
                  <a:off x="3559742" y="2258247"/>
                  <a:ext cx="5059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6B9B8EA-A927-42D9-E91E-0CE2D33177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9742" y="2258247"/>
                  <a:ext cx="50590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2195" r="-2439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2B0E00D-03C0-5720-B3D0-E29226B50882}"/>
                    </a:ext>
                  </a:extLst>
                </p:cNvPr>
                <p:cNvSpPr txBox="1"/>
                <p:nvPr/>
              </p:nvSpPr>
              <p:spPr>
                <a:xfrm>
                  <a:off x="4360794" y="3440657"/>
                  <a:ext cx="1971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DEF7A01-637A-1A71-6B7E-F701D2CB33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0794" y="3440657"/>
                  <a:ext cx="19716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7500" r="-37500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750A48A-96B8-A1C1-ECF5-6B4E99AAD21C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>
              <a:off x="4451860" y="2927132"/>
              <a:ext cx="9787" cy="5135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CD36E40-1893-F8E3-C485-979F40EF5D0F}"/>
                    </a:ext>
                  </a:extLst>
                </p:cNvPr>
                <p:cNvSpPr txBox="1"/>
                <p:nvPr/>
              </p:nvSpPr>
              <p:spPr>
                <a:xfrm>
                  <a:off x="4521442" y="3041264"/>
                  <a:ext cx="5059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52E1A74-425A-DDC5-545A-7836D4ECDC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1442" y="3041264"/>
                  <a:ext cx="50590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2500" r="-2500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54FB10A-67EB-6636-D01B-650386C61AAF}"/>
                </a:ext>
              </a:extLst>
            </p:cNvPr>
            <p:cNvCxnSpPr/>
            <p:nvPr/>
          </p:nvCxnSpPr>
          <p:spPr>
            <a:xfrm>
              <a:off x="3421120" y="2606565"/>
              <a:ext cx="73047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39C0B8F-6306-B895-D3A9-220378AAEC9C}"/>
              </a:ext>
            </a:extLst>
          </p:cNvPr>
          <p:cNvGrpSpPr/>
          <p:nvPr/>
        </p:nvGrpSpPr>
        <p:grpSpPr>
          <a:xfrm>
            <a:off x="5626011" y="193137"/>
            <a:ext cx="2617559" cy="1664783"/>
            <a:chOff x="8006623" y="365125"/>
            <a:chExt cx="2617559" cy="166478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06EB16C-FA0C-FD69-5C92-44450C34BF6D}"/>
                </a:ext>
              </a:extLst>
            </p:cNvPr>
            <p:cNvSpPr txBox="1"/>
            <p:nvPr/>
          </p:nvSpPr>
          <p:spPr>
            <a:xfrm>
              <a:off x="8006623" y="365125"/>
              <a:ext cx="1868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System equations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307FE5F-1663-8DE2-E9BD-8EECA7203C34}"/>
                    </a:ext>
                  </a:extLst>
                </p:cNvPr>
                <p:cNvSpPr txBox="1"/>
                <p:nvPr/>
              </p:nvSpPr>
              <p:spPr>
                <a:xfrm>
                  <a:off x="8038154" y="847663"/>
                  <a:ext cx="2586028" cy="5259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C24CE8F-52B9-D30F-7156-03C088B519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8154" y="847663"/>
                  <a:ext cx="2586028" cy="525913"/>
                </a:xfrm>
                <a:prstGeom prst="rect">
                  <a:avLst/>
                </a:prstGeom>
                <a:blipFill>
                  <a:blip r:embed="rId9"/>
                  <a:stretch>
                    <a:fillRect l="-1961" t="-2381" r="-490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893FB23-24A4-F463-C502-0C721B3322F5}"/>
                    </a:ext>
                  </a:extLst>
                </p:cNvPr>
                <p:cNvSpPr txBox="1"/>
                <p:nvPr/>
              </p:nvSpPr>
              <p:spPr>
                <a:xfrm>
                  <a:off x="8038154" y="1503995"/>
                  <a:ext cx="1895391" cy="5259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DD56CA1-AF0E-0C9F-7AF8-74CCE2E59C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8154" y="1503995"/>
                  <a:ext cx="1895391" cy="525913"/>
                </a:xfrm>
                <a:prstGeom prst="rect">
                  <a:avLst/>
                </a:prstGeom>
                <a:blipFill>
                  <a:blip r:embed="rId10"/>
                  <a:stretch>
                    <a:fillRect l="-2667" t="-4762" r="-667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B03E242-A03D-10B9-D5C2-F7E9559095DB}"/>
              </a:ext>
            </a:extLst>
          </p:cNvPr>
          <p:cNvGrpSpPr/>
          <p:nvPr/>
        </p:nvGrpSpPr>
        <p:grpSpPr>
          <a:xfrm>
            <a:off x="8440332" y="54386"/>
            <a:ext cx="3751668" cy="2342360"/>
            <a:chOff x="8006623" y="2278004"/>
            <a:chExt cx="3751668" cy="23423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DEF46FD-067A-876A-B3F6-077C1DE3C1BA}"/>
                    </a:ext>
                  </a:extLst>
                </p:cNvPr>
                <p:cNvSpPr txBox="1"/>
                <p:nvPr/>
              </p:nvSpPr>
              <p:spPr>
                <a:xfrm>
                  <a:off x="8006623" y="2278004"/>
                  <a:ext cx="3231975" cy="5335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Transfer function: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sup>
                      </m:sSup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9DB6630-9575-73E4-57F1-7AAF303307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623" y="2278004"/>
                  <a:ext cx="3231975" cy="533544"/>
                </a:xfrm>
                <a:prstGeom prst="rect">
                  <a:avLst/>
                </a:prstGeom>
                <a:blipFill>
                  <a:blip r:embed="rId11"/>
                  <a:stretch>
                    <a:fillRect l="-1563"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9526760-43EC-0D9E-90DE-C5DF58A47302}"/>
                    </a:ext>
                  </a:extLst>
                </p:cNvPr>
                <p:cNvSpPr txBox="1"/>
                <p:nvPr/>
              </p:nvSpPr>
              <p:spPr>
                <a:xfrm>
                  <a:off x="8172758" y="2967746"/>
                  <a:ext cx="35855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5F87B57-B9D1-9843-E0E6-3F0176E44F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2758" y="2967746"/>
                  <a:ext cx="3585533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0622A77-51A7-3285-E365-9D94E65B2E67}"/>
                    </a:ext>
                  </a:extLst>
                </p:cNvPr>
                <p:cNvSpPr txBox="1"/>
                <p:nvPr/>
              </p:nvSpPr>
              <p:spPr>
                <a:xfrm>
                  <a:off x="8210222" y="3458938"/>
                  <a:ext cx="27744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2A415E3-C2B1-0D61-DC46-7B5D9E57C0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0222" y="3458938"/>
                  <a:ext cx="2774413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909" t="-4348" r="-2273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A5F06F3-60AB-4F26-314D-4B3646A9831F}"/>
                    </a:ext>
                  </a:extLst>
                </p:cNvPr>
                <p:cNvSpPr txBox="1"/>
                <p:nvPr/>
              </p:nvSpPr>
              <p:spPr>
                <a:xfrm>
                  <a:off x="8235403" y="4045270"/>
                  <a:ext cx="3102452" cy="57509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A5F06F3-60AB-4F26-314D-4B3646A983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5403" y="4045270"/>
                  <a:ext cx="3102452" cy="575094"/>
                </a:xfrm>
                <a:prstGeom prst="rect">
                  <a:avLst/>
                </a:prstGeom>
                <a:blipFill>
                  <a:blip r:embed="rId14"/>
                  <a:stretch>
                    <a:fillRect l="-816" t="-2174" r="-2041" b="-195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8CF5F6-A2DC-9E03-96E6-462D5601596C}"/>
              </a:ext>
            </a:extLst>
          </p:cNvPr>
          <p:cNvGrpSpPr/>
          <p:nvPr/>
        </p:nvGrpSpPr>
        <p:grpSpPr>
          <a:xfrm>
            <a:off x="4342191" y="3429000"/>
            <a:ext cx="3925494" cy="3390794"/>
            <a:chOff x="3669531" y="3429000"/>
            <a:chExt cx="3925494" cy="339079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92870D8-385A-0B7C-4B7A-E5C97EDECE77}"/>
                </a:ext>
              </a:extLst>
            </p:cNvPr>
            <p:cNvSpPr txBox="1"/>
            <p:nvPr/>
          </p:nvSpPr>
          <p:spPr>
            <a:xfrm>
              <a:off x="4120358" y="3429000"/>
              <a:ext cx="3031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        Simulation vs. Prediction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FB5E698-1208-F8DB-E06D-E50DDFEECA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9531" y="3927386"/>
              <a:ext cx="1826689" cy="1264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1948641-8795-8BD8-CA80-B3A1EF8445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5540" y="3927386"/>
              <a:ext cx="1659485" cy="1264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A6F7E828-B983-D5BD-966C-C6A0102CC1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3978" y="5382686"/>
              <a:ext cx="1886205" cy="1437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A175793-B1E5-F354-F37A-4EC00C3A3A1A}"/>
              </a:ext>
            </a:extLst>
          </p:cNvPr>
          <p:cNvGrpSpPr/>
          <p:nvPr/>
        </p:nvGrpSpPr>
        <p:grpSpPr>
          <a:xfrm>
            <a:off x="47552" y="3429000"/>
            <a:ext cx="7210286" cy="3357821"/>
            <a:chOff x="47552" y="3429000"/>
            <a:chExt cx="7210286" cy="335782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669251-4364-A57C-9295-4E07C275ACD3}"/>
                </a:ext>
              </a:extLst>
            </p:cNvPr>
            <p:cNvSpPr txBox="1"/>
            <p:nvPr/>
          </p:nvSpPr>
          <p:spPr>
            <a:xfrm>
              <a:off x="47552" y="3429000"/>
              <a:ext cx="4697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Antimony &amp;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control.TransferFunction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95B47F6-700B-598F-C8E5-F1786EE61463}"/>
                </a:ext>
              </a:extLst>
            </p:cNvPr>
            <p:cNvSpPr txBox="1"/>
            <p:nvPr/>
          </p:nvSpPr>
          <p:spPr>
            <a:xfrm>
              <a:off x="519840" y="3830665"/>
              <a:ext cx="2202153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$S1 -&gt; S2; kA1*S1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S2 -&gt; ; kA2*S2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S2 -&gt; S3; kA3*S2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S3 -&gt; ; kA4*S3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kA1=1; kA2=2; kA3=3; kA4=4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S1=10; S2=0; S3=0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B2C353E-25D1-B6AA-7C58-B45ACADE9C4C}"/>
                </a:ext>
              </a:extLst>
            </p:cNvPr>
            <p:cNvSpPr txBox="1"/>
            <p:nvPr/>
          </p:nvSpPr>
          <p:spPr>
            <a:xfrm>
              <a:off x="69150" y="5832714"/>
              <a:ext cx="7188688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 =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control.TransferFunction.s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kA1*kA3/((s + kA2 + kA3)*(s + kA4))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_, PREDICTIONS_A =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control.forced_response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T=TIMES, U=S1)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224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31068</TotalTime>
  <Words>1696</Words>
  <Application>Microsoft Macintosh PowerPoint</Application>
  <PresentationFormat>Widescreen</PresentationFormat>
  <Paragraphs>392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Office Theme</vt:lpstr>
      <vt:lpstr>Modular Chemical Networks</vt:lpstr>
      <vt:lpstr>What’s a Module?</vt:lpstr>
      <vt:lpstr>Why are modules important?</vt:lpstr>
      <vt:lpstr>Motivation From Electrical Engineering</vt:lpstr>
      <vt:lpstr>Related Work on Biochemical Modules: 1</vt:lpstr>
      <vt:lpstr>Related Work on Biochemical Modules: 2</vt:lpstr>
      <vt:lpstr>BACKGROUND</vt:lpstr>
      <vt:lpstr>Scope</vt:lpstr>
      <vt:lpstr>Modules</vt:lpstr>
      <vt:lpstr>Operations on Modules</vt:lpstr>
      <vt:lpstr>Example of a unary module operation: scale</vt:lpstr>
      <vt:lpstr>Failed Attempt at Scale Module</vt:lpstr>
      <vt:lpstr>Transfer Function of Scale Module?</vt:lpstr>
      <vt:lpstr>Corrected Scale Module: DC Gain</vt:lpstr>
      <vt:lpstr>Scale Operator</vt:lpstr>
      <vt:lpstr>Operators on Network Modules (A and B)</vt:lpstr>
      <vt:lpstr>Transfer Functions of Modules Created by Operators</vt:lpstr>
      <vt:lpstr>Next Steps</vt:lpstr>
      <vt:lpstr>Example of a unary module operation: scale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Approximations Figures</dc:title>
  <dc:creator>Joseph Hellerstein</dc:creator>
  <cp:lastModifiedBy>Joseph Hellerstein</cp:lastModifiedBy>
  <cp:revision>291</cp:revision>
  <dcterms:created xsi:type="dcterms:W3CDTF">2024-01-02T17:32:24Z</dcterms:created>
  <dcterms:modified xsi:type="dcterms:W3CDTF">2024-02-23T17:26:50Z</dcterms:modified>
</cp:coreProperties>
</file>