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RQelKOmV6OyPoa+Coym0V9DWf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DBEEA2-0CDF-4A3A-BDEA-C77AA4F3F0FE}">
  <a:tblStyle styleId="{2FDBEEA2-0CDF-4A3A-BDEA-C77AA4F3F0F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Emphasize that the parameters permeate the model.</a:t>
            </a:r>
            <a:endParaRPr/>
          </a:p>
        </p:txBody>
      </p:sp>
      <p:sp>
        <p:nvSpPr>
          <p:cNvPr id="126" name="Google Shape;12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humility about the problem being addressed.</a:t>
            </a:r>
            <a:endParaRPr/>
          </a:p>
        </p:txBody>
      </p:sp>
      <p:sp>
        <p:nvSpPr>
          <p:cNvPr id="177" name="Google Shape;17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Exhaustive search is a search algorithm that looks at all combinations of parameter settings.</a:t>
            </a:r>
            <a:endParaRPr/>
          </a:p>
        </p:txBody>
      </p:sp>
      <p:sp>
        <p:nvSpPr>
          <p:cNvPr id="187" name="Google Shape;18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7753" y="5945854"/>
            <a:ext cx="18288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12" y="6354234"/>
            <a:ext cx="3386667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2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784" y="4006085"/>
            <a:ext cx="3045737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>
            <a:spLocks noGrp="1"/>
          </p:cNvSpPr>
          <p:nvPr>
            <p:ph type="title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  <a:defRPr sz="5000" b="1" i="0">
                <a:solidFill>
                  <a:schemeClr val="lt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5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7753" y="5945854"/>
            <a:ext cx="18288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12" y="6354234"/>
            <a:ext cx="3386667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784" y="4006085"/>
            <a:ext cx="3045737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  <a:defRPr sz="5000" b="1" i="0">
                <a:solidFill>
                  <a:schemeClr val="lt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" descr="A picture containing drawing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 b="35276"/>
          <a:stretch/>
        </p:blipFill>
        <p:spPr>
          <a:xfrm>
            <a:off x="6647234" y="5928416"/>
            <a:ext cx="71336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895675" y="214057"/>
            <a:ext cx="10827137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</a:pPr>
            <a:r>
              <a:rPr lang="en-US"/>
              <a:t>Parameter Fitting: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</a:pPr>
            <a:r>
              <a:rPr lang="en-US" i="1"/>
              <a:t>Overview</a:t>
            </a:r>
            <a:endParaRPr i="1"/>
          </a:p>
        </p:txBody>
      </p:sp>
      <p:sp>
        <p:nvSpPr>
          <p:cNvPr id="109" name="Google Shape;109;p1"/>
          <p:cNvSpPr txBox="1"/>
          <p:nvPr/>
        </p:nvSpPr>
        <p:spPr>
          <a:xfrm>
            <a:off x="2267093" y="4200848"/>
            <a:ext cx="8268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sz="1800" b="0" i="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July, 2022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7094" y="5939821"/>
            <a:ext cx="2075101" cy="34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 descr="A close up of a scree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28783" y="5930993"/>
            <a:ext cx="2172454" cy="3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Factors Affecting Complexity of Fitting</a:t>
            </a:r>
            <a:endParaRPr/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152400" y="1825625"/>
            <a:ext cx="7993500" cy="25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Fitting surface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Number of parameters, number of levels (settings)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Starting point for the search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Search algorithm</a:t>
            </a:r>
            <a:endParaRPr/>
          </a:p>
        </p:txBody>
      </p:sp>
      <p:pic>
        <p:nvPicPr>
          <p:cNvPr id="230" name="Google Shape;23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9200" y="4374830"/>
            <a:ext cx="3509901" cy="21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2795" y="1995725"/>
            <a:ext cx="2687750" cy="18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0"/>
          <p:cNvSpPr txBox="1"/>
          <p:nvPr/>
        </p:nvSpPr>
        <p:spPr>
          <a:xfrm>
            <a:off x="9110525" y="1690813"/>
            <a:ext cx="2232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parameters, 1 species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9049750" y="3923013"/>
            <a:ext cx="223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Glycolytic Oscillations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 txBox="1">
            <a:spLocks noGrp="1"/>
          </p:cNvSpPr>
          <p:nvPr>
            <p:ph type="body" idx="1"/>
          </p:nvPr>
        </p:nvSpPr>
        <p:spPr>
          <a:xfrm>
            <a:off x="-269125" y="5013450"/>
            <a:ext cx="88332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Parameter fitting is an exploratory data analysis (EDA).</a:t>
            </a:r>
            <a:endParaRPr b="1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SBstoat is a tool that supports fitting EDA.</a:t>
            </a:r>
            <a:endParaRPr b="1"/>
          </a:p>
        </p:txBody>
      </p:sp>
      <p:sp>
        <p:nvSpPr>
          <p:cNvPr id="235" name="Google Shape;2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120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What’s Parameter Fitting? Why is it important?</a:t>
            </a:r>
            <a:endParaRPr/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843225"/>
            <a:ext cx="11887200" cy="4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/>
          <p:nvPr/>
        </p:nvSpPr>
        <p:spPr>
          <a:xfrm>
            <a:off x="4844975" y="5936825"/>
            <a:ext cx="4079700" cy="3546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5683175" y="6291425"/>
            <a:ext cx="4079700" cy="3048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 idx="4294967295"/>
          </p:nvPr>
        </p:nvSpPr>
        <p:spPr>
          <a:xfrm>
            <a:off x="838200" y="-244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Wolf2000 Model of Glycolytic Oscillations</a:t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450" y="788375"/>
            <a:ext cx="11655777" cy="25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750" y="3944125"/>
            <a:ext cx="2839132" cy="26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17282" y="4041000"/>
            <a:ext cx="2240687" cy="26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280150" y="3428575"/>
            <a:ext cx="7698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Parameters and their settings in the published work.</a:t>
            </a:r>
            <a:endParaRPr sz="22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06550" y="4395725"/>
            <a:ext cx="5320949" cy="22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5852200" y="1216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8747800" y="1216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9433600" y="1216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8824000" y="13688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5852200" y="1597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2896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8992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49378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55474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92050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104242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5166400" y="21308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3261400" y="2359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4480600" y="25118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4556800" y="2740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6614200" y="2740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1889800" y="28928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3871000" y="3121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3566200" y="987850"/>
            <a:ext cx="11922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Fitting Basics</a:t>
            </a:r>
            <a:endParaRPr/>
          </a:p>
        </p:txBody>
      </p:sp>
      <p:sp>
        <p:nvSpPr>
          <p:cNvPr id="161" name="Google Shape;16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Objective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Find values of parameters that make the model produce results close to empirical data.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i="1" dirty="0"/>
              <a:t>Residuals</a:t>
            </a:r>
            <a:endParaRPr b="1" i="1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Difference between observed values of data (floating species) and simulated values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Generic Algorithm for Kinetic Model Parameter Fitting</a:t>
            </a:r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/>
              <a:t>5</a:t>
            </a:fld>
            <a:endParaRPr sz="1300"/>
          </a:p>
        </p:txBody>
      </p:sp>
      <p:sp>
        <p:nvSpPr>
          <p:cNvPr id="169" name="Google Shape;169;p5"/>
          <p:cNvSpPr txBox="1"/>
          <p:nvPr/>
        </p:nvSpPr>
        <p:spPr>
          <a:xfrm>
            <a:off x="804850" y="1791100"/>
            <a:ext cx="9667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describes time evolution of species concentrations and fluxes based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parametersToEstimate: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 to be estimated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observedValues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time course values of species concentrations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804850" y="3035350"/>
            <a:ext cx="9667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parameterEstimates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good choice of the values for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parametersToEstimate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748350" y="3811435"/>
            <a:ext cx="9667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until good fit with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observedValues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or exceed runtime limits</a:t>
            </a:r>
            <a:endParaRPr lang="en-US"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3740629" y="4513928"/>
            <a:ext cx="5380243" cy="169732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9264466" y="4383932"/>
            <a:ext cx="187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search algorithm</a:t>
            </a:r>
            <a:endParaRPr sz="1500" b="1" i="0" u="none" strike="noStrike" cap="none" dirty="0">
              <a:solidFill>
                <a:srgbClr val="A64D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093EE-8DBB-78BF-1DE0-18112872F854}"/>
              </a:ext>
            </a:extLst>
          </p:cNvPr>
          <p:cNvSpPr txBox="1"/>
          <p:nvPr/>
        </p:nvSpPr>
        <p:spPr>
          <a:xfrm>
            <a:off x="1051034" y="4435000"/>
            <a:ext cx="80698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9900" lvl="0" indent="-342900">
              <a:buSzPts val="1600"/>
              <a:buFont typeface="+mj-lt"/>
              <a:buAutoNum type="arabicPeriod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parameterEstimates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new assignment of values to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parametersToEstimate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lvl="0" indent="-342900">
              <a:buSzPts val="1600"/>
              <a:buFont typeface="+mj-lt"/>
              <a:buAutoNum type="arabicPeriod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simulationResults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run model using settings</a:t>
            </a:r>
          </a:p>
          <a:p>
            <a:pPr marL="469900" lvl="0" indent="-342900">
              <a:buSzPts val="1600"/>
              <a:buFont typeface="+mj-lt"/>
              <a:buAutoNum type="arabicPeriod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residuals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observedValues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–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simulationResults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lvl="0" indent="-342900">
              <a:buSzPts val="1600"/>
              <a:buFont typeface="+mj-lt"/>
              <a:buAutoNum type="arabicPeriod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if residuals smaller than previously,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parameterEstimates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settings</a:t>
            </a:r>
          </a:p>
          <a:p>
            <a:pPr marL="469900" lvl="0" indent="-342900">
              <a:buSzPts val="1600"/>
              <a:buFont typeface="+mj-lt"/>
              <a:buAutoNum type="arabicPeriod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if residuals are very small, return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parameterEstimates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6" y="1661275"/>
            <a:ext cx="9412354" cy="44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/>
        </p:nvSpPr>
        <p:spPr>
          <a:xfrm>
            <a:off x="779250" y="6090625"/>
            <a:ext cx="1072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Models in Systems Biology almost always have many more than five parameters.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 1: Fitting a large number of parameters to a small dataset.</a:t>
            </a: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6684725" y="4386525"/>
            <a:ext cx="96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1903-1957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281950" y="136525"/>
            <a:ext cx="11547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 2: Computational Complexity of Parameter Fitting Using Exhaustive Search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4291050" y="2420050"/>
            <a:ext cx="211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Parameters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281950" y="4168475"/>
            <a:ext cx="117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Settings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(levels)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0" y="1462225"/>
            <a:ext cx="85719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 1 microsecond for a simulation (single assignment of parameter settings).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log10(# hours) - time to simulate all combinations of parameter settings.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Google Shape;193;p7"/>
          <p:cNvGraphicFramePr/>
          <p:nvPr/>
        </p:nvGraphicFramePr>
        <p:xfrm>
          <a:off x="457200" y="2744625"/>
          <a:ext cx="7959350" cy="3414075"/>
        </p:xfrm>
        <a:graphic>
          <a:graphicData uri="http://schemas.openxmlformats.org/drawingml/2006/table">
            <a:tbl>
              <a:tblPr>
                <a:noFill/>
                <a:tableStyleId>{2FDBEEA2-0CDF-4A3A-BDEA-C77AA4F3F0FE}</a:tableStyleId>
              </a:tblPr>
              <a:tblGrid>
                <a:gridCol w="118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-9.3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4975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4975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4E7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-7.8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F83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-5.9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8199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-2.3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C3C4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48.2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67.5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98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-6.5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7692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-3.5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ADB6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76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38.6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86.8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-7.8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F83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-5.9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8199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-2.3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C3C4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48.2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4" name="Google Shape;194;p7"/>
          <p:cNvGraphicFramePr/>
          <p:nvPr/>
        </p:nvGraphicFramePr>
        <p:xfrm>
          <a:off x="9525000" y="3429000"/>
          <a:ext cx="2419350" cy="2554440"/>
        </p:xfrm>
        <a:graphic>
          <a:graphicData uri="http://schemas.openxmlformats.org/drawingml/2006/table">
            <a:tbl>
              <a:tblPr>
                <a:noFill/>
                <a:tableStyleId>{2FDBEEA2-0CDF-4A3A-BDEA-C77AA4F3F0FE}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-3.56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hour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B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1.38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6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2.86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9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3.94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century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5.94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of Universe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14.09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5" name="Google Shape;19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838200" y="-168275"/>
            <a:ext cx="11096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Fitting Surface: 2 Parameters</a:t>
            </a:r>
            <a:endParaRPr/>
          </a:p>
        </p:txBody>
      </p:sp>
      <p:pic>
        <p:nvPicPr>
          <p:cNvPr id="202" name="Google Shape;202;p8" descr="X_0  \rightarrow x \rightarrow X_1" title="MathEquation,#000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7900" y="1967200"/>
            <a:ext cx="3884624" cy="6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 descr="\dot{x} = k_1 X_0 - k_2 x" title="MathEquation,#0000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3627" y="1967200"/>
            <a:ext cx="4312556" cy="6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8298" y="2837225"/>
            <a:ext cx="4173375" cy="30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09597" y="2837225"/>
            <a:ext cx="4173375" cy="28761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 txBox="1"/>
          <p:nvPr/>
        </p:nvSpPr>
        <p:spPr>
          <a:xfrm>
            <a:off x="6215125" y="5894900"/>
            <a:ext cx="5957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Convex fitting surface. Gradient descent finds the best fit. 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Avoids computational complexity of exhaustive search.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271525" y="1031350"/>
            <a:ext cx="11017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Fitting Surface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Sum of square of residuals vs. parameter settings.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Residuals = simulation results using the true settings parameters minus the results using other settings.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2349000" y="2652275"/>
            <a:ext cx="1937100" cy="41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7501675" y="2603300"/>
            <a:ext cx="1937100" cy="41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42925" y="6047300"/>
            <a:ext cx="5957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fitting surface is a “road map” for a search algorithm.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3125" y="797525"/>
            <a:ext cx="4603251" cy="19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9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Fitting Surface: Wolf Model</a:t>
            </a:r>
            <a:endParaRPr/>
          </a:p>
        </p:txBody>
      </p:sp>
      <p:pic>
        <p:nvPicPr>
          <p:cNvPr id="219" name="Google Shape;21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929650"/>
            <a:ext cx="6240825" cy="386931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9"/>
          <p:cNvSpPr txBox="1"/>
          <p:nvPr/>
        </p:nvSpPr>
        <p:spPr>
          <a:xfrm>
            <a:off x="7079025" y="4559950"/>
            <a:ext cx="4917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descent can get stuck in ridges.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1456900" y="2349700"/>
            <a:ext cx="472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Combinations of J2_k, J1_Ki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527</Words>
  <Application>Microsoft Macintosh PowerPoint</Application>
  <PresentationFormat>Widescreen</PresentationFormat>
  <Paragraphs>149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Encode Sans Condensed</vt:lpstr>
      <vt:lpstr>Office Theme</vt:lpstr>
      <vt:lpstr>Office Theme</vt:lpstr>
      <vt:lpstr>Parameter Fitting: Overview</vt:lpstr>
      <vt:lpstr>What’s Parameter Fitting? Why is it important?</vt:lpstr>
      <vt:lpstr>Wolf2000 Model of Glycolytic Oscillations</vt:lpstr>
      <vt:lpstr>Fitting Basics</vt:lpstr>
      <vt:lpstr>Generic Algorithm for Kinetic Model Parameter Fitting</vt:lpstr>
      <vt:lpstr>Concern 1: Fitting a large number of parameters to a small dataset.</vt:lpstr>
      <vt:lpstr>Concern 2: Computational Complexity of Parameter Fitting Using Exhaustive Search</vt:lpstr>
      <vt:lpstr>Fitting Surface: 2 Parameters</vt:lpstr>
      <vt:lpstr>Fitting Surface: Wolf Model</vt:lpstr>
      <vt:lpstr>Factors Affecting Complexity of 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Fitting: Overview</dc:title>
  <cp:lastModifiedBy>Joseph L. Hellerstein</cp:lastModifiedBy>
  <cp:revision>3</cp:revision>
  <dcterms:modified xsi:type="dcterms:W3CDTF">2022-07-13T00:35:19Z</dcterms:modified>
</cp:coreProperties>
</file>