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158" d="100"/>
          <a:sy n="158" d="100"/>
        </p:scale>
        <p:origin x="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 u="none" strike="noStrike" cap="non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dirty="0"/>
              <a:t>Validating Model Accuracy With Cross Validation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9F7-6695-3721-2905-F1F9A90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78"/>
            <a:ext cx="8229600" cy="751268"/>
          </a:xfrm>
        </p:spPr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E8B18-F4B4-F6C3-8C75-CC17E02A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57BB3B-57C0-7E97-F1D0-57A9F3F7B7EC}"/>
              </a:ext>
            </a:extLst>
          </p:cNvPr>
          <p:cNvSpPr/>
          <p:nvPr/>
        </p:nvSpPr>
        <p:spPr>
          <a:xfrm>
            <a:off x="1124793" y="2071560"/>
            <a:ext cx="1375646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Construct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851C5C-EF01-4B8F-20ED-0FED98F3C745}"/>
              </a:ext>
            </a:extLst>
          </p:cNvPr>
          <p:cNvSpPr/>
          <p:nvPr/>
        </p:nvSpPr>
        <p:spPr>
          <a:xfrm>
            <a:off x="3212536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Estimate Parameters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BDC3B1-A7FC-F05E-A03C-18537B055E7F}"/>
              </a:ext>
            </a:extLst>
          </p:cNvPr>
          <p:cNvGrpSpPr/>
          <p:nvPr/>
        </p:nvGrpSpPr>
        <p:grpSpPr>
          <a:xfrm>
            <a:off x="3584771" y="1072869"/>
            <a:ext cx="833200" cy="701100"/>
            <a:chOff x="3584771" y="1072869"/>
            <a:chExt cx="833200" cy="701100"/>
          </a:xfrm>
        </p:grpSpPr>
        <p:graphicFrame>
          <p:nvGraphicFramePr>
            <p:cNvPr id="8" name="Google Shape;172;p8">
              <a:extLst>
                <a:ext uri="{FF2B5EF4-FFF2-40B4-BE49-F238E27FC236}">
                  <a16:creationId xmlns:a16="http://schemas.microsoft.com/office/drawing/2014/main" id="{E8878E19-4BA5-40A1-B8D5-1426C83B37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510048"/>
                </p:ext>
              </p:extLst>
            </p:nvPr>
          </p:nvGraphicFramePr>
          <p:xfrm>
            <a:off x="3584771" y="1072869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7B5A2-804E-5E0C-435F-F5149B039767}"/>
                </a:ext>
              </a:extLst>
            </p:cNvPr>
            <p:cNvSpPr txBox="1"/>
            <p:nvPr/>
          </p:nvSpPr>
          <p:spPr>
            <a:xfrm>
              <a:off x="3625306" y="128602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9279A0-53E3-EFA5-4DCC-84E997174CC9}"/>
              </a:ext>
            </a:extLst>
          </p:cNvPr>
          <p:cNvSpPr/>
          <p:nvPr/>
        </p:nvSpPr>
        <p:spPr>
          <a:xfrm>
            <a:off x="5510673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Validate Accuracy</a:t>
            </a: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4B1DCBE6-6B47-8D1D-459B-7D7604A573F2}"/>
              </a:ext>
            </a:extLst>
          </p:cNvPr>
          <p:cNvSpPr/>
          <p:nvPr/>
        </p:nvSpPr>
        <p:spPr>
          <a:xfrm>
            <a:off x="2676962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4FCD3507-19C4-4A10-B460-78441A402CE6}"/>
              </a:ext>
            </a:extLst>
          </p:cNvPr>
          <p:cNvSpPr/>
          <p:nvPr/>
        </p:nvSpPr>
        <p:spPr>
          <a:xfrm>
            <a:off x="4975098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1F7BE-7D26-4602-A56D-059746B8CB29}"/>
              </a:ext>
            </a:extLst>
          </p:cNvPr>
          <p:cNvGrpSpPr/>
          <p:nvPr/>
        </p:nvGrpSpPr>
        <p:grpSpPr>
          <a:xfrm>
            <a:off x="5873459" y="1079613"/>
            <a:ext cx="833200" cy="701100"/>
            <a:chOff x="5873459" y="1055337"/>
            <a:chExt cx="833200" cy="701100"/>
          </a:xfrm>
        </p:grpSpPr>
        <p:graphicFrame>
          <p:nvGraphicFramePr>
            <p:cNvPr id="13" name="Google Shape;172;p8">
              <a:extLst>
                <a:ext uri="{FF2B5EF4-FFF2-40B4-BE49-F238E27FC236}">
                  <a16:creationId xmlns:a16="http://schemas.microsoft.com/office/drawing/2014/main" id="{171113A5-38DC-129A-A7CF-AFFC0B9A8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17253"/>
                </p:ext>
              </p:extLst>
            </p:nvPr>
          </p:nvGraphicFramePr>
          <p:xfrm>
            <a:off x="5873459" y="1055337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1487A7-8255-FBBD-D250-E0B1C19E0661}"/>
                </a:ext>
              </a:extLst>
            </p:cNvPr>
            <p:cNvSpPr txBox="1"/>
            <p:nvPr/>
          </p:nvSpPr>
          <p:spPr>
            <a:xfrm>
              <a:off x="5913994" y="123534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77FF2-74AC-6BEB-4CB4-B256A31767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01371" y="1773969"/>
            <a:ext cx="4185" cy="297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88259-D631-D556-86ED-8CECBDE1522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290059" y="1780713"/>
            <a:ext cx="13634" cy="290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D4E2CE-AF2A-9420-3DC4-BFE52C8FBC94}"/>
              </a:ext>
            </a:extLst>
          </p:cNvPr>
          <p:cNvSpPr txBox="1"/>
          <p:nvPr/>
        </p:nvSpPr>
        <p:spPr>
          <a:xfrm>
            <a:off x="976091" y="3665968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modeling dilemma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/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/>
                  <a:t>Data B are collected separately.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blipFill>
                <a:blip r:embed="rId2"/>
                <a:stretch>
                  <a:fillRect l="-362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53C560-B091-C753-DACB-621E3D3C3962}"/>
              </a:ext>
            </a:extLst>
          </p:cNvPr>
          <p:cNvSpPr txBox="1"/>
          <p:nvPr/>
        </p:nvSpPr>
        <p:spPr>
          <a:xfrm>
            <a:off x="5323649" y="415000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doubles the data requirements.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E2104-DDBE-A7EF-774B-5967A77A7711}"/>
              </a:ext>
            </a:extLst>
          </p:cNvPr>
          <p:cNvSpPr txBox="1"/>
          <p:nvPr/>
        </p:nvSpPr>
        <p:spPr>
          <a:xfrm>
            <a:off x="976091" y="464496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data collection by making Data A = Data B.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44B9D-39DB-AAA1-B45D-439DDF1BE441}"/>
              </a:ext>
            </a:extLst>
          </p:cNvPr>
          <p:cNvSpPr txBox="1"/>
          <p:nvPr/>
        </p:nvSpPr>
        <p:spPr>
          <a:xfrm>
            <a:off x="5323649" y="464496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biases the last step.</a:t>
            </a:r>
          </a:p>
        </p:txBody>
      </p:sp>
    </p:spTree>
    <p:extLst>
      <p:ext uri="{BB962C8B-B14F-4D97-AF65-F5344CB8AC3E}">
        <p14:creationId xmlns:p14="http://schemas.microsoft.com/office/powerpoint/2010/main" val="121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/>
        </p:nvGraphicFramePr>
        <p:xfrm>
          <a:off x="602488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94" b="-118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stCxn id="145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7" name="Google Shape;157;p8"/>
          <p:cNvGraphicFramePr/>
          <p:nvPr/>
        </p:nvGraphicFramePr>
        <p:xfrm>
          <a:off x="5207657" y="2352040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8" name="Google Shape;158;p8"/>
          <p:cNvGraphicFramePr/>
          <p:nvPr/>
        </p:nvGraphicFramePr>
        <p:xfrm>
          <a:off x="6122057" y="2362200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8"/>
          <p:cNvGraphicFramePr/>
          <p:nvPr/>
        </p:nvGraphicFramePr>
        <p:xfrm>
          <a:off x="5207657" y="3577582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6122057" y="3587742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8"/>
          <p:cNvGraphicFramePr/>
          <p:nvPr/>
        </p:nvGraphicFramePr>
        <p:xfrm>
          <a:off x="5207656" y="4876800"/>
          <a:ext cx="833200" cy="4674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6" name="Google Shape;166;p8"/>
          <p:cNvGraphicFramePr/>
          <p:nvPr/>
        </p:nvGraphicFramePr>
        <p:xfrm>
          <a:off x="6139792" y="4876800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72" name="Google Shape;172;p8"/>
          <p:cNvGraphicFramePr/>
          <p:nvPr/>
        </p:nvGraphicFramePr>
        <p:xfrm>
          <a:off x="4572000" y="838200"/>
          <a:ext cx="833200" cy="7011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147</Words>
  <Application>Microsoft Macintosh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Encode Sans Condensed</vt:lpstr>
      <vt:lpstr>Office Theme</vt:lpstr>
      <vt:lpstr>Validating Model Accuracy With Cross Validation</vt:lpstr>
      <vt:lpstr>Modeling Workflow</vt:lpstr>
      <vt:lpstr>Cross Validation Summary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Model Quality With Cross Validation</dc:title>
  <cp:lastModifiedBy>Joseph L. Hellerstein</cp:lastModifiedBy>
  <cp:revision>12</cp:revision>
  <dcterms:modified xsi:type="dcterms:W3CDTF">2022-07-13T00:12:32Z</dcterms:modified>
</cp:coreProperties>
</file>