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2" r:id="rId4"/>
    <p:sldId id="263" r:id="rId5"/>
    <p:sldId id="264" r:id="rId6"/>
    <p:sldId id="265" r:id="rId7"/>
    <p:sldId id="258" r:id="rId8"/>
    <p:sldId id="266" r:id="rId9"/>
    <p:sldId id="269" r:id="rId10"/>
    <p:sldId id="270" r:id="rId11"/>
    <p:sldId id="271" r:id="rId12"/>
    <p:sldId id="273" r:id="rId13"/>
    <p:sldId id="274" r:id="rId14"/>
    <p:sldId id="259" r:id="rId15"/>
    <p:sldId id="267" r:id="rId16"/>
    <p:sldId id="260" r:id="rId17"/>
    <p:sldId id="268"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EBFEC8-7F65-4139-993F-E1053045170B}" v="5730" dt="2020-12-20T20:16:05.6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6752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44346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45730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39096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734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51169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27756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79048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3279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7662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0313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2800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72053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12/20/2020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86281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12/20/2020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26627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12/20/2020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1419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00093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12/20/2020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15799022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utorialspoint.com/sdlc/sdlc_agile_model.htm" TargetMode="External"/><Relationship Id="rId2" Type="http://schemas.openxmlformats.org/officeDocument/2006/relationships/hyperlink" Target="Https://Www.Tutorialspoint.Com" TargetMode="External"/><Relationship Id="rId1" Type="http://schemas.openxmlformats.org/officeDocument/2006/relationships/slideLayout" Target="../slideLayouts/slideLayout2.xml"/><Relationship Id="rId4" Type="http://schemas.openxmlformats.org/officeDocument/2006/relationships/hyperlink" Target="https://www.tutorialspoint.com/sdlc/sdlc_waterfall_model.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Agile Development Approach</a:t>
            </a:r>
            <a:endParaRPr lang="en-US" dirty="0" err="1"/>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Joseph Iadarola</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BBCEB-0EF2-411C-BD11-D8F731EB6E54}"/>
              </a:ext>
            </a:extLst>
          </p:cNvPr>
          <p:cNvSpPr>
            <a:spLocks noGrp="1"/>
          </p:cNvSpPr>
          <p:nvPr>
            <p:ph type="title"/>
          </p:nvPr>
        </p:nvSpPr>
        <p:spPr/>
        <p:txBody>
          <a:bodyPr/>
          <a:lstStyle/>
          <a:p>
            <a:r>
              <a:rPr lang="en-US">
                <a:cs typeface="Calibri Light"/>
              </a:rPr>
              <a:t>Develop</a:t>
            </a:r>
            <a:endParaRPr lang="en-US" dirty="0"/>
          </a:p>
        </p:txBody>
      </p:sp>
      <p:sp>
        <p:nvSpPr>
          <p:cNvPr id="3" name="Content Placeholder 2">
            <a:extLst>
              <a:ext uri="{FF2B5EF4-FFF2-40B4-BE49-F238E27FC236}">
                <a16:creationId xmlns:a16="http://schemas.microsoft.com/office/drawing/2014/main" id="{66B9E5E2-D149-4EC8-94BE-D7B22E3B5331}"/>
              </a:ext>
            </a:extLst>
          </p:cNvPr>
          <p:cNvSpPr>
            <a:spLocks noGrp="1"/>
          </p:cNvSpPr>
          <p:nvPr>
            <p:ph idx="1"/>
          </p:nvPr>
        </p:nvSpPr>
        <p:spPr/>
        <p:txBody>
          <a:bodyPr vert="horz" lIns="91440" tIns="45720" rIns="91440" bIns="45720" rtlCol="0" anchor="t">
            <a:normAutofit/>
          </a:bodyPr>
          <a:lstStyle/>
          <a:p>
            <a:r>
              <a:rPr lang="en-US">
                <a:cs typeface="Calibri"/>
              </a:rPr>
              <a:t>This is the code writing phase</a:t>
            </a:r>
          </a:p>
          <a:p>
            <a:r>
              <a:rPr lang="en-US">
                <a:cs typeface="Calibri"/>
              </a:rPr>
              <a:t>The developers one the Scrum Team will write functional code that accomplishes the User Stories given to them</a:t>
            </a:r>
          </a:p>
          <a:p>
            <a:r>
              <a:rPr lang="en-US">
                <a:cs typeface="Calibri"/>
              </a:rPr>
              <a:t>As the code is being written, team members will proticipate in Scrum Events like Daily Scrums to give updates on their progress </a:t>
            </a:r>
            <a:endParaRPr lang="en-US" dirty="0">
              <a:cs typeface="Calibri"/>
            </a:endParaRPr>
          </a:p>
        </p:txBody>
      </p:sp>
    </p:spTree>
    <p:extLst>
      <p:ext uri="{BB962C8B-B14F-4D97-AF65-F5344CB8AC3E}">
        <p14:creationId xmlns:p14="http://schemas.microsoft.com/office/powerpoint/2010/main" val="40214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4AA7-8F1D-40DF-8680-A4103CE5AAD6}"/>
              </a:ext>
            </a:extLst>
          </p:cNvPr>
          <p:cNvSpPr>
            <a:spLocks noGrp="1"/>
          </p:cNvSpPr>
          <p:nvPr>
            <p:ph type="title"/>
          </p:nvPr>
        </p:nvSpPr>
        <p:spPr/>
        <p:txBody>
          <a:bodyPr/>
          <a:lstStyle/>
          <a:p>
            <a:r>
              <a:rPr lang="en-US">
                <a:cs typeface="Calibri Light"/>
              </a:rPr>
              <a:t>Test</a:t>
            </a:r>
            <a:endParaRPr lang="en-US"/>
          </a:p>
        </p:txBody>
      </p:sp>
      <p:sp>
        <p:nvSpPr>
          <p:cNvPr id="3" name="Content Placeholder 2">
            <a:extLst>
              <a:ext uri="{FF2B5EF4-FFF2-40B4-BE49-F238E27FC236}">
                <a16:creationId xmlns:a16="http://schemas.microsoft.com/office/drawing/2014/main" id="{F7F8E1C1-A63B-42AD-B260-A46FBC049394}"/>
              </a:ext>
            </a:extLst>
          </p:cNvPr>
          <p:cNvSpPr>
            <a:spLocks noGrp="1"/>
          </p:cNvSpPr>
          <p:nvPr>
            <p:ph idx="1"/>
          </p:nvPr>
        </p:nvSpPr>
        <p:spPr/>
        <p:txBody>
          <a:bodyPr vert="horz" lIns="91440" tIns="45720" rIns="91440" bIns="45720" rtlCol="0" anchor="t">
            <a:normAutofit/>
          </a:bodyPr>
          <a:lstStyle/>
          <a:p>
            <a:r>
              <a:rPr lang="en-US">
                <a:cs typeface="Calibri"/>
              </a:rPr>
              <a:t>The testers in the Scrum Team will develop code tests to judge if the User Story code they are looking at passes the Acceptance Criteria that they previously created</a:t>
            </a:r>
          </a:p>
          <a:p>
            <a:r>
              <a:rPr lang="en-US">
                <a:cs typeface="Calibri"/>
              </a:rPr>
              <a:t>If a User Story's code meets the Acceptance Criteria, it is mark as Daone</a:t>
            </a:r>
          </a:p>
          <a:p>
            <a:r>
              <a:rPr lang="en-US">
                <a:cs typeface="Calibri"/>
              </a:rPr>
              <a:t>If the User Story's code does not meet the Acceptance Criteria, the tester will record what went wrong or observations that can help before notifying the developer that fixes need to be made</a:t>
            </a:r>
            <a:endParaRPr lang="en-US"/>
          </a:p>
        </p:txBody>
      </p:sp>
    </p:spTree>
    <p:extLst>
      <p:ext uri="{BB962C8B-B14F-4D97-AF65-F5344CB8AC3E}">
        <p14:creationId xmlns:p14="http://schemas.microsoft.com/office/powerpoint/2010/main" val="2053335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8B98-9204-4C42-985E-DEF6CF6EBECF}"/>
              </a:ext>
            </a:extLst>
          </p:cNvPr>
          <p:cNvSpPr>
            <a:spLocks noGrp="1"/>
          </p:cNvSpPr>
          <p:nvPr>
            <p:ph type="title"/>
          </p:nvPr>
        </p:nvSpPr>
        <p:spPr/>
        <p:txBody>
          <a:bodyPr/>
          <a:lstStyle/>
          <a:p>
            <a:r>
              <a:rPr lang="en-US">
                <a:cs typeface="Calibri Light"/>
              </a:rPr>
              <a:t>Review</a:t>
            </a:r>
            <a:endParaRPr lang="en-US"/>
          </a:p>
        </p:txBody>
      </p:sp>
      <p:sp>
        <p:nvSpPr>
          <p:cNvPr id="3" name="Content Placeholder 2">
            <a:extLst>
              <a:ext uri="{FF2B5EF4-FFF2-40B4-BE49-F238E27FC236}">
                <a16:creationId xmlns:a16="http://schemas.microsoft.com/office/drawing/2014/main" id="{552F92CA-4A04-450B-9BC2-C2E5640B40DD}"/>
              </a:ext>
            </a:extLst>
          </p:cNvPr>
          <p:cNvSpPr>
            <a:spLocks noGrp="1"/>
          </p:cNvSpPr>
          <p:nvPr>
            <p:ph idx="1"/>
          </p:nvPr>
        </p:nvSpPr>
        <p:spPr/>
        <p:txBody>
          <a:bodyPr vert="horz" lIns="91440" tIns="45720" rIns="91440" bIns="45720" rtlCol="0" anchor="t">
            <a:normAutofit/>
          </a:bodyPr>
          <a:lstStyle/>
          <a:p>
            <a:r>
              <a:rPr lang="en-US">
                <a:cs typeface="Calibri"/>
              </a:rPr>
              <a:t>The Scrum Team will go over the Product Backlog and check if all User Stories are correctly marked Done</a:t>
            </a:r>
          </a:p>
          <a:p>
            <a:r>
              <a:rPr lang="en-US">
                <a:cs typeface="Calibri"/>
              </a:rPr>
              <a:t>The Scrum Master will create a Sprint Retrospective to review how the production of the product went for future referance</a:t>
            </a:r>
            <a:endParaRPr lang="en-US" dirty="0">
              <a:cs typeface="Calibri"/>
            </a:endParaRPr>
          </a:p>
        </p:txBody>
      </p:sp>
    </p:spTree>
    <p:extLst>
      <p:ext uri="{BB962C8B-B14F-4D97-AF65-F5344CB8AC3E}">
        <p14:creationId xmlns:p14="http://schemas.microsoft.com/office/powerpoint/2010/main" val="2222118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7DF89-F63C-4E1D-9391-BB86574A3A94}"/>
              </a:ext>
            </a:extLst>
          </p:cNvPr>
          <p:cNvSpPr>
            <a:spLocks noGrp="1"/>
          </p:cNvSpPr>
          <p:nvPr>
            <p:ph type="title"/>
          </p:nvPr>
        </p:nvSpPr>
        <p:spPr/>
        <p:txBody>
          <a:bodyPr/>
          <a:lstStyle/>
          <a:p>
            <a:r>
              <a:rPr lang="en-US">
                <a:cs typeface="Calibri Light"/>
              </a:rPr>
              <a:t>Launch</a:t>
            </a:r>
            <a:endParaRPr lang="en-US"/>
          </a:p>
        </p:txBody>
      </p:sp>
      <p:sp>
        <p:nvSpPr>
          <p:cNvPr id="3" name="Content Placeholder 2">
            <a:extLst>
              <a:ext uri="{FF2B5EF4-FFF2-40B4-BE49-F238E27FC236}">
                <a16:creationId xmlns:a16="http://schemas.microsoft.com/office/drawing/2014/main" id="{72FF023D-30B8-4EB2-B303-64C6E7A619C1}"/>
              </a:ext>
            </a:extLst>
          </p:cNvPr>
          <p:cNvSpPr>
            <a:spLocks noGrp="1"/>
          </p:cNvSpPr>
          <p:nvPr>
            <p:ph idx="1"/>
          </p:nvPr>
        </p:nvSpPr>
        <p:spPr/>
        <p:txBody>
          <a:bodyPr vert="horz" lIns="91440" tIns="45720" rIns="91440" bIns="45720" rtlCol="0" anchor="t">
            <a:normAutofit/>
          </a:bodyPr>
          <a:lstStyle/>
          <a:p>
            <a:r>
              <a:rPr lang="en-US">
                <a:cs typeface="Calibri"/>
              </a:rPr>
              <a:t>The final product is given to the customer/client</a:t>
            </a:r>
          </a:p>
          <a:p>
            <a:r>
              <a:rPr lang="en-US">
                <a:cs typeface="Calibri"/>
              </a:rPr>
              <a:t>The Scrum Team should plan how to do matinence or updates on the product to extent its life cycle</a:t>
            </a:r>
            <a:endParaRPr lang="en-US" dirty="0">
              <a:cs typeface="Calibri"/>
            </a:endParaRPr>
          </a:p>
        </p:txBody>
      </p:sp>
    </p:spTree>
    <p:extLst>
      <p:ext uri="{BB962C8B-B14F-4D97-AF65-F5344CB8AC3E}">
        <p14:creationId xmlns:p14="http://schemas.microsoft.com/office/powerpoint/2010/main" val="1350833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3A87-A0D7-40FD-8981-4251928F71B4}"/>
              </a:ext>
            </a:extLst>
          </p:cNvPr>
          <p:cNvSpPr>
            <a:spLocks noGrp="1"/>
          </p:cNvSpPr>
          <p:nvPr>
            <p:ph type="title"/>
          </p:nvPr>
        </p:nvSpPr>
        <p:spPr/>
        <p:txBody>
          <a:bodyPr/>
          <a:lstStyle/>
          <a:p>
            <a:r>
              <a:rPr lang="en-US" dirty="0">
                <a:cs typeface="Calibri Light"/>
              </a:rPr>
              <a:t>Waterfall Approach</a:t>
            </a:r>
            <a:endParaRPr lang="en-US" dirty="0"/>
          </a:p>
        </p:txBody>
      </p:sp>
      <p:sp>
        <p:nvSpPr>
          <p:cNvPr id="3" name="Text Placeholder 2">
            <a:extLst>
              <a:ext uri="{FF2B5EF4-FFF2-40B4-BE49-F238E27FC236}">
                <a16:creationId xmlns:a16="http://schemas.microsoft.com/office/drawing/2014/main" id="{E15BCF4F-8920-4F72-A569-EFC9275845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57914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A63B-BBF5-462E-9A81-CCF8AE5176B1}"/>
              </a:ext>
            </a:extLst>
          </p:cNvPr>
          <p:cNvSpPr>
            <a:spLocks noGrp="1"/>
          </p:cNvSpPr>
          <p:nvPr>
            <p:ph type="title"/>
          </p:nvPr>
        </p:nvSpPr>
        <p:spPr/>
        <p:txBody>
          <a:bodyPr/>
          <a:lstStyle/>
          <a:p>
            <a:r>
              <a:rPr lang="en-US" dirty="0">
                <a:cs typeface="Calibri Light"/>
              </a:rPr>
              <a:t>Waterfall vs Agile</a:t>
            </a:r>
          </a:p>
        </p:txBody>
      </p:sp>
      <p:sp>
        <p:nvSpPr>
          <p:cNvPr id="3" name="Text Placeholder 2">
            <a:extLst>
              <a:ext uri="{FF2B5EF4-FFF2-40B4-BE49-F238E27FC236}">
                <a16:creationId xmlns:a16="http://schemas.microsoft.com/office/drawing/2014/main" id="{8383BEC4-E5C2-4C54-B07A-C12B1B916332}"/>
              </a:ext>
            </a:extLst>
          </p:cNvPr>
          <p:cNvSpPr>
            <a:spLocks noGrp="1"/>
          </p:cNvSpPr>
          <p:nvPr>
            <p:ph type="body" idx="1"/>
          </p:nvPr>
        </p:nvSpPr>
        <p:spPr/>
        <p:txBody>
          <a:bodyPr/>
          <a:lstStyle/>
          <a:p>
            <a:r>
              <a:rPr lang="en-US" dirty="0">
                <a:cs typeface="Calibri"/>
              </a:rPr>
              <a:t>Waterfall</a:t>
            </a:r>
            <a:endParaRPr lang="en-US" dirty="0"/>
          </a:p>
        </p:txBody>
      </p:sp>
      <p:sp>
        <p:nvSpPr>
          <p:cNvPr id="4" name="Content Placeholder 3">
            <a:extLst>
              <a:ext uri="{FF2B5EF4-FFF2-40B4-BE49-F238E27FC236}">
                <a16:creationId xmlns:a16="http://schemas.microsoft.com/office/drawing/2014/main" id="{EFFCE5DF-9D79-49EE-955B-877B02E55FF6}"/>
              </a:ext>
            </a:extLst>
          </p:cNvPr>
          <p:cNvSpPr>
            <a:spLocks noGrp="1"/>
          </p:cNvSpPr>
          <p:nvPr>
            <p:ph sz="half" idx="2"/>
          </p:nvPr>
        </p:nvSpPr>
        <p:spPr/>
        <p:txBody>
          <a:bodyPr vert="horz" lIns="91440" tIns="45720" rIns="91440" bIns="45720" rtlCol="0" anchor="t">
            <a:normAutofit/>
          </a:bodyPr>
          <a:lstStyle/>
          <a:p>
            <a:r>
              <a:rPr lang="en-US">
                <a:cs typeface="Calibri"/>
              </a:rPr>
              <a:t>Con: The initial user stories that were </a:t>
            </a:r>
            <a:r>
              <a:rPr lang="en-US" dirty="0">
                <a:cs typeface="Calibri"/>
              </a:rPr>
              <a:t>created by the Product Owner would have been set in stone</a:t>
            </a:r>
            <a:endParaRPr lang="en-US">
              <a:cs typeface="Calibri"/>
            </a:endParaRPr>
          </a:p>
          <a:p>
            <a:r>
              <a:rPr lang="en-US">
                <a:cs typeface="Calibri"/>
              </a:rPr>
              <a:t>Pro: Easy to understand and manage for a smaller project like SNHU Travel</a:t>
            </a:r>
            <a:endParaRPr lang="en-US" dirty="0">
              <a:cs typeface="Calibri"/>
            </a:endParaRPr>
          </a:p>
          <a:p>
            <a:endParaRPr lang="en-US" dirty="0">
              <a:cs typeface="Calibri"/>
            </a:endParaRPr>
          </a:p>
        </p:txBody>
      </p:sp>
      <p:sp>
        <p:nvSpPr>
          <p:cNvPr id="5" name="Text Placeholder 4">
            <a:extLst>
              <a:ext uri="{FF2B5EF4-FFF2-40B4-BE49-F238E27FC236}">
                <a16:creationId xmlns:a16="http://schemas.microsoft.com/office/drawing/2014/main" id="{5575A0FA-6295-417E-A768-A1DD4DDE9AA7}"/>
              </a:ext>
            </a:extLst>
          </p:cNvPr>
          <p:cNvSpPr>
            <a:spLocks noGrp="1"/>
          </p:cNvSpPr>
          <p:nvPr>
            <p:ph type="body" sz="quarter" idx="3"/>
          </p:nvPr>
        </p:nvSpPr>
        <p:spPr/>
        <p:txBody>
          <a:bodyPr/>
          <a:lstStyle/>
          <a:p>
            <a:r>
              <a:rPr lang="en-US" dirty="0">
                <a:cs typeface="Calibri"/>
              </a:rPr>
              <a:t>Agile</a:t>
            </a:r>
            <a:endParaRPr lang="en-US" dirty="0"/>
          </a:p>
        </p:txBody>
      </p:sp>
      <p:sp>
        <p:nvSpPr>
          <p:cNvPr id="6" name="Content Placeholder 5">
            <a:extLst>
              <a:ext uri="{FF2B5EF4-FFF2-40B4-BE49-F238E27FC236}">
                <a16:creationId xmlns:a16="http://schemas.microsoft.com/office/drawing/2014/main" id="{A5FFD8EF-81F3-45FE-B08A-B32D7274CB8E}"/>
              </a:ext>
            </a:extLst>
          </p:cNvPr>
          <p:cNvSpPr>
            <a:spLocks noGrp="1"/>
          </p:cNvSpPr>
          <p:nvPr>
            <p:ph sz="quarter" idx="4"/>
          </p:nvPr>
        </p:nvSpPr>
        <p:spPr/>
        <p:txBody>
          <a:bodyPr vert="horz" lIns="91440" tIns="45720" rIns="91440" bIns="45720" rtlCol="0" anchor="t">
            <a:normAutofit/>
          </a:bodyPr>
          <a:lstStyle/>
          <a:p>
            <a:r>
              <a:rPr lang="en-US">
                <a:cs typeface="Calibri"/>
              </a:rPr>
              <a:t>Con: Multiple meetings slow </a:t>
            </a:r>
            <a:r>
              <a:rPr lang="en-US" dirty="0">
                <a:cs typeface="Calibri"/>
              </a:rPr>
              <a:t>development and can seem to waste time</a:t>
            </a:r>
          </a:p>
          <a:p>
            <a:r>
              <a:rPr lang="en-US">
                <a:cs typeface="Calibri"/>
              </a:rPr>
              <a:t>Pro: A late change to the product requirment was able to be communicated to the Scrum Team and implemented in time for delivery to the client</a:t>
            </a:r>
            <a:endParaRPr lang="en-US" dirty="0">
              <a:cs typeface="Calibri"/>
            </a:endParaRPr>
          </a:p>
        </p:txBody>
      </p:sp>
    </p:spTree>
    <p:extLst>
      <p:ext uri="{BB962C8B-B14F-4D97-AF65-F5344CB8AC3E}">
        <p14:creationId xmlns:p14="http://schemas.microsoft.com/office/powerpoint/2010/main" val="2518020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4147-AC9A-4F22-8675-6CDD96E39412}"/>
              </a:ext>
            </a:extLst>
          </p:cNvPr>
          <p:cNvSpPr>
            <a:spLocks noGrp="1"/>
          </p:cNvSpPr>
          <p:nvPr>
            <p:ph type="title"/>
          </p:nvPr>
        </p:nvSpPr>
        <p:spPr/>
        <p:txBody>
          <a:bodyPr/>
          <a:lstStyle/>
          <a:p>
            <a:r>
              <a:rPr lang="en-US" dirty="0">
                <a:cs typeface="Calibri Light"/>
              </a:rPr>
              <a:t>Choosing Agile or Waterfall</a:t>
            </a:r>
            <a:endParaRPr lang="en-US" dirty="0"/>
          </a:p>
        </p:txBody>
      </p:sp>
      <p:sp>
        <p:nvSpPr>
          <p:cNvPr id="3" name="Text Placeholder 2">
            <a:extLst>
              <a:ext uri="{FF2B5EF4-FFF2-40B4-BE49-F238E27FC236}">
                <a16:creationId xmlns:a16="http://schemas.microsoft.com/office/drawing/2014/main" id="{C96E2F13-A92C-47D6-844A-05CF38AE136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74767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75E4-5CFC-422B-8C84-7A3E7C49D763}"/>
              </a:ext>
            </a:extLst>
          </p:cNvPr>
          <p:cNvSpPr>
            <a:spLocks noGrp="1"/>
          </p:cNvSpPr>
          <p:nvPr>
            <p:ph type="title"/>
          </p:nvPr>
        </p:nvSpPr>
        <p:spPr/>
        <p:txBody>
          <a:bodyPr/>
          <a:lstStyle/>
          <a:p>
            <a:r>
              <a:rPr lang="en-US" dirty="0">
                <a:cs typeface="Calibri Light"/>
              </a:rPr>
              <a:t>Conclusion</a:t>
            </a:r>
            <a:endParaRPr lang="en-US" dirty="0"/>
          </a:p>
        </p:txBody>
      </p:sp>
      <p:sp>
        <p:nvSpPr>
          <p:cNvPr id="3" name="Content Placeholder 2">
            <a:extLst>
              <a:ext uri="{FF2B5EF4-FFF2-40B4-BE49-F238E27FC236}">
                <a16:creationId xmlns:a16="http://schemas.microsoft.com/office/drawing/2014/main" id="{8F212310-8121-4EBC-B48D-4D1BA99056A5}"/>
              </a:ext>
            </a:extLst>
          </p:cNvPr>
          <p:cNvSpPr>
            <a:spLocks noGrp="1"/>
          </p:cNvSpPr>
          <p:nvPr>
            <p:ph idx="1"/>
          </p:nvPr>
        </p:nvSpPr>
        <p:spPr/>
        <p:txBody>
          <a:bodyPr vert="horz" lIns="91440" tIns="45720" rIns="91440" bIns="45720" rtlCol="0" anchor="t">
            <a:normAutofit/>
          </a:bodyPr>
          <a:lstStyle/>
          <a:p>
            <a:r>
              <a:rPr lang="en-US">
                <a:cs typeface="Calibri"/>
              </a:rPr>
              <a:t>The agile approach is a more modern method to use when developing a working product</a:t>
            </a:r>
            <a:endParaRPr lang="en-US" dirty="0">
              <a:cs typeface="Calibri"/>
            </a:endParaRPr>
          </a:p>
          <a:p>
            <a:r>
              <a:rPr lang="en-US">
                <a:cs typeface="Calibri"/>
              </a:rPr>
              <a:t>It is more realistic method for developing teamwork</a:t>
            </a:r>
          </a:p>
          <a:p>
            <a:r>
              <a:rPr lang="en-US">
                <a:cs typeface="Calibri"/>
              </a:rPr>
              <a:t>Has a quicker rate for product development</a:t>
            </a:r>
            <a:endParaRPr lang="en-US" dirty="0">
              <a:cs typeface="Calibri"/>
            </a:endParaRPr>
          </a:p>
          <a:p>
            <a:r>
              <a:rPr lang="en-US">
                <a:cs typeface="Calibri"/>
              </a:rPr>
              <a:t>Because multiple team members are working on different User Stories at a time it is easy to change one story without stopping every developers work to make changes</a:t>
            </a:r>
            <a:endParaRPr lang="en-US" dirty="0">
              <a:cs typeface="Calibri"/>
            </a:endParaRPr>
          </a:p>
        </p:txBody>
      </p:sp>
    </p:spTree>
    <p:extLst>
      <p:ext uri="{BB962C8B-B14F-4D97-AF65-F5344CB8AC3E}">
        <p14:creationId xmlns:p14="http://schemas.microsoft.com/office/powerpoint/2010/main" val="4133370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8D21-B140-4098-80E0-C9F42246E068}"/>
              </a:ext>
            </a:extLst>
          </p:cNvPr>
          <p:cNvSpPr>
            <a:spLocks noGrp="1"/>
          </p:cNvSpPr>
          <p:nvPr>
            <p:ph type="title"/>
          </p:nvPr>
        </p:nvSpPr>
        <p:spPr/>
        <p:txBody>
          <a:bodyPr/>
          <a:lstStyle/>
          <a:p>
            <a:r>
              <a:rPr lang="en-US">
                <a:cs typeface="Calibri Light"/>
              </a:rPr>
              <a:t>References</a:t>
            </a:r>
            <a:endParaRPr lang="en-US" dirty="0" err="1"/>
          </a:p>
        </p:txBody>
      </p:sp>
      <p:sp>
        <p:nvSpPr>
          <p:cNvPr id="3" name="Content Placeholder 2">
            <a:extLst>
              <a:ext uri="{FF2B5EF4-FFF2-40B4-BE49-F238E27FC236}">
                <a16:creationId xmlns:a16="http://schemas.microsoft.com/office/drawing/2014/main" id="{C9DFAEF7-6101-4C97-94C7-9C696B66B4EF}"/>
              </a:ext>
            </a:extLst>
          </p:cNvPr>
          <p:cNvSpPr>
            <a:spLocks noGrp="1"/>
          </p:cNvSpPr>
          <p:nvPr>
            <p:ph idx="1"/>
          </p:nvPr>
        </p:nvSpPr>
        <p:spPr/>
        <p:txBody>
          <a:bodyPr vert="horz" lIns="91440" tIns="45720" rIns="91440" bIns="45720" rtlCol="0" anchor="t">
            <a:normAutofit/>
          </a:bodyPr>
          <a:lstStyle/>
          <a:p>
            <a:pPr>
              <a:buNone/>
            </a:pPr>
            <a:r>
              <a:rPr lang="en-US" i="1">
                <a:ea typeface="+mn-lt"/>
                <a:cs typeface="+mn-lt"/>
              </a:rPr>
              <a:t>SDLC - Agile Model - Tutorialspoint</a:t>
            </a:r>
            <a:r>
              <a:rPr lang="en-US">
                <a:ea typeface="+mn-lt"/>
                <a:cs typeface="+mn-lt"/>
              </a:rPr>
              <a:t>. (n.d.). </a:t>
            </a:r>
            <a:r>
              <a:rPr lang="en-US" dirty="0">
                <a:ea typeface="+mn-lt"/>
                <a:cs typeface="+mn-lt"/>
                <a:hlinkClick r:id="rId2"/>
              </a:rPr>
              <a:t>Https://Www.Tutorialspoint.Com</a:t>
            </a:r>
            <a:r>
              <a:rPr lang="en-US">
                <a:ea typeface="+mn-lt"/>
                <a:cs typeface="+mn-lt"/>
              </a:rPr>
              <a:t>. Retrieved December 18, 2020, from </a:t>
            </a:r>
            <a:r>
              <a:rPr lang="en-US" dirty="0">
                <a:ea typeface="+mn-lt"/>
                <a:cs typeface="+mn-lt"/>
                <a:hlinkClick r:id="rId3"/>
              </a:rPr>
              <a:t>https://www.tutorialspoint.com/sdlc/sdlc_agile_model.htm</a:t>
            </a:r>
            <a:endParaRPr lang="en-US"/>
          </a:p>
          <a:p>
            <a:pPr>
              <a:buNone/>
            </a:pPr>
            <a:r>
              <a:rPr lang="en-US" i="1">
                <a:ea typeface="+mn-lt"/>
                <a:cs typeface="+mn-lt"/>
              </a:rPr>
              <a:t>SDLC - Waterfall Model - Tutorialspoint</a:t>
            </a:r>
            <a:r>
              <a:rPr lang="en-US">
                <a:ea typeface="+mn-lt"/>
                <a:cs typeface="+mn-lt"/>
              </a:rPr>
              <a:t>. (n.d.). </a:t>
            </a:r>
            <a:r>
              <a:rPr lang="en-US" dirty="0">
                <a:ea typeface="+mn-lt"/>
                <a:cs typeface="+mn-lt"/>
                <a:hlinkClick r:id="rId2"/>
              </a:rPr>
              <a:t>Https://Www.Tutorialspoint.Com</a:t>
            </a:r>
            <a:r>
              <a:rPr lang="en-US">
                <a:ea typeface="+mn-lt"/>
                <a:cs typeface="+mn-lt"/>
              </a:rPr>
              <a:t>. Retrieved December 18, 2020, from </a:t>
            </a:r>
            <a:r>
              <a:rPr lang="en-US" dirty="0">
                <a:ea typeface="+mn-lt"/>
                <a:cs typeface="+mn-lt"/>
                <a:hlinkClick r:id="rId4"/>
              </a:rPr>
              <a:t>https://www.tutorialspoint.com/sdlc/sdlc_waterfall_model.htm</a:t>
            </a:r>
            <a:endParaRPr lang="en-US"/>
          </a:p>
          <a:p>
            <a:pPr marL="0" indent="-457200">
              <a:buNone/>
            </a:pPr>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282224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9E9F-9AB3-4306-BF5C-D8C7BDB62AB7}"/>
              </a:ext>
            </a:extLst>
          </p:cNvPr>
          <p:cNvSpPr>
            <a:spLocks noGrp="1"/>
          </p:cNvSpPr>
          <p:nvPr>
            <p:ph type="title"/>
          </p:nvPr>
        </p:nvSpPr>
        <p:spPr/>
        <p:txBody>
          <a:bodyPr/>
          <a:lstStyle/>
          <a:p>
            <a:r>
              <a:rPr lang="en-US" dirty="0">
                <a:cs typeface="Calibri Light"/>
              </a:rPr>
              <a:t>Scrum-agile Team</a:t>
            </a:r>
            <a:endParaRPr lang="en-US" dirty="0"/>
          </a:p>
        </p:txBody>
      </p:sp>
      <p:sp>
        <p:nvSpPr>
          <p:cNvPr id="3" name="Text Placeholder 2">
            <a:extLst>
              <a:ext uri="{FF2B5EF4-FFF2-40B4-BE49-F238E27FC236}">
                <a16:creationId xmlns:a16="http://schemas.microsoft.com/office/drawing/2014/main" id="{F26025B8-939A-4964-BB18-200C41541F4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031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EC1E-DE5B-408E-ADE1-B9B43286BF51}"/>
              </a:ext>
            </a:extLst>
          </p:cNvPr>
          <p:cNvSpPr>
            <a:spLocks noGrp="1"/>
          </p:cNvSpPr>
          <p:nvPr>
            <p:ph type="title"/>
          </p:nvPr>
        </p:nvSpPr>
        <p:spPr/>
        <p:txBody>
          <a:bodyPr/>
          <a:lstStyle/>
          <a:p>
            <a:r>
              <a:rPr lang="en-US" dirty="0">
                <a:cs typeface="Calibri Light"/>
              </a:rPr>
              <a:t>Product Owner</a:t>
            </a:r>
            <a:endParaRPr lang="en-US" dirty="0"/>
          </a:p>
        </p:txBody>
      </p:sp>
      <p:sp>
        <p:nvSpPr>
          <p:cNvPr id="3" name="Content Placeholder 2">
            <a:extLst>
              <a:ext uri="{FF2B5EF4-FFF2-40B4-BE49-F238E27FC236}">
                <a16:creationId xmlns:a16="http://schemas.microsoft.com/office/drawing/2014/main" id="{3E0B71C6-6576-46C4-9790-584164051D2E}"/>
              </a:ext>
            </a:extLst>
          </p:cNvPr>
          <p:cNvSpPr>
            <a:spLocks noGrp="1"/>
          </p:cNvSpPr>
          <p:nvPr>
            <p:ph idx="1"/>
          </p:nvPr>
        </p:nvSpPr>
        <p:spPr/>
        <p:txBody>
          <a:bodyPr vert="horz" lIns="91440" tIns="45720" rIns="91440" bIns="45720" rtlCol="0" anchor="t">
            <a:normAutofit/>
          </a:bodyPr>
          <a:lstStyle/>
          <a:p>
            <a:r>
              <a:rPr lang="en-US">
                <a:cs typeface="Calibri"/>
              </a:rPr>
              <a:t>The manager of the Scrum Team</a:t>
            </a:r>
          </a:p>
          <a:p>
            <a:r>
              <a:rPr lang="en-US">
                <a:cs typeface="Calibri"/>
              </a:rPr>
              <a:t>Gets information from the client about what they want from the final product</a:t>
            </a:r>
          </a:p>
          <a:p>
            <a:r>
              <a:rPr lang="en-US">
                <a:cs typeface="Calibri"/>
              </a:rPr>
              <a:t>Creates and refines the Product Backlog</a:t>
            </a:r>
          </a:p>
          <a:p>
            <a:r>
              <a:rPr lang="en-US">
                <a:cs typeface="Calibri"/>
              </a:rPr>
              <a:t>Communicates between client and rest of the Scrum Team</a:t>
            </a:r>
            <a:endParaRPr lang="en-US" dirty="0">
              <a:cs typeface="Calibri"/>
            </a:endParaRPr>
          </a:p>
        </p:txBody>
      </p:sp>
    </p:spTree>
    <p:extLst>
      <p:ext uri="{BB962C8B-B14F-4D97-AF65-F5344CB8AC3E}">
        <p14:creationId xmlns:p14="http://schemas.microsoft.com/office/powerpoint/2010/main" val="4244347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FF85-06C8-4775-A024-2070E18C0884}"/>
              </a:ext>
            </a:extLst>
          </p:cNvPr>
          <p:cNvSpPr>
            <a:spLocks noGrp="1"/>
          </p:cNvSpPr>
          <p:nvPr>
            <p:ph type="title"/>
          </p:nvPr>
        </p:nvSpPr>
        <p:spPr/>
        <p:txBody>
          <a:bodyPr/>
          <a:lstStyle/>
          <a:p>
            <a:r>
              <a:rPr lang="en-US" dirty="0">
                <a:cs typeface="Calibri Light"/>
              </a:rPr>
              <a:t>Scrum Master</a:t>
            </a:r>
            <a:endParaRPr lang="en-US" dirty="0"/>
          </a:p>
        </p:txBody>
      </p:sp>
      <p:sp>
        <p:nvSpPr>
          <p:cNvPr id="3" name="Content Placeholder 2">
            <a:extLst>
              <a:ext uri="{FF2B5EF4-FFF2-40B4-BE49-F238E27FC236}">
                <a16:creationId xmlns:a16="http://schemas.microsoft.com/office/drawing/2014/main" id="{65E99F56-F615-4D0E-BF91-600FB55EF243}"/>
              </a:ext>
            </a:extLst>
          </p:cNvPr>
          <p:cNvSpPr>
            <a:spLocks noGrp="1"/>
          </p:cNvSpPr>
          <p:nvPr>
            <p:ph idx="1"/>
          </p:nvPr>
        </p:nvSpPr>
        <p:spPr/>
        <p:txBody>
          <a:bodyPr vert="horz" lIns="91440" tIns="45720" rIns="91440" bIns="45720" rtlCol="0" anchor="t">
            <a:normAutofit/>
          </a:bodyPr>
          <a:lstStyle/>
          <a:p>
            <a:r>
              <a:rPr lang="en-US" dirty="0">
                <a:cs typeface="Calibri"/>
              </a:rPr>
              <a:t>The role that takes up the responsibly of scheduling and running Scrum Events</a:t>
            </a:r>
          </a:p>
          <a:p>
            <a:r>
              <a:rPr lang="en-US">
                <a:cs typeface="Calibri"/>
              </a:rPr>
              <a:t>Generally,</a:t>
            </a:r>
            <a:r>
              <a:rPr lang="en-US" dirty="0">
                <a:cs typeface="Calibri"/>
              </a:rPr>
              <a:t> a peer to the rest of the team with little difference in </a:t>
            </a:r>
            <a:r>
              <a:rPr lang="en-US">
                <a:cs typeface="Calibri"/>
              </a:rPr>
              <a:t>status</a:t>
            </a:r>
          </a:p>
          <a:p>
            <a:r>
              <a:rPr lang="en-US">
                <a:cs typeface="Calibri"/>
              </a:rPr>
              <a:t>Make sure that the agile process is being followed</a:t>
            </a:r>
            <a:endParaRPr lang="en-US" dirty="0">
              <a:cs typeface="Calibri"/>
            </a:endParaRPr>
          </a:p>
        </p:txBody>
      </p:sp>
    </p:spTree>
    <p:extLst>
      <p:ext uri="{BB962C8B-B14F-4D97-AF65-F5344CB8AC3E}">
        <p14:creationId xmlns:p14="http://schemas.microsoft.com/office/powerpoint/2010/main" val="1340620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349B-6C4C-411F-983C-3A9FD644905E}"/>
              </a:ext>
            </a:extLst>
          </p:cNvPr>
          <p:cNvSpPr>
            <a:spLocks noGrp="1"/>
          </p:cNvSpPr>
          <p:nvPr>
            <p:ph type="title"/>
          </p:nvPr>
        </p:nvSpPr>
        <p:spPr/>
        <p:txBody>
          <a:bodyPr/>
          <a:lstStyle/>
          <a:p>
            <a:r>
              <a:rPr lang="en-US" dirty="0">
                <a:cs typeface="Calibri Light"/>
              </a:rPr>
              <a:t>Developer(s)</a:t>
            </a:r>
            <a:endParaRPr lang="en-US" dirty="0"/>
          </a:p>
        </p:txBody>
      </p:sp>
      <p:sp>
        <p:nvSpPr>
          <p:cNvPr id="3" name="Content Placeholder 2">
            <a:extLst>
              <a:ext uri="{FF2B5EF4-FFF2-40B4-BE49-F238E27FC236}">
                <a16:creationId xmlns:a16="http://schemas.microsoft.com/office/drawing/2014/main" id="{88496F88-66E2-4715-BBE4-856D0E3345A5}"/>
              </a:ext>
            </a:extLst>
          </p:cNvPr>
          <p:cNvSpPr>
            <a:spLocks noGrp="1"/>
          </p:cNvSpPr>
          <p:nvPr>
            <p:ph idx="1"/>
          </p:nvPr>
        </p:nvSpPr>
        <p:spPr/>
        <p:txBody>
          <a:bodyPr vert="horz" lIns="91440" tIns="45720" rIns="91440" bIns="45720" rtlCol="0" anchor="t">
            <a:normAutofit/>
          </a:bodyPr>
          <a:lstStyle/>
          <a:p>
            <a:r>
              <a:rPr lang="en-US">
                <a:cs typeface="Calibri"/>
              </a:rPr>
              <a:t>Coders that create the program for the final product</a:t>
            </a:r>
            <a:endParaRPr lang="en-US" dirty="0">
              <a:cs typeface="Calibri"/>
            </a:endParaRPr>
          </a:p>
          <a:p>
            <a:r>
              <a:rPr lang="en-US">
                <a:cs typeface="Calibri"/>
              </a:rPr>
              <a:t>Use the Product Backlog and User Stories to develop functional code</a:t>
            </a:r>
          </a:p>
          <a:p>
            <a:r>
              <a:rPr lang="en-US">
                <a:cs typeface="Calibri"/>
              </a:rPr>
              <a:t>They must follow industry best practices to ensure they are delivering the best product to the customer</a:t>
            </a:r>
          </a:p>
          <a:p>
            <a:r>
              <a:rPr lang="en-US">
                <a:cs typeface="Calibri"/>
              </a:rPr>
              <a:t>While writing code, a developer should check their work for obvious bugs and errors to help reduce fixes that are brought up by testers</a:t>
            </a:r>
            <a:endParaRPr lang="en-US" dirty="0">
              <a:cs typeface="Calibri"/>
            </a:endParaRPr>
          </a:p>
        </p:txBody>
      </p:sp>
    </p:spTree>
    <p:extLst>
      <p:ext uri="{BB962C8B-B14F-4D97-AF65-F5344CB8AC3E}">
        <p14:creationId xmlns:p14="http://schemas.microsoft.com/office/powerpoint/2010/main" val="2436786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451E3-34FF-4D29-8FCC-1AE6EA09E2F2}"/>
              </a:ext>
            </a:extLst>
          </p:cNvPr>
          <p:cNvSpPr>
            <a:spLocks noGrp="1"/>
          </p:cNvSpPr>
          <p:nvPr>
            <p:ph type="title"/>
          </p:nvPr>
        </p:nvSpPr>
        <p:spPr/>
        <p:txBody>
          <a:bodyPr/>
          <a:lstStyle/>
          <a:p>
            <a:r>
              <a:rPr lang="en-US" dirty="0">
                <a:cs typeface="Calibri Light"/>
              </a:rPr>
              <a:t>Tester(s)</a:t>
            </a:r>
            <a:endParaRPr lang="en-US" dirty="0"/>
          </a:p>
        </p:txBody>
      </p:sp>
      <p:sp>
        <p:nvSpPr>
          <p:cNvPr id="3" name="Content Placeholder 2">
            <a:extLst>
              <a:ext uri="{FF2B5EF4-FFF2-40B4-BE49-F238E27FC236}">
                <a16:creationId xmlns:a16="http://schemas.microsoft.com/office/drawing/2014/main" id="{ECF75485-C6B9-4D5E-A1D2-E232AF8264F8}"/>
              </a:ext>
            </a:extLst>
          </p:cNvPr>
          <p:cNvSpPr>
            <a:spLocks noGrp="1"/>
          </p:cNvSpPr>
          <p:nvPr>
            <p:ph idx="1"/>
          </p:nvPr>
        </p:nvSpPr>
        <p:spPr/>
        <p:txBody>
          <a:bodyPr vert="horz" lIns="91440" tIns="45720" rIns="91440" bIns="45720" rtlCol="0" anchor="t">
            <a:normAutofit/>
          </a:bodyPr>
          <a:lstStyle/>
          <a:p>
            <a:r>
              <a:rPr lang="en-US">
                <a:cs typeface="Calibri"/>
              </a:rPr>
              <a:t>Work with Product Owner to develop Acceptance Criteria for User Stories</a:t>
            </a:r>
          </a:p>
          <a:p>
            <a:r>
              <a:rPr lang="en-US">
                <a:cs typeface="Calibri"/>
              </a:rPr>
              <a:t>Create tests to determine if the code for each User Story meets the Acceptance Criteria</a:t>
            </a:r>
          </a:p>
          <a:p>
            <a:r>
              <a:rPr lang="en-US">
                <a:cs typeface="Calibri"/>
              </a:rPr>
              <a:t>Also look for bugs and errors that might have been missed by the developers</a:t>
            </a:r>
            <a:endParaRPr lang="en-US" dirty="0">
              <a:cs typeface="Calibri"/>
            </a:endParaRPr>
          </a:p>
        </p:txBody>
      </p:sp>
    </p:spTree>
    <p:extLst>
      <p:ext uri="{BB962C8B-B14F-4D97-AF65-F5344CB8AC3E}">
        <p14:creationId xmlns:p14="http://schemas.microsoft.com/office/powerpoint/2010/main" val="342088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0C321-2807-42E9-A31C-5A151696508E}"/>
              </a:ext>
            </a:extLst>
          </p:cNvPr>
          <p:cNvSpPr>
            <a:spLocks noGrp="1"/>
          </p:cNvSpPr>
          <p:nvPr>
            <p:ph type="title"/>
          </p:nvPr>
        </p:nvSpPr>
        <p:spPr/>
        <p:txBody>
          <a:bodyPr/>
          <a:lstStyle/>
          <a:p>
            <a:r>
              <a:rPr lang="en-US" dirty="0">
                <a:cs typeface="Calibri Light"/>
              </a:rPr>
              <a:t>Agile SDLC Phases</a:t>
            </a:r>
          </a:p>
        </p:txBody>
      </p:sp>
      <p:sp>
        <p:nvSpPr>
          <p:cNvPr id="3" name="Text Placeholder 2">
            <a:extLst>
              <a:ext uri="{FF2B5EF4-FFF2-40B4-BE49-F238E27FC236}">
                <a16:creationId xmlns:a16="http://schemas.microsoft.com/office/drawing/2014/main" id="{220625B5-0286-4362-BBA0-A00C4EAF401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87915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AC4D-F40A-4A47-92A5-4D8B83E3E0AB}"/>
              </a:ext>
            </a:extLst>
          </p:cNvPr>
          <p:cNvSpPr>
            <a:spLocks noGrp="1"/>
          </p:cNvSpPr>
          <p:nvPr>
            <p:ph type="title"/>
          </p:nvPr>
        </p:nvSpPr>
        <p:spPr/>
        <p:txBody>
          <a:bodyPr/>
          <a:lstStyle/>
          <a:p>
            <a:r>
              <a:rPr lang="en-US">
                <a:cs typeface="Calibri Light"/>
              </a:rPr>
              <a:t>Plan</a:t>
            </a:r>
            <a:endParaRPr lang="en-US" dirty="0"/>
          </a:p>
        </p:txBody>
      </p:sp>
      <p:sp>
        <p:nvSpPr>
          <p:cNvPr id="3" name="Content Placeholder 2">
            <a:extLst>
              <a:ext uri="{FF2B5EF4-FFF2-40B4-BE49-F238E27FC236}">
                <a16:creationId xmlns:a16="http://schemas.microsoft.com/office/drawing/2014/main" id="{06839250-F65E-45AC-A616-BAA898B33E9D}"/>
              </a:ext>
            </a:extLst>
          </p:cNvPr>
          <p:cNvSpPr>
            <a:spLocks noGrp="1"/>
          </p:cNvSpPr>
          <p:nvPr>
            <p:ph idx="1"/>
          </p:nvPr>
        </p:nvSpPr>
        <p:spPr/>
        <p:txBody>
          <a:bodyPr vert="horz" lIns="91440" tIns="45720" rIns="91440" bIns="45720" rtlCol="0" anchor="t">
            <a:normAutofit/>
          </a:bodyPr>
          <a:lstStyle/>
          <a:p>
            <a:r>
              <a:rPr lang="en-US">
                <a:cs typeface="Calibri"/>
              </a:rPr>
              <a:t>This phase is where the client explains their wants and needs from the final product to the Product Owner </a:t>
            </a:r>
          </a:p>
          <a:p>
            <a:r>
              <a:rPr lang="en-US">
                <a:cs typeface="Calibri"/>
              </a:rPr>
              <a:t>The Scrum Team is also formed at this point and their goals and responsibilities are laid out in a Scrum Team Charter</a:t>
            </a:r>
          </a:p>
          <a:p>
            <a:r>
              <a:rPr lang="en-US">
                <a:cs typeface="Calibri"/>
              </a:rPr>
              <a:t>The Product Owner will then create and refine a Product Backlog which will include User Stories for the functional requirments</a:t>
            </a:r>
            <a:endParaRPr lang="en-US" dirty="0">
              <a:cs typeface="Calibri"/>
            </a:endParaRPr>
          </a:p>
        </p:txBody>
      </p:sp>
    </p:spTree>
    <p:extLst>
      <p:ext uri="{BB962C8B-B14F-4D97-AF65-F5344CB8AC3E}">
        <p14:creationId xmlns:p14="http://schemas.microsoft.com/office/powerpoint/2010/main" val="716667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5605-5725-497C-AD4B-9C9D81572DAF}"/>
              </a:ext>
            </a:extLst>
          </p:cNvPr>
          <p:cNvSpPr>
            <a:spLocks noGrp="1"/>
          </p:cNvSpPr>
          <p:nvPr>
            <p:ph type="title"/>
          </p:nvPr>
        </p:nvSpPr>
        <p:spPr/>
        <p:txBody>
          <a:bodyPr/>
          <a:lstStyle/>
          <a:p>
            <a:r>
              <a:rPr lang="en-US">
                <a:cs typeface="Calibri Light"/>
              </a:rPr>
              <a:t>Design</a:t>
            </a:r>
            <a:endParaRPr lang="en-US" dirty="0"/>
          </a:p>
        </p:txBody>
      </p:sp>
      <p:sp>
        <p:nvSpPr>
          <p:cNvPr id="3" name="Content Placeholder 2">
            <a:extLst>
              <a:ext uri="{FF2B5EF4-FFF2-40B4-BE49-F238E27FC236}">
                <a16:creationId xmlns:a16="http://schemas.microsoft.com/office/drawing/2014/main" id="{0E9444A0-3668-445E-9B65-9333EB48FA28}"/>
              </a:ext>
            </a:extLst>
          </p:cNvPr>
          <p:cNvSpPr>
            <a:spLocks noGrp="1"/>
          </p:cNvSpPr>
          <p:nvPr>
            <p:ph idx="1"/>
          </p:nvPr>
        </p:nvSpPr>
        <p:spPr/>
        <p:txBody>
          <a:bodyPr vert="horz" lIns="91440" tIns="45720" rIns="91440" bIns="45720" rtlCol="0" anchor="t">
            <a:normAutofit/>
          </a:bodyPr>
          <a:lstStyle/>
          <a:p>
            <a:r>
              <a:rPr lang="en-US">
                <a:cs typeface="Calibri"/>
              </a:rPr>
              <a:t>The Scrum Team meets and starts to go over how the final product will look based on the User Stories and other information from the Product Owner</a:t>
            </a:r>
          </a:p>
          <a:p>
            <a:r>
              <a:rPr lang="en-US">
                <a:cs typeface="Calibri"/>
              </a:rPr>
              <a:t>There can be furthur refinement of the Product Backlog based on team member input</a:t>
            </a:r>
            <a:endParaRPr lang="en-US" dirty="0">
              <a:cs typeface="Calibri"/>
            </a:endParaRPr>
          </a:p>
          <a:p>
            <a:r>
              <a:rPr lang="en-US">
                <a:cs typeface="Calibri"/>
              </a:rPr>
              <a:t>This step is repeated when new requirments are given for the final product</a:t>
            </a:r>
            <a:endParaRPr lang="en-US" dirty="0">
              <a:cs typeface="Calibri"/>
            </a:endParaRPr>
          </a:p>
        </p:txBody>
      </p:sp>
    </p:spTree>
    <p:extLst>
      <p:ext uri="{BB962C8B-B14F-4D97-AF65-F5344CB8AC3E}">
        <p14:creationId xmlns:p14="http://schemas.microsoft.com/office/powerpoint/2010/main" val="1268853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vt:lpstr>
      <vt:lpstr>Agile Development Approach</vt:lpstr>
      <vt:lpstr>Scrum-agile Team</vt:lpstr>
      <vt:lpstr>Product Owner</vt:lpstr>
      <vt:lpstr>Scrum Master</vt:lpstr>
      <vt:lpstr>Developer(s)</vt:lpstr>
      <vt:lpstr>Tester(s)</vt:lpstr>
      <vt:lpstr>Agile SDLC Phases</vt:lpstr>
      <vt:lpstr>Plan</vt:lpstr>
      <vt:lpstr>Design</vt:lpstr>
      <vt:lpstr>Develop</vt:lpstr>
      <vt:lpstr>Test</vt:lpstr>
      <vt:lpstr>Review</vt:lpstr>
      <vt:lpstr>Launch</vt:lpstr>
      <vt:lpstr>Waterfall Approach</vt:lpstr>
      <vt:lpstr>Waterfall vs Agile</vt:lpstr>
      <vt:lpstr>Choosing Agile or Waterfall</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326</cp:revision>
  <dcterms:created xsi:type="dcterms:W3CDTF">2020-12-19T00:08:31Z</dcterms:created>
  <dcterms:modified xsi:type="dcterms:W3CDTF">2020-12-20T22:27:03Z</dcterms:modified>
</cp:coreProperties>
</file>