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4" r:id="rId6"/>
    <p:sldId id="265" r:id="rId7"/>
    <p:sldId id="267" r:id="rId8"/>
    <p:sldId id="268" r:id="rId9"/>
    <p:sldId id="260" r:id="rId10"/>
    <p:sldId id="270" r:id="rId11"/>
    <p:sldId id="271" r:id="rId12"/>
    <p:sldId id="272" r:id="rId13"/>
    <p:sldId id="273" r:id="rId14"/>
    <p:sldId id="276" r:id="rId15"/>
    <p:sldId id="269" r:id="rId16"/>
    <p:sldId id="261" r:id="rId17"/>
    <p:sldId id="275" r:id="rId18"/>
    <p:sldId id="262" r:id="rId1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23171256"/>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rPr dirty="0" smtClean="0"/>
              <a:t>Title Text</a:t>
            </a:r>
            <a:endParaRPr dirty="0"/>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rPr dirty="0"/>
              <a:t>Body Level One</a:t>
            </a:r>
          </a:p>
          <a:p>
            <a:pPr lvl="1"/>
            <a:r>
              <a:rPr dirty="0"/>
              <a:t>Body Level Two</a:t>
            </a:r>
          </a:p>
          <a:p>
            <a:pPr lvl="2"/>
            <a:r>
              <a:rPr dirty="0"/>
              <a:t>Body Level Three</a:t>
            </a:r>
          </a:p>
          <a:p>
            <a:pPr lvl="3"/>
            <a:r>
              <a:rPr dirty="0"/>
              <a:t>Body Level Four</a:t>
            </a:r>
          </a:p>
          <a:p>
            <a:pPr lvl="4"/>
            <a:r>
              <a:rPr dirty="0" smtClean="0"/>
              <a:t>Body Level Five</a:t>
            </a:r>
            <a:endParaRPr dirty="0"/>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
        <p:nvSpPr>
          <p:cNvPr id="5" name="TextBox 4"/>
          <p:cNvSpPr txBox="1"/>
          <p:nvPr userDrawn="1"/>
        </p:nvSpPr>
        <p:spPr>
          <a:xfrm rot="20307792">
            <a:off x="5784" y="769608"/>
            <a:ext cx="4277232" cy="769439"/>
          </a:xfrm>
          <a:prstGeom prst="rect">
            <a:avLst/>
          </a:prstGeom>
          <a:solidFill>
            <a:schemeClr val="bg1"/>
          </a:solidFill>
          <a:ln>
            <a:solidFill>
              <a:schemeClr val="bg1"/>
            </a:solidFill>
          </a:ln>
          <a:effectLst>
            <a:outerShdw blurRad="152400" dist="317500" dir="5400000" sx="90000" sy="-19000" rotWithShape="0">
              <a:prstClr val="black">
                <a:alpha val="15000"/>
              </a:prstClr>
            </a:outerShdw>
          </a:effectLst>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smtClean="0">
                <a:ln>
                  <a:noFill/>
                </a:ln>
                <a:solidFill>
                  <a:schemeClr val="bg1">
                    <a:lumMod val="85000"/>
                  </a:schemeClr>
                </a:solidFill>
                <a:effectLst/>
                <a:uFillTx/>
                <a:latin typeface="+mn-lt"/>
                <a:ea typeface="+mn-ea"/>
                <a:cs typeface="+mn-cs"/>
                <a:sym typeface="Arial"/>
              </a:rPr>
              <a:t>Joseph Ishola</a:t>
            </a:r>
            <a:endParaRPr kumimoji="0" lang="en-US" sz="4400" b="1" i="0" u="none" strike="noStrike" cap="none" spc="0" normalizeH="0" baseline="0" dirty="0">
              <a:ln>
                <a:noFill/>
              </a:ln>
              <a:solidFill>
                <a:schemeClr val="bg1">
                  <a:lumMod val="85000"/>
                </a:schemeClr>
              </a:solidFill>
              <a:effectLst/>
              <a:uFillTx/>
              <a:latin typeface="+mn-lt"/>
              <a:ea typeface="+mn-ea"/>
              <a:cs typeface="+mn-cs"/>
              <a:sym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iming>
    <p:tnLst>
      <p:par>
        <p:cTn id="1" dur="indefinite" restart="never" nodeType="tmRoot"/>
      </p:par>
    </p:tnLst>
  </p:timing>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pp.powerbi.com/groups/me/reports/47717df4-08e4-4013-9c0d-dbf1c4efb674/?pbi_source=PowerPoint"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pp.powerbi.com/groups/me/reports/47717df4-08e4-4013-9c0d-dbf1c4efb674/?pbi_source=PowerPoint"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pp.powerbi.com/groups/me/reports/47717df4-08e4-4013-9c0d-dbf1c4efb674/?pbi_source=PowerPoint"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pp.powerbi.com/groups/me/reports/47717df4-08e4-4013-9c0d-dbf1c4efb674/?pbi_source=PowerPoint"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p.powerbi.com/groups/me/reports/47717df4-08e4-4013-9c0d-dbf1c4efb674/?pbi_source=PowerPoint"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pp.powerbi.com/groups/me/reports/3b819c5e-b6d5-4fa4-ae11-e9d0e40bbb38/?pbi_source=PowerPoint"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p.powerbi.com/groups/me/reports/3b819c5e-b6d5-4fa4-ae11-e9d0e40bbb38/?pbi_source=PowerPoin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p.powerbi.com/groups/me/reports/3b819c5e-b6d5-4fa4-ae11-e9d0e40bbb38/?pbi_source=PowerPoin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p.powerbi.com/groups/me/reports/3b819c5e-b6d5-4fa4-ae11-e9d0e40bbb38/?pbi_source=PowerPoint"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pp.powerbi.com/groups/me/reports/3b819c5e-b6d5-4fa4-ae11-e9d0e40bbb38/?pbi_source=PowerPoint"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powerbi.com/groups/me/reports/47717df4-08e4-4013-9c0d-dbf1c4efb674/?pbi_source=PowerPoint"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635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841226"/>
            <a:ext cx="6249600" cy="40007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sz="1400" dirty="0" smtClean="0"/>
              <a:t>Joseph Ishola</a:t>
            </a:r>
            <a:endParaRPr sz="1400"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4" y="820525"/>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Scatter plot based on RFM Analysis</a:t>
            </a:r>
            <a:endParaRPr dirty="0"/>
          </a:p>
        </p:txBody>
      </p:sp>
      <p:sp>
        <p:nvSpPr>
          <p:cNvPr id="142" name="Shape 91"/>
          <p:cNvSpPr/>
          <p:nvPr/>
        </p:nvSpPr>
        <p:spPr>
          <a:xfrm>
            <a:off x="202357" y="1203598"/>
            <a:ext cx="3790912" cy="406031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itchFamily="34" charset="0"/>
              <a:buChar char="•"/>
            </a:pPr>
            <a:r>
              <a:rPr lang="en-US" sz="1200" dirty="0"/>
              <a:t>Generally, customers who have made more recent purchases tend to have a higher monetary value. This relationship can provide insights into customer loyalty and engagement</a:t>
            </a:r>
            <a:r>
              <a:rPr lang="en-US" dirty="0" smtClean="0"/>
              <a:t>.</a:t>
            </a:r>
          </a:p>
          <a:p>
            <a:pPr marL="285750" indent="-285750">
              <a:buFont typeface="Arial" pitchFamily="34" charset="0"/>
              <a:buChar char="•"/>
            </a:pPr>
            <a:r>
              <a:rPr lang="en-US" sz="1200" dirty="0" smtClean="0"/>
              <a:t>Customers </a:t>
            </a:r>
            <a:r>
              <a:rPr lang="en-US" sz="1200" dirty="0"/>
              <a:t>located in the </a:t>
            </a:r>
            <a:r>
              <a:rPr lang="en-US" sz="1200" dirty="0" smtClean="0"/>
              <a:t>top-left </a:t>
            </a:r>
            <a:r>
              <a:rPr lang="en-US" sz="1200" dirty="0"/>
              <a:t>quadrant of the </a:t>
            </a:r>
            <a:r>
              <a:rPr lang="en-US" sz="1200" dirty="0" smtClean="0"/>
              <a:t>plot, representing </a:t>
            </a:r>
            <a:r>
              <a:rPr lang="en-US" sz="1200" dirty="0"/>
              <a:t>high recency and high monetary value, are typically considered high-value and active customers. They have made recent purchases and spent a significant amount of money. </a:t>
            </a:r>
            <a:r>
              <a:rPr lang="en-US" sz="1200" dirty="0" smtClean="0"/>
              <a:t>Businesses </a:t>
            </a:r>
            <a:r>
              <a:rPr lang="en-US" sz="1200" dirty="0"/>
              <a:t>may focus on retaining and further engaging them</a:t>
            </a:r>
            <a:r>
              <a:rPr lang="en-US" sz="1200" dirty="0" smtClean="0"/>
              <a:t>.</a:t>
            </a:r>
          </a:p>
          <a:p>
            <a:pPr marL="285750" indent="-285750">
              <a:buFont typeface="Arial" pitchFamily="34" charset="0"/>
              <a:buChar char="•"/>
            </a:pPr>
            <a:r>
              <a:rPr lang="en-US" sz="1200" dirty="0" smtClean="0"/>
              <a:t>Customers </a:t>
            </a:r>
            <a:r>
              <a:rPr lang="en-US" sz="1200" dirty="0"/>
              <a:t>located in the </a:t>
            </a:r>
            <a:r>
              <a:rPr lang="en-US" sz="1200" dirty="0" smtClean="0"/>
              <a:t>top-right </a:t>
            </a:r>
            <a:r>
              <a:rPr lang="en-US" sz="1200" dirty="0"/>
              <a:t>quadrant, representing high monetary value but </a:t>
            </a:r>
            <a:r>
              <a:rPr lang="en-US" sz="1200" dirty="0" smtClean="0"/>
              <a:t>low recency</a:t>
            </a:r>
            <a:r>
              <a:rPr lang="en-US" sz="1200" dirty="0"/>
              <a:t>, may indicate potential churn or at-risk customers. These customers have spent a significant amount in the past but haven't made </a:t>
            </a:r>
            <a:r>
              <a:rPr lang="en-US" sz="1200" dirty="0" smtClean="0"/>
              <a:t>recent.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7" name="Picture" title="This slide contains the following visuals: Recency against Monetary. Please refer to the notes on this slide for details">
            <a:hlinkClick r:id="rId2"/>
          </p:cNvPr>
          <p:cNvPicPr>
            <a:picLocks noChangeAspect="1"/>
          </p:cNvPicPr>
          <p:nvPr/>
        </p:nvPicPr>
        <p:blipFill>
          <a:blip r:embed="rId3"/>
          <a:stretch>
            <a:fillRect/>
          </a:stretch>
        </p:blipFill>
        <p:spPr>
          <a:xfrm>
            <a:off x="4139952" y="1336852"/>
            <a:ext cx="4797459" cy="3107106"/>
          </a:xfrm>
          <a:prstGeom prst="rect">
            <a:avLst/>
          </a:prstGeom>
          <a:noFill/>
        </p:spPr>
      </p:pic>
    </p:spTree>
    <p:extLst>
      <p:ext uri="{BB962C8B-B14F-4D97-AF65-F5344CB8AC3E}">
        <p14:creationId xmlns:p14="http://schemas.microsoft.com/office/powerpoint/2010/main" val="91341157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831965"/>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Scatter plot based on RFM Analysis</a:t>
            </a:r>
            <a:endParaRPr dirty="0"/>
          </a:p>
        </p:txBody>
      </p:sp>
      <p:sp>
        <p:nvSpPr>
          <p:cNvPr id="142" name="Shape 91"/>
          <p:cNvSpPr/>
          <p:nvPr/>
        </p:nvSpPr>
        <p:spPr>
          <a:xfrm>
            <a:off x="205024" y="1348292"/>
            <a:ext cx="3646896" cy="379485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itchFamily="34" charset="0"/>
              <a:buChar char="•"/>
            </a:pPr>
            <a:r>
              <a:rPr lang="en-US" sz="1200" dirty="0"/>
              <a:t>Generally, customers who make more frequent purchases tend to have a higher monetary value</a:t>
            </a:r>
            <a:r>
              <a:rPr lang="en-US" sz="1200" dirty="0" smtClean="0"/>
              <a:t>.</a:t>
            </a:r>
          </a:p>
          <a:p>
            <a:pPr marL="285750" indent="-285750">
              <a:buFont typeface="Arial" pitchFamily="34" charset="0"/>
              <a:buChar char="•"/>
            </a:pPr>
            <a:r>
              <a:rPr lang="en-US" sz="1200" dirty="0"/>
              <a:t>Customers located in the top-right quadrant of the plot, representing high frequency and high monetary value, are typically considered high-value and frequent customers. They make purchases frequently and spend a significant amount of money. These customers are often the most loyal and valuable segment, and businesses may focus on retaining and nurturing their relationship</a:t>
            </a:r>
            <a:r>
              <a:rPr lang="en-US" sz="1200" dirty="0" smtClean="0"/>
              <a:t>.</a:t>
            </a:r>
          </a:p>
          <a:p>
            <a:pPr marL="285750" indent="-285750">
              <a:buFont typeface="Arial" pitchFamily="34" charset="0"/>
              <a:buChar char="•"/>
            </a:pPr>
            <a:r>
              <a:rPr lang="en-US" sz="1200" dirty="0"/>
              <a:t>Customers located in the top-left quadrant, representing high monetary value but low frequency, may present opportunities for upselling or cross-selling.</a:t>
            </a:r>
            <a:endParaRPr lang="en-US" sz="1200" dirty="0" smtClean="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8" name="Picture" title="This slide contains the following visuals: Monetary against Frequency. Please refer to the notes on this slide for details">
            <a:hlinkClick r:id="rId2"/>
          </p:cNvPr>
          <p:cNvPicPr>
            <a:picLocks noChangeAspect="1"/>
          </p:cNvPicPr>
          <p:nvPr/>
        </p:nvPicPr>
        <p:blipFill>
          <a:blip r:embed="rId3"/>
          <a:stretch>
            <a:fillRect/>
          </a:stretch>
        </p:blipFill>
        <p:spPr>
          <a:xfrm>
            <a:off x="4067944" y="1348292"/>
            <a:ext cx="4702681" cy="3455706"/>
          </a:xfrm>
          <a:prstGeom prst="rect">
            <a:avLst/>
          </a:prstGeom>
          <a:noFill/>
        </p:spPr>
      </p:pic>
    </p:spTree>
    <p:extLst>
      <p:ext uri="{BB962C8B-B14F-4D97-AF65-F5344CB8AC3E}">
        <p14:creationId xmlns:p14="http://schemas.microsoft.com/office/powerpoint/2010/main" val="252408380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821691"/>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Scatter plot based on RFM Analysis</a:t>
            </a:r>
            <a:endParaRPr dirty="0"/>
          </a:p>
        </p:txBody>
      </p:sp>
      <p:sp>
        <p:nvSpPr>
          <p:cNvPr id="142" name="Shape 91"/>
          <p:cNvSpPr/>
          <p:nvPr/>
        </p:nvSpPr>
        <p:spPr>
          <a:xfrm>
            <a:off x="205025" y="1275606"/>
            <a:ext cx="3790912" cy="335678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itchFamily="34" charset="0"/>
              <a:buChar char="•"/>
            </a:pPr>
            <a:r>
              <a:rPr lang="en-US" sz="1200" dirty="0"/>
              <a:t>Customers located in the </a:t>
            </a:r>
            <a:r>
              <a:rPr lang="en-US" sz="1200" dirty="0" smtClean="0"/>
              <a:t>top-left </a:t>
            </a:r>
            <a:r>
              <a:rPr lang="en-US" sz="1200" dirty="0"/>
              <a:t>quadrant of the plot, representing high frequency and recent transactions, are considered active and engaged customers. They make transactions frequently and have made a purchase recently</a:t>
            </a:r>
            <a:r>
              <a:rPr lang="en-US" sz="1200" dirty="0" smtClean="0"/>
              <a:t>.</a:t>
            </a:r>
          </a:p>
          <a:p>
            <a:pPr marL="285750" indent="-285750">
              <a:buFont typeface="Arial" pitchFamily="34" charset="0"/>
              <a:buChar char="•"/>
            </a:pPr>
            <a:endParaRPr lang="en-US" sz="1200" dirty="0" smtClean="0"/>
          </a:p>
          <a:p>
            <a:pPr marL="285750" indent="-285750">
              <a:buFont typeface="Arial" pitchFamily="34" charset="0"/>
              <a:buChar char="•"/>
            </a:pPr>
            <a:r>
              <a:rPr lang="en-US" sz="1200" dirty="0"/>
              <a:t>Customers in the </a:t>
            </a:r>
            <a:r>
              <a:rPr lang="en-US" sz="1200" dirty="0" smtClean="0"/>
              <a:t>bottom-left </a:t>
            </a:r>
            <a:r>
              <a:rPr lang="en-US" sz="1200" dirty="0"/>
              <a:t>quadrant, representing low frequency but recent transactions, may represent new or sporadic customers. They have made a recent purchase but do not make transactions frequently. Businesses can focus on nurturing these relationships and encouraging more frequent purchases to increase their engagement.</a:t>
            </a:r>
            <a:endParaRPr lang="en-US" sz="1200" dirty="0" smtClean="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7" name="Picture" title="This slide contains the following visuals: Frequency against Recency. Please refer to the notes on this slide for details">
            <a:hlinkClick r:id="rId2"/>
          </p:cNvPr>
          <p:cNvPicPr>
            <a:picLocks noChangeAspect="1"/>
          </p:cNvPicPr>
          <p:nvPr/>
        </p:nvPicPr>
        <p:blipFill>
          <a:blip r:embed="rId3"/>
          <a:stretch>
            <a:fillRect/>
          </a:stretch>
        </p:blipFill>
        <p:spPr>
          <a:xfrm>
            <a:off x="4067945" y="1338018"/>
            <a:ext cx="4702680" cy="3453983"/>
          </a:xfrm>
          <a:prstGeom prst="rect">
            <a:avLst/>
          </a:prstGeom>
          <a:noFill/>
        </p:spPr>
      </p:pic>
    </p:spTree>
    <p:extLst>
      <p:ext uri="{BB962C8B-B14F-4D97-AF65-F5344CB8AC3E}">
        <p14:creationId xmlns:p14="http://schemas.microsoft.com/office/powerpoint/2010/main" val="178124152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15566"/>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Customer </a:t>
            </a:r>
            <a:r>
              <a:rPr lang="en-US" dirty="0"/>
              <a:t>Title Definition List With RFM Values Assigned</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7" name="Picture" title="This slide contains the following visuals: tableEx. Please refer to the notes on this slide for details">
            <a:hlinkClick r:id="rId2"/>
          </p:cNvPr>
          <p:cNvPicPr>
            <a:picLocks noChangeAspect="1"/>
          </p:cNvPicPr>
          <p:nvPr/>
        </p:nvPicPr>
        <p:blipFill>
          <a:blip r:embed="rId3"/>
          <a:stretch>
            <a:fillRect/>
          </a:stretch>
        </p:blipFill>
        <p:spPr>
          <a:xfrm>
            <a:off x="539552" y="1641132"/>
            <a:ext cx="6210583" cy="3516120"/>
          </a:xfrm>
          <a:prstGeom prst="rect">
            <a:avLst/>
          </a:prstGeom>
          <a:noFill/>
        </p:spPr>
      </p:pic>
    </p:spTree>
    <p:extLst>
      <p:ext uri="{BB962C8B-B14F-4D97-AF65-F5344CB8AC3E}">
        <p14:creationId xmlns:p14="http://schemas.microsoft.com/office/powerpoint/2010/main" val="177455316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915566"/>
            <a:ext cx="8565600" cy="53857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Customer </a:t>
            </a:r>
            <a:r>
              <a:rPr lang="en-US" dirty="0"/>
              <a:t>Title </a:t>
            </a:r>
            <a:r>
              <a:rPr lang="en-US" dirty="0" smtClean="0"/>
              <a:t>Distributions In Dataset</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Picture" title="This slide contains the following visuals: Distribution of Customers ,Distribution of Customers. Please refer to the notes on this slide for details">
            <a:hlinkClick r:id="rId2"/>
          </p:cNvPr>
          <p:cNvPicPr>
            <a:picLocks noChangeAspect="1"/>
          </p:cNvPicPr>
          <p:nvPr/>
        </p:nvPicPr>
        <p:blipFill>
          <a:blip r:embed="rId3"/>
          <a:stretch>
            <a:fillRect/>
          </a:stretch>
        </p:blipFill>
        <p:spPr>
          <a:xfrm>
            <a:off x="493040" y="1454142"/>
            <a:ext cx="6455224" cy="3493871"/>
          </a:xfrm>
          <a:prstGeom prst="rect">
            <a:avLst/>
          </a:prstGeom>
          <a:noFill/>
        </p:spPr>
      </p:pic>
    </p:spTree>
    <p:extLst>
      <p:ext uri="{BB962C8B-B14F-4D97-AF65-F5344CB8AC3E}">
        <p14:creationId xmlns:p14="http://schemas.microsoft.com/office/powerpoint/2010/main" val="329937455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4" y="877838"/>
            <a:ext cx="8565600" cy="8925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smtClean="0"/>
              <a:t>Customer Classification – Targeting High Value Customers in the </a:t>
            </a:r>
            <a:r>
              <a:rPr lang="en-US" u="sng" dirty="0" smtClean="0"/>
              <a:t>New Customer </a:t>
            </a:r>
            <a:r>
              <a:rPr lang="en-US" dirty="0" smtClean="0"/>
              <a:t>Data set</a:t>
            </a:r>
            <a:endParaRPr dirty="0"/>
          </a:p>
        </p:txBody>
      </p:sp>
      <p:sp>
        <p:nvSpPr>
          <p:cNvPr id="142" name="Shape 91"/>
          <p:cNvSpPr/>
          <p:nvPr/>
        </p:nvSpPr>
        <p:spPr>
          <a:xfrm>
            <a:off x="205024" y="1735023"/>
            <a:ext cx="6959264" cy="71554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These are the high value customers that should be targeted from the new customers list.</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91"/>
          <p:cNvSpPr/>
          <p:nvPr/>
        </p:nvSpPr>
        <p:spPr>
          <a:xfrm>
            <a:off x="313602" y="2655196"/>
            <a:ext cx="5770566" cy="188356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itchFamily="34" charset="0"/>
              <a:buChar char="•"/>
            </a:pPr>
            <a:r>
              <a:rPr lang="en-US" sz="1200" dirty="0" smtClean="0"/>
              <a:t>Most of the high value customers to be targeted should be females</a:t>
            </a:r>
          </a:p>
          <a:p>
            <a:pPr marL="171450" indent="-171450">
              <a:buFont typeface="Arial" pitchFamily="34" charset="0"/>
              <a:buChar char="•"/>
            </a:pPr>
            <a:endParaRPr lang="en-US" sz="1200" dirty="0" smtClean="0"/>
          </a:p>
          <a:p>
            <a:pPr marL="171450" indent="-171450">
              <a:buFont typeface="Arial" pitchFamily="34" charset="0"/>
              <a:buChar char="•"/>
            </a:pPr>
            <a:r>
              <a:rPr lang="en-US" sz="1200" dirty="0" smtClean="0"/>
              <a:t>Working in the Financial Services, Health and Manufacturing industries sectors</a:t>
            </a:r>
          </a:p>
          <a:p>
            <a:r>
              <a:rPr lang="en-US" sz="1200" dirty="0" smtClean="0"/>
              <a:t> </a:t>
            </a:r>
            <a:endParaRPr lang="en-US" sz="1200" dirty="0"/>
          </a:p>
          <a:p>
            <a:pPr marL="171450" indent="-171450">
              <a:buFont typeface="Arial" pitchFamily="34" charset="0"/>
              <a:buChar char="•"/>
            </a:pPr>
            <a:r>
              <a:rPr lang="en-US" sz="1200" dirty="0" smtClean="0"/>
              <a:t>Age distribution of 40 – 50 years</a:t>
            </a:r>
          </a:p>
          <a:p>
            <a:pPr marL="171450" indent="-171450">
              <a:buFont typeface="Arial" pitchFamily="34" charset="0"/>
              <a:buChar char="•"/>
            </a:pPr>
            <a:endParaRPr lang="en-US" sz="1200" dirty="0" smtClean="0"/>
          </a:p>
          <a:p>
            <a:pPr marL="171450" indent="-171450">
              <a:buFont typeface="Arial" pitchFamily="34" charset="0"/>
              <a:buChar char="•"/>
            </a:pPr>
            <a:r>
              <a:rPr lang="en-US" sz="1200" dirty="0" smtClean="0"/>
              <a:t>Currently living in NSW and VIC</a:t>
            </a:r>
          </a:p>
        </p:txBody>
      </p:sp>
    </p:spTree>
    <p:extLst>
      <p:ext uri="{BB962C8B-B14F-4D97-AF65-F5344CB8AC3E}">
        <p14:creationId xmlns:p14="http://schemas.microsoft.com/office/powerpoint/2010/main" val="40555393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4" y="850196"/>
            <a:ext cx="8565600" cy="8925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dirty="0" smtClean="0"/>
              <a:t>Summary Table of the Top 1000 High Value Customers </a:t>
            </a:r>
            <a:r>
              <a:rPr lang="en-US" dirty="0"/>
              <a:t>to </a:t>
            </a:r>
            <a:r>
              <a:rPr lang="en-US" dirty="0" smtClean="0"/>
              <a:t>target from the </a:t>
            </a:r>
            <a:r>
              <a:rPr lang="en-US" u="sng" dirty="0" smtClean="0"/>
              <a:t>Existing Customers</a:t>
            </a:r>
            <a:r>
              <a:rPr lang="en-US" dirty="0" smtClean="0"/>
              <a:t> list</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9" name="Shape 91"/>
          <p:cNvSpPr/>
          <p:nvPr/>
        </p:nvSpPr>
        <p:spPr>
          <a:xfrm>
            <a:off x="313602" y="1742716"/>
            <a:ext cx="7642774" cy="82173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itchFamily="34" charset="0"/>
              <a:buChar char="•"/>
            </a:pPr>
            <a:r>
              <a:rPr lang="en-US" sz="1200" dirty="0" smtClean="0"/>
              <a:t>The top 1000 customers can be selected from the table below</a:t>
            </a:r>
          </a:p>
          <a:p>
            <a:pPr marL="171450" indent="-171450">
              <a:buFont typeface="Arial" pitchFamily="34" charset="0"/>
              <a:buChar char="•"/>
            </a:pPr>
            <a:r>
              <a:rPr lang="en-US" sz="1200" dirty="0" smtClean="0"/>
              <a:t>The top 1000 customers are the customers who have bought recently, bought frequently and tends to spend more than other customers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03" y="2564447"/>
            <a:ext cx="7138718" cy="2383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7164288" y="2787774"/>
            <a:ext cx="0" cy="72008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7" name="Straight Connector 6"/>
          <p:cNvCxnSpPr/>
          <p:nvPr/>
        </p:nvCxnSpPr>
        <p:spPr>
          <a:xfrm>
            <a:off x="7164288" y="3507854"/>
            <a:ext cx="288033"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 name="Straight Connector 12"/>
          <p:cNvCxnSpPr/>
          <p:nvPr/>
        </p:nvCxnSpPr>
        <p:spPr>
          <a:xfrm flipV="1">
            <a:off x="7452321" y="2787774"/>
            <a:ext cx="0" cy="72008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Connector 15"/>
          <p:cNvCxnSpPr/>
          <p:nvPr/>
        </p:nvCxnSpPr>
        <p:spPr>
          <a:xfrm flipH="1">
            <a:off x="7164288" y="2787774"/>
            <a:ext cx="288033"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829390"/>
            <a:ext cx="8565600" cy="8925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Summary  table for the high value customers to target from the </a:t>
            </a:r>
            <a:r>
              <a:rPr lang="en-US" u="sng" dirty="0" smtClean="0"/>
              <a:t>New Customers</a:t>
            </a:r>
            <a:r>
              <a:rPr lang="en-US" dirty="0" smtClean="0"/>
              <a:t> Dataset</a:t>
            </a:r>
            <a:endParaRPr dirty="0"/>
          </a:p>
        </p:txBody>
      </p:sp>
      <p:sp>
        <p:nvSpPr>
          <p:cNvPr id="151" name="Shape 100"/>
          <p:cNvSpPr/>
          <p:nvPr/>
        </p:nvSpPr>
        <p:spPr>
          <a:xfrm>
            <a:off x="205024" y="1617050"/>
            <a:ext cx="6527216" cy="45009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Below is a snapshot of the top 20 customers to target</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8" name="Picture" title="This slide contains the following visuals: Top 20 Customers to Target. Please refer to the notes on this slide for details">
            <a:hlinkClick r:id="rId2"/>
          </p:cNvPr>
          <p:cNvPicPr>
            <a:picLocks noChangeAspect="1"/>
          </p:cNvPicPr>
          <p:nvPr/>
        </p:nvPicPr>
        <p:blipFill>
          <a:blip r:embed="rId3"/>
          <a:stretch>
            <a:fillRect/>
          </a:stretch>
        </p:blipFill>
        <p:spPr>
          <a:xfrm>
            <a:off x="205025" y="2067141"/>
            <a:ext cx="5337745" cy="3045306"/>
          </a:xfrm>
          <a:prstGeom prst="rect">
            <a:avLst/>
          </a:prstGeom>
          <a:noFill/>
        </p:spPr>
      </p:pic>
    </p:spTree>
    <p:extLst>
      <p:ext uri="{BB962C8B-B14F-4D97-AF65-F5344CB8AC3E}">
        <p14:creationId xmlns:p14="http://schemas.microsoft.com/office/powerpoint/2010/main" val="379353633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32156"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b="1" dirty="0" smtClean="0"/>
              <a:t>THANK YOU!</a:t>
            </a:r>
            <a:endParaRPr b="1"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Identify and Recommend High Value Customers</a:t>
            </a:r>
            <a:endParaRPr dirty="0"/>
          </a:p>
        </p:txBody>
      </p:sp>
      <p:sp>
        <p:nvSpPr>
          <p:cNvPr id="124" name="Shape 73"/>
          <p:cNvSpPr/>
          <p:nvPr/>
        </p:nvSpPr>
        <p:spPr>
          <a:xfrm>
            <a:off x="205025" y="1714476"/>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u="sng" dirty="0" smtClean="0"/>
              <a:t>Outline of Problem</a:t>
            </a:r>
            <a:endParaRPr u="sng"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73"/>
          <p:cNvSpPr/>
          <p:nvPr/>
        </p:nvSpPr>
        <p:spPr>
          <a:xfrm>
            <a:off x="4636025" y="1634477"/>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u="sng" dirty="0" smtClean="0"/>
              <a:t>Approach for Data Analysis</a:t>
            </a:r>
            <a:endParaRPr u="sng" dirty="0"/>
          </a:p>
        </p:txBody>
      </p:sp>
      <p:sp>
        <p:nvSpPr>
          <p:cNvPr id="11" name="Shape 73"/>
          <p:cNvSpPr/>
          <p:nvPr/>
        </p:nvSpPr>
        <p:spPr>
          <a:xfrm>
            <a:off x="211654" y="2355726"/>
            <a:ext cx="4134600" cy="257374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itchFamily="34" charset="0"/>
              <a:buChar char="•"/>
            </a:pPr>
            <a:r>
              <a:rPr lang="en-US" dirty="0" smtClean="0"/>
              <a:t>Sprocket Central specializes in high quality bike sales and other accessories</a:t>
            </a:r>
          </a:p>
          <a:p>
            <a:pPr marL="285750" indent="-285750">
              <a:buFont typeface="Arial" pitchFamily="34" charset="0"/>
              <a:buChar char="•"/>
            </a:pPr>
            <a:endParaRPr lang="en-US" dirty="0"/>
          </a:p>
          <a:p>
            <a:pPr marL="285750" indent="-285750">
              <a:buFont typeface="Arial" pitchFamily="34" charset="0"/>
              <a:buChar char="•"/>
            </a:pPr>
            <a:r>
              <a:rPr lang="en-US" dirty="0" smtClean="0"/>
              <a:t>The marketing team is looking to boost sales</a:t>
            </a:r>
          </a:p>
          <a:p>
            <a:pPr marL="285750" indent="-285750">
              <a:buFont typeface="Arial" pitchFamily="34" charset="0"/>
              <a:buChar char="•"/>
            </a:pPr>
            <a:endParaRPr lang="en-US" dirty="0"/>
          </a:p>
          <a:p>
            <a:pPr marL="285750" indent="-285750">
              <a:buFont typeface="Arial" pitchFamily="34" charset="0"/>
              <a:buChar char="•"/>
            </a:pPr>
            <a:r>
              <a:rPr lang="en-US" dirty="0" smtClean="0"/>
              <a:t>The team wants to know which customers to target that will bring value to their business</a:t>
            </a:r>
          </a:p>
        </p:txBody>
      </p:sp>
      <p:sp>
        <p:nvSpPr>
          <p:cNvPr id="12" name="Shape 73"/>
          <p:cNvSpPr/>
          <p:nvPr/>
        </p:nvSpPr>
        <p:spPr>
          <a:xfrm>
            <a:off x="4654173" y="2180481"/>
            <a:ext cx="4134600" cy="257374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itchFamily="34" charset="0"/>
              <a:buChar char="•"/>
            </a:pPr>
            <a:r>
              <a:rPr lang="en-US" dirty="0" smtClean="0"/>
              <a:t>Bike related purchases for the past 3 year based on gender.</a:t>
            </a:r>
          </a:p>
          <a:p>
            <a:pPr marL="285750" indent="-285750">
              <a:buFont typeface="Arial" pitchFamily="34" charset="0"/>
              <a:buChar char="•"/>
            </a:pPr>
            <a:r>
              <a:rPr lang="en-US" dirty="0" smtClean="0"/>
              <a:t>Age distribution contributing to maximum profit.</a:t>
            </a:r>
          </a:p>
          <a:p>
            <a:pPr marL="285750" indent="-285750">
              <a:buFont typeface="Arial" pitchFamily="34" charset="0"/>
              <a:buChar char="•"/>
            </a:pPr>
            <a:r>
              <a:rPr lang="en-US" dirty="0" smtClean="0"/>
              <a:t>Customer classification.</a:t>
            </a:r>
            <a:endParaRPr lang="en-US" dirty="0"/>
          </a:p>
          <a:p>
            <a:pPr marL="285750" indent="-285750">
              <a:buFont typeface="Arial" pitchFamily="34" charset="0"/>
              <a:buChar char="•"/>
            </a:pPr>
            <a:r>
              <a:rPr lang="en-US" dirty="0" smtClean="0"/>
              <a:t>Numbers of cars owned in each state.</a:t>
            </a:r>
            <a:endParaRPr lang="en-US" dirty="0"/>
          </a:p>
          <a:p>
            <a:pPr marL="285750" indent="-285750">
              <a:buFont typeface="Arial" pitchFamily="34" charset="0"/>
              <a:buChar char="•"/>
            </a:pPr>
            <a:r>
              <a:rPr lang="en-US" dirty="0" smtClean="0"/>
              <a:t>Wealth segment by age distribution.</a:t>
            </a:r>
            <a:endParaRPr lang="en-US" dirty="0"/>
          </a:p>
          <a:p>
            <a:pPr marL="285750" indent="-285750">
              <a:buFont typeface="Arial" pitchFamily="34" charset="0"/>
              <a:buChar char="•"/>
            </a:pPr>
            <a:r>
              <a:rPr lang="en-US" dirty="0" smtClean="0"/>
              <a:t>Top industry contributing to profit and bike related purchases.</a:t>
            </a:r>
            <a:endParaRPr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835312"/>
            <a:ext cx="8565600" cy="53857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latin typeface="Calibri" pitchFamily="34" charset="0"/>
                <a:cs typeface="Calibri" pitchFamily="34" charset="0"/>
              </a:rPr>
              <a:t>Data Quality Assessment</a:t>
            </a:r>
            <a:endParaRPr dirty="0">
              <a:latin typeface="Calibri" pitchFamily="34" charset="0"/>
              <a:cs typeface="Calibri" pitchFamily="34" charset="0"/>
            </a:endParaRPr>
          </a:p>
        </p:txBody>
      </p:sp>
      <p:sp>
        <p:nvSpPr>
          <p:cNvPr id="133" name="Shape 82"/>
          <p:cNvSpPr/>
          <p:nvPr/>
        </p:nvSpPr>
        <p:spPr>
          <a:xfrm>
            <a:off x="190750" y="1373889"/>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Data quality issues that were resolved</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1"/>
          <p:cNvGraphicFramePr>
            <a:graphicFrameLocks noGrp="1"/>
          </p:cNvGraphicFramePr>
          <p:nvPr>
            <p:extLst>
              <p:ext uri="{D42A27DB-BD31-4B8C-83A1-F6EECF244321}">
                <p14:modId xmlns:p14="http://schemas.microsoft.com/office/powerpoint/2010/main" val="2893914056"/>
              </p:ext>
            </p:extLst>
          </p:nvPr>
        </p:nvGraphicFramePr>
        <p:xfrm>
          <a:off x="323528" y="1834325"/>
          <a:ext cx="8183560" cy="3113690"/>
        </p:xfrm>
        <a:graphic>
          <a:graphicData uri="http://schemas.openxmlformats.org/drawingml/2006/table">
            <a:tbl>
              <a:tblPr firstRow="1" bandRow="1">
                <a:tableStyleId>{284E427A-3D55-4303-BF80-6455036E1DE7}</a:tableStyleId>
              </a:tblPr>
              <a:tblGrid>
                <a:gridCol w="982758"/>
                <a:gridCol w="1355402"/>
                <a:gridCol w="1236886"/>
                <a:gridCol w="1152128"/>
                <a:gridCol w="1118226"/>
                <a:gridCol w="1169080"/>
                <a:gridCol w="1169080"/>
              </a:tblGrid>
              <a:tr h="400970">
                <a:tc>
                  <a:txBody>
                    <a:bodyPr/>
                    <a:lstStyle/>
                    <a:p>
                      <a:pPr algn="ctr"/>
                      <a:endParaRPr lang="en-US" dirty="0"/>
                    </a:p>
                  </a:txBody>
                  <a:tcPr/>
                </a:tc>
                <a:tc>
                  <a:txBody>
                    <a:bodyPr/>
                    <a:lstStyle/>
                    <a:p>
                      <a:pPr algn="ctr"/>
                      <a:r>
                        <a:rPr lang="en-US" sz="1200" b="1" dirty="0" smtClean="0"/>
                        <a:t>Accuracy</a:t>
                      </a:r>
                      <a:endParaRPr lang="en-US" sz="1200" b="1" dirty="0"/>
                    </a:p>
                  </a:txBody>
                  <a:tcPr/>
                </a:tc>
                <a:tc>
                  <a:txBody>
                    <a:bodyPr/>
                    <a:lstStyle/>
                    <a:p>
                      <a:pPr algn="ctr"/>
                      <a:r>
                        <a:rPr lang="en-US" sz="1200" dirty="0" smtClean="0"/>
                        <a:t>Completeness</a:t>
                      </a:r>
                      <a:endParaRPr lang="en-US" sz="1200" dirty="0"/>
                    </a:p>
                  </a:txBody>
                  <a:tcPr/>
                </a:tc>
                <a:tc>
                  <a:txBody>
                    <a:bodyPr/>
                    <a:lstStyle/>
                    <a:p>
                      <a:pPr algn="ctr"/>
                      <a:r>
                        <a:rPr lang="en-US" sz="1200" dirty="0" smtClean="0"/>
                        <a:t>Consistency</a:t>
                      </a:r>
                      <a:endParaRPr lang="en-US" sz="1200" dirty="0"/>
                    </a:p>
                  </a:txBody>
                  <a:tcPr/>
                </a:tc>
                <a:tc>
                  <a:txBody>
                    <a:bodyPr/>
                    <a:lstStyle/>
                    <a:p>
                      <a:pPr algn="ctr"/>
                      <a:r>
                        <a:rPr lang="en-US" sz="1200" dirty="0" smtClean="0"/>
                        <a:t>Validity</a:t>
                      </a:r>
                      <a:endParaRPr lang="en-US" sz="1200" dirty="0"/>
                    </a:p>
                  </a:txBody>
                  <a:tcPr/>
                </a:tc>
                <a:tc>
                  <a:txBody>
                    <a:bodyPr/>
                    <a:lstStyle/>
                    <a:p>
                      <a:pPr algn="ctr"/>
                      <a:r>
                        <a:rPr lang="en-US" sz="1200" dirty="0" smtClean="0"/>
                        <a:t>Relevance</a:t>
                      </a:r>
                      <a:endParaRPr lang="en-US" sz="1200" dirty="0"/>
                    </a:p>
                  </a:txBody>
                  <a:tcPr/>
                </a:tc>
                <a:tc>
                  <a:txBody>
                    <a:bodyPr/>
                    <a:lstStyle/>
                    <a:p>
                      <a:pPr algn="ctr"/>
                      <a:r>
                        <a:rPr lang="en-US" sz="1200" dirty="0" smtClean="0"/>
                        <a:t>Currency</a:t>
                      </a:r>
                      <a:endParaRPr lang="en-US" sz="1200" dirty="0"/>
                    </a:p>
                  </a:txBody>
                  <a:tcPr/>
                </a:tc>
              </a:tr>
              <a:tr h="648072">
                <a:tc>
                  <a:txBody>
                    <a:bodyPr/>
                    <a:lstStyle/>
                    <a:p>
                      <a:r>
                        <a:rPr lang="en-US" dirty="0" smtClean="0"/>
                        <a:t>Customer Demographic</a:t>
                      </a:r>
                      <a:endParaRPr lang="en-US" dirty="0"/>
                    </a:p>
                  </a:txBody>
                  <a:tcPr/>
                </a:tc>
                <a:tc>
                  <a:txBody>
                    <a:bodyPr/>
                    <a:lstStyle/>
                    <a:p>
                      <a:pPr marL="171450" indent="-171450" algn="l">
                        <a:buFont typeface="Arial" pitchFamily="34" charset="0"/>
                        <a:buChar char="•"/>
                      </a:pPr>
                      <a:r>
                        <a:rPr lang="en-US" dirty="0" smtClean="0"/>
                        <a:t>DOB: One</a:t>
                      </a:r>
                      <a:r>
                        <a:rPr lang="en-US" baseline="0" dirty="0" smtClean="0"/>
                        <a:t> i</a:t>
                      </a:r>
                      <a:r>
                        <a:rPr lang="en-US" dirty="0" smtClean="0"/>
                        <a:t>naccurate</a:t>
                      </a:r>
                      <a:r>
                        <a:rPr lang="en-US" baseline="0" dirty="0" smtClean="0"/>
                        <a:t> entry</a:t>
                      </a:r>
                    </a:p>
                    <a:p>
                      <a:pPr marL="171450" indent="-171450" algn="l">
                        <a:buFont typeface="Arial" pitchFamily="34" charset="0"/>
                        <a:buChar char="•"/>
                      </a:pPr>
                      <a:r>
                        <a:rPr lang="en-US" baseline="0" dirty="0" smtClean="0"/>
                        <a:t>Age missing</a:t>
                      </a:r>
                    </a:p>
                  </a:txBody>
                  <a:tcPr/>
                </a:tc>
                <a:tc>
                  <a:txBody>
                    <a:bodyPr/>
                    <a:lstStyle/>
                    <a:p>
                      <a:pPr marL="171450" indent="-171450" algn="l">
                        <a:buFont typeface="Arial" pitchFamily="34" charset="0"/>
                        <a:buChar char="•"/>
                      </a:pPr>
                      <a:r>
                        <a:rPr lang="en-US" dirty="0" smtClean="0"/>
                        <a:t>Customer ID is incomplete</a:t>
                      </a:r>
                    </a:p>
                    <a:p>
                      <a:pPr marL="171450" indent="-171450" algn="l">
                        <a:buFont typeface="Arial" pitchFamily="34" charset="0"/>
                        <a:buChar char="•"/>
                      </a:pPr>
                      <a:r>
                        <a:rPr lang="en-US" dirty="0" smtClean="0"/>
                        <a:t>Job Title, Last Name, Tenure contain blanks</a:t>
                      </a:r>
                      <a:endParaRPr lang="en-US" dirty="0"/>
                    </a:p>
                  </a:txBody>
                  <a:tcPr/>
                </a:tc>
                <a:tc>
                  <a:txBody>
                    <a:bodyPr/>
                    <a:lstStyle/>
                    <a:p>
                      <a:pPr marL="171450" indent="-171450" algn="l">
                        <a:buFont typeface="Arial" pitchFamily="34" charset="0"/>
                        <a:buChar char="•"/>
                      </a:pPr>
                      <a:r>
                        <a:rPr lang="en-US" dirty="0" smtClean="0"/>
                        <a:t>Gender</a:t>
                      </a:r>
                      <a:r>
                        <a:rPr lang="en-US" baseline="0" dirty="0" smtClean="0"/>
                        <a:t>: Inconsistence</a:t>
                      </a:r>
                      <a:endParaRPr lang="en-US" dirty="0"/>
                    </a:p>
                  </a:txBody>
                  <a:tcPr/>
                </a:tc>
                <a:tc>
                  <a:txBody>
                    <a:bodyPr/>
                    <a:lstStyle/>
                    <a:p>
                      <a:pPr marL="171450" indent="-171450" algn="l">
                        <a:buFont typeface="Arial" pitchFamily="34" charset="0"/>
                        <a:buChar char="•"/>
                      </a:pPr>
                      <a:r>
                        <a:rPr lang="en-US" dirty="0" smtClean="0"/>
                        <a:t>Default: Invalid</a:t>
                      </a:r>
                    </a:p>
                    <a:p>
                      <a:pPr marL="171450" indent="-171450" algn="l">
                        <a:buFont typeface="Arial" pitchFamily="34" charset="0"/>
                        <a:buChar char="•"/>
                      </a:pPr>
                      <a:endParaRPr lang="en-US" dirty="0"/>
                    </a:p>
                  </a:txBody>
                  <a:tcPr/>
                </a:tc>
                <a:tc>
                  <a:txBody>
                    <a:bodyPr/>
                    <a:lstStyle/>
                    <a:p>
                      <a:pPr marL="171450" indent="-171450" algn="l">
                        <a:buFont typeface="Arial" pitchFamily="34" charset="0"/>
                        <a:buChar char="•"/>
                      </a:pPr>
                      <a:r>
                        <a:rPr lang="en-US" dirty="0" smtClean="0"/>
                        <a:t>Default: Not relevant, deleted</a:t>
                      </a:r>
                      <a:endParaRPr lang="en-US" dirty="0"/>
                    </a:p>
                  </a:txBody>
                  <a:tcPr/>
                </a:tc>
                <a:tc>
                  <a:txBody>
                    <a:bodyPr/>
                    <a:lstStyle/>
                    <a:p>
                      <a:pPr marL="171450" indent="-171450" algn="l">
                        <a:buFont typeface="Arial" pitchFamily="34" charset="0"/>
                        <a:buChar char="•"/>
                      </a:pPr>
                      <a:r>
                        <a:rPr lang="en-US" dirty="0" smtClean="0"/>
                        <a:t>Deceased customer</a:t>
                      </a:r>
                      <a:r>
                        <a:rPr lang="en-US" baseline="0" dirty="0" smtClean="0"/>
                        <a:t> filtered out</a:t>
                      </a:r>
                      <a:endParaRPr lang="en-US" dirty="0"/>
                    </a:p>
                  </a:txBody>
                  <a:tcPr/>
                </a:tc>
              </a:tr>
              <a:tr h="648072">
                <a:tc>
                  <a:txBody>
                    <a:bodyPr/>
                    <a:lstStyle/>
                    <a:p>
                      <a:r>
                        <a:rPr lang="en-US" dirty="0" smtClean="0"/>
                        <a:t>Customer</a:t>
                      </a:r>
                      <a:r>
                        <a:rPr lang="en-US" baseline="0" dirty="0" smtClean="0"/>
                        <a:t> Address</a:t>
                      </a:r>
                      <a:endParaRPr lang="en-US" dirty="0" smtClean="0"/>
                    </a:p>
                  </a:txBody>
                  <a:tcPr/>
                </a:tc>
                <a:tc>
                  <a:txBody>
                    <a:bodyPr/>
                    <a:lstStyle/>
                    <a:p>
                      <a:endParaRPr lang="en-US"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Customer ID is incomplete</a:t>
                      </a:r>
                    </a:p>
                  </a:txBody>
                  <a:tcPr/>
                </a:tc>
                <a:tc>
                  <a:txBody>
                    <a:bodyPr/>
                    <a:lstStyle/>
                    <a:p>
                      <a:pPr marL="171450" indent="-171450" algn="l">
                        <a:buFont typeface="Arial" pitchFamily="34" charset="0"/>
                        <a:buChar char="•"/>
                      </a:pPr>
                      <a:r>
                        <a:rPr lang="en-US" dirty="0" smtClean="0"/>
                        <a:t>State:</a:t>
                      </a:r>
                      <a:r>
                        <a:rPr lang="en-US" baseline="0" dirty="0" smtClean="0"/>
                        <a:t> Inconsistence</a:t>
                      </a:r>
                      <a:endParaRPr lang="en-US" dirty="0"/>
                    </a:p>
                  </a:txBody>
                  <a:tcPr/>
                </a:tc>
                <a:tc>
                  <a:txBody>
                    <a:bodyPr/>
                    <a:lstStyle/>
                    <a:p>
                      <a:pPr marL="171450" indent="-171450" algn="l">
                        <a:buFont typeface="Arial" pitchFamily="34" charset="0"/>
                        <a:buChar char="•"/>
                      </a:pPr>
                      <a:r>
                        <a:rPr lang="en-US" dirty="0" smtClean="0"/>
                        <a:t>List</a:t>
                      </a:r>
                      <a:r>
                        <a:rPr lang="en-US" baseline="0" dirty="0" smtClean="0"/>
                        <a:t> Price, Product First Sold Date: Wrong Format</a:t>
                      </a:r>
                      <a:endParaRPr lang="en-US" dirty="0"/>
                    </a:p>
                  </a:txBody>
                  <a:tcPr/>
                </a:tc>
                <a:tc>
                  <a:txBody>
                    <a:bodyPr/>
                    <a:lstStyle/>
                    <a:p>
                      <a:endParaRPr lang="en-US"/>
                    </a:p>
                  </a:txBody>
                  <a:tcPr/>
                </a:tc>
                <a:tc>
                  <a:txBody>
                    <a:bodyPr/>
                    <a:lstStyle/>
                    <a:p>
                      <a:endParaRPr lang="en-US"/>
                    </a:p>
                  </a:txBody>
                  <a:tcPr/>
                </a:tc>
              </a:tr>
              <a:tr h="879785">
                <a:tc>
                  <a:txBody>
                    <a:bodyPr/>
                    <a:lstStyle/>
                    <a:p>
                      <a:r>
                        <a:rPr lang="en-US" dirty="0" smtClean="0"/>
                        <a:t>Transactions</a:t>
                      </a:r>
                      <a:endParaRPr lang="en-US" dirty="0"/>
                    </a:p>
                  </a:txBody>
                  <a:tcPr/>
                </a:tc>
                <a:tc>
                  <a:txBody>
                    <a:bodyPr/>
                    <a:lstStyle/>
                    <a:p>
                      <a:pPr marL="171450" indent="-171450" algn="l">
                        <a:buFont typeface="Arial" pitchFamily="34" charset="0"/>
                        <a:buChar char="•"/>
                      </a:pPr>
                      <a:r>
                        <a:rPr lang="en-US" dirty="0" smtClean="0"/>
                        <a:t>Profit: missing</a:t>
                      </a:r>
                      <a:endParaRPr lang="en-US"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Customer ID is incomplete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Online</a:t>
                      </a:r>
                      <a:r>
                        <a:rPr lang="en-US" baseline="0" dirty="0" smtClean="0"/>
                        <a:t> orders, Brands contain blanks</a:t>
                      </a:r>
                      <a:endParaRPr lang="en-US" dirty="0" smtClean="0"/>
                    </a:p>
                    <a:p>
                      <a:pPr algn="l"/>
                      <a:endParaRPr lang="en-US" dirty="0"/>
                    </a:p>
                  </a:txBody>
                  <a:tcPr/>
                </a:tc>
                <a:tc>
                  <a:txBody>
                    <a:bodyPr/>
                    <a:lstStyle/>
                    <a:p>
                      <a:endParaRPr lang="en-US"/>
                    </a:p>
                  </a:txBody>
                  <a:tcPr/>
                </a:tc>
                <a:tc>
                  <a:txBody>
                    <a:bodyPr/>
                    <a:lstStyle/>
                    <a:p>
                      <a:endParaRPr lang="en-US"/>
                    </a:p>
                  </a:txBody>
                  <a:tcPr/>
                </a:tc>
                <a:tc>
                  <a:txBody>
                    <a:bodyPr/>
                    <a:lstStyle/>
                    <a:p>
                      <a:pPr marL="171450" indent="-171450" algn="l">
                        <a:buFont typeface="Arial" pitchFamily="34" charset="0"/>
                        <a:buChar char="•"/>
                      </a:pPr>
                      <a:r>
                        <a:rPr lang="en-US" dirty="0" smtClean="0"/>
                        <a:t>Cancelled status order filtered out</a:t>
                      </a:r>
                      <a:endParaRPr lang="en-US" dirty="0"/>
                    </a:p>
                  </a:txBody>
                  <a:tcPr/>
                </a:tc>
                <a:tc>
                  <a:txBody>
                    <a:bodyPr/>
                    <a:lstStyle/>
                    <a:p>
                      <a:endParaRPr lang="en-US" dirty="0"/>
                    </a:p>
                  </a:txBody>
                  <a:tcPr/>
                </a:tc>
              </a:tr>
            </a:tbl>
          </a:graphicData>
        </a:graphic>
      </p:graphicFrame>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835312"/>
            <a:ext cx="8565600" cy="53857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latin typeface="Calibri" pitchFamily="34" charset="0"/>
                <a:cs typeface="Calibri" pitchFamily="34" charset="0"/>
              </a:rPr>
              <a:t>Data Quality Assessment</a:t>
            </a:r>
            <a:endParaRPr dirty="0">
              <a:latin typeface="Calibri" pitchFamily="34" charset="0"/>
              <a:cs typeface="Calibri" pitchFamily="34"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Rectangle 1"/>
          <p:cNvSpPr/>
          <p:nvPr/>
        </p:nvSpPr>
        <p:spPr>
          <a:xfrm>
            <a:off x="205025" y="1491630"/>
            <a:ext cx="3214847" cy="2677656"/>
          </a:xfrm>
          <a:prstGeom prst="rect">
            <a:avLst/>
          </a:prstGeom>
        </p:spPr>
        <p:txBody>
          <a:bodyPr wrap="square">
            <a:spAutoFit/>
          </a:bodyPr>
          <a:lstStyle/>
          <a:p>
            <a:r>
              <a:rPr lang="en-US" dirty="0">
                <a:solidFill>
                  <a:srgbClr val="252423"/>
                </a:solidFill>
                <a:latin typeface="Segoe UI"/>
              </a:rPr>
              <a:t>Female had the highest total Sum of </a:t>
            </a:r>
            <a:r>
              <a:rPr lang="en-US" dirty="0" smtClean="0">
                <a:solidFill>
                  <a:srgbClr val="252423"/>
                </a:solidFill>
                <a:latin typeface="Segoe UI"/>
              </a:rPr>
              <a:t>past 3 years bike related purchases </a:t>
            </a:r>
            <a:r>
              <a:rPr lang="en-US" dirty="0">
                <a:solidFill>
                  <a:srgbClr val="252423"/>
                </a:solidFill>
                <a:latin typeface="Segoe UI"/>
              </a:rPr>
              <a:t>at 98277, followed by Male at 93392 and U at 3659</a:t>
            </a:r>
            <a:r>
              <a:rPr lang="en-US" dirty="0" smtClean="0">
                <a:solidFill>
                  <a:srgbClr val="252423"/>
                </a:solidFill>
                <a:latin typeface="Segoe UI"/>
              </a:rPr>
              <a:t>.</a:t>
            </a:r>
          </a:p>
          <a:p>
            <a:endParaRPr lang="en-US" dirty="0">
              <a:solidFill>
                <a:srgbClr val="252423"/>
              </a:solidFill>
              <a:latin typeface="Segoe UI"/>
            </a:endParaRPr>
          </a:p>
          <a:p>
            <a:r>
              <a:rPr lang="en-US" dirty="0">
                <a:solidFill>
                  <a:srgbClr val="252423"/>
                </a:solidFill>
                <a:latin typeface="Segoe UI"/>
              </a:rPr>
              <a:t>Manufacturing </a:t>
            </a:r>
            <a:r>
              <a:rPr lang="en-US" dirty="0" smtClean="0">
                <a:solidFill>
                  <a:srgbClr val="252423"/>
                </a:solidFill>
                <a:latin typeface="Segoe UI"/>
              </a:rPr>
              <a:t>sector in the female gender </a:t>
            </a:r>
            <a:r>
              <a:rPr lang="en-US" dirty="0">
                <a:solidFill>
                  <a:srgbClr val="252423"/>
                </a:solidFill>
                <a:latin typeface="Segoe UI"/>
              </a:rPr>
              <a:t>made up 10.51% of Sum of </a:t>
            </a:r>
            <a:r>
              <a:rPr lang="en-US" dirty="0" smtClean="0">
                <a:solidFill>
                  <a:srgbClr val="252423"/>
                </a:solidFill>
                <a:latin typeface="Segoe UI"/>
              </a:rPr>
              <a:t>past 3 years bike related purchases.</a:t>
            </a:r>
          </a:p>
          <a:p>
            <a:endParaRPr lang="en-US" dirty="0">
              <a:solidFill>
                <a:srgbClr val="252423"/>
              </a:solidFill>
              <a:latin typeface="Segoe UI"/>
            </a:endParaRPr>
          </a:p>
          <a:p>
            <a:r>
              <a:rPr lang="en-US" dirty="0" smtClean="0">
                <a:solidFill>
                  <a:srgbClr val="252423"/>
                </a:solidFill>
                <a:latin typeface="Segoe UI"/>
              </a:rPr>
              <a:t>Therefore, Females in the Manufacturing sector should be the focus.</a:t>
            </a:r>
            <a:endParaRPr lang="en-US" dirty="0"/>
          </a:p>
        </p:txBody>
      </p:sp>
      <p:pic>
        <p:nvPicPr>
          <p:cNvPr id="11" name="Picture" title="This slide contains the following visuals: Bike Related Purchases by Gender. Please refer to the notes on this slide for details">
            <a:hlinkClick r:id="rId2"/>
          </p:cNvPr>
          <p:cNvPicPr>
            <a:picLocks noChangeAspect="1"/>
          </p:cNvPicPr>
          <p:nvPr/>
        </p:nvPicPr>
        <p:blipFill>
          <a:blip r:embed="rId3"/>
          <a:stretch>
            <a:fillRect/>
          </a:stretch>
        </p:blipFill>
        <p:spPr>
          <a:xfrm>
            <a:off x="3518029" y="1373889"/>
            <a:ext cx="5605512" cy="3430109"/>
          </a:xfrm>
          <a:prstGeom prst="rect">
            <a:avLst/>
          </a:prstGeom>
          <a:noFill/>
        </p:spPr>
      </p:pic>
    </p:spTree>
    <p:extLst>
      <p:ext uri="{BB962C8B-B14F-4D97-AF65-F5344CB8AC3E}">
        <p14:creationId xmlns:p14="http://schemas.microsoft.com/office/powerpoint/2010/main" val="162431590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835312"/>
            <a:ext cx="8565600" cy="53857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latin typeface="Calibri" pitchFamily="34" charset="0"/>
                <a:cs typeface="Calibri" pitchFamily="34" charset="0"/>
              </a:rPr>
              <a:t>Data Quality Assessment</a:t>
            </a:r>
            <a:endParaRPr dirty="0">
              <a:latin typeface="Calibri" pitchFamily="34" charset="0"/>
              <a:cs typeface="Calibri" pitchFamily="34"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Rectangle 2"/>
          <p:cNvSpPr/>
          <p:nvPr/>
        </p:nvSpPr>
        <p:spPr>
          <a:xfrm>
            <a:off x="205026" y="1383371"/>
            <a:ext cx="3358862" cy="3539430"/>
          </a:xfrm>
          <a:prstGeom prst="rect">
            <a:avLst/>
          </a:prstGeom>
        </p:spPr>
        <p:txBody>
          <a:bodyPr wrap="square">
            <a:spAutoFit/>
          </a:bodyPr>
          <a:lstStyle/>
          <a:p>
            <a:r>
              <a:rPr lang="en-US" dirty="0">
                <a:solidFill>
                  <a:srgbClr val="252423"/>
                </a:solidFill>
                <a:latin typeface="Segoe UI"/>
              </a:rPr>
              <a:t>﻿Mass Customer had the highest total Sum of Profit at $4,608,622.810000015, followed by High Net Worth at 2,296,514.65 and Affluent Customer at 2,239,801.30.﻿﻿</a:t>
            </a:r>
            <a:endParaRPr lang="en-US" dirty="0" smtClean="0">
              <a:solidFill>
                <a:srgbClr val="252423"/>
              </a:solidFill>
              <a:latin typeface="Segoe UI"/>
            </a:endParaRPr>
          </a:p>
          <a:p>
            <a:r>
              <a:rPr lang="en-US" dirty="0">
                <a:solidFill>
                  <a:srgbClr val="252423"/>
                </a:solidFill>
                <a:latin typeface="Segoe UI"/>
              </a:rPr>
              <a:t/>
            </a:r>
            <a:br>
              <a:rPr lang="en-US" dirty="0">
                <a:solidFill>
                  <a:srgbClr val="252423"/>
                </a:solidFill>
                <a:latin typeface="Segoe UI"/>
              </a:rPr>
            </a:br>
            <a:r>
              <a:rPr lang="en-US" dirty="0">
                <a:solidFill>
                  <a:srgbClr val="252423"/>
                </a:solidFill>
                <a:latin typeface="Segoe UI"/>
              </a:rPr>
              <a:t>﻿Manufacturing accounted for 23.70% of Sum of Profit.﻿</a:t>
            </a:r>
            <a:endParaRPr lang="en-US" dirty="0" smtClean="0">
              <a:solidFill>
                <a:srgbClr val="252423"/>
              </a:solidFill>
              <a:latin typeface="Segoe UI"/>
            </a:endParaRPr>
          </a:p>
          <a:p>
            <a:endParaRPr lang="en-US" dirty="0">
              <a:solidFill>
                <a:srgbClr val="252423"/>
              </a:solidFill>
              <a:latin typeface="Segoe UI"/>
            </a:endParaRPr>
          </a:p>
          <a:p>
            <a:r>
              <a:rPr lang="en-US" dirty="0" smtClean="0">
                <a:solidFill>
                  <a:srgbClr val="252423"/>
                </a:solidFill>
                <a:latin typeface="Segoe UI"/>
              </a:rPr>
              <a:t>The top 3 industries bringing in the most profit are Manufacturing, Financial Services and Health. This is obvious as the customers from these industries prefer bike because the industries are usually within the city.</a:t>
            </a:r>
            <a:r>
              <a:rPr lang="en-US" dirty="0">
                <a:solidFill>
                  <a:srgbClr val="252423"/>
                </a:solidFill>
                <a:latin typeface="Segoe UI"/>
              </a:rPr>
              <a:t/>
            </a:r>
            <a:br>
              <a:rPr lang="en-US" dirty="0">
                <a:solidFill>
                  <a:srgbClr val="252423"/>
                </a:solidFill>
                <a:latin typeface="Segoe UI"/>
              </a:rPr>
            </a:br>
            <a:endParaRPr lang="en-US" dirty="0"/>
          </a:p>
        </p:txBody>
      </p:sp>
      <p:pic>
        <p:nvPicPr>
          <p:cNvPr id="12" name="Picture" title="This slide contains the following visuals: Profit by Wealth Segment. Please refer to the notes on this slide for details">
            <a:hlinkClick r:id="rId2"/>
          </p:cNvPr>
          <p:cNvPicPr>
            <a:picLocks noChangeAspect="1"/>
          </p:cNvPicPr>
          <p:nvPr/>
        </p:nvPicPr>
        <p:blipFill>
          <a:blip r:embed="rId3"/>
          <a:stretch>
            <a:fillRect/>
          </a:stretch>
        </p:blipFill>
        <p:spPr>
          <a:xfrm>
            <a:off x="3635897" y="1373889"/>
            <a:ext cx="5381628" cy="3486063"/>
          </a:xfrm>
          <a:prstGeom prst="rect">
            <a:avLst/>
          </a:prstGeom>
          <a:noFill/>
        </p:spPr>
      </p:pic>
    </p:spTree>
    <p:extLst>
      <p:ext uri="{BB962C8B-B14F-4D97-AF65-F5344CB8AC3E}">
        <p14:creationId xmlns:p14="http://schemas.microsoft.com/office/powerpoint/2010/main" val="129649462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835312"/>
            <a:ext cx="8565600" cy="53857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latin typeface="Calibri" pitchFamily="34" charset="0"/>
                <a:cs typeface="Calibri" pitchFamily="34" charset="0"/>
              </a:rPr>
              <a:t>Data Quality Assessment</a:t>
            </a:r>
            <a:endParaRPr dirty="0">
              <a:latin typeface="Calibri" pitchFamily="34" charset="0"/>
              <a:cs typeface="Calibri" pitchFamily="34"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Rectangle 1"/>
          <p:cNvSpPr/>
          <p:nvPr/>
        </p:nvSpPr>
        <p:spPr>
          <a:xfrm>
            <a:off x="205025" y="1388350"/>
            <a:ext cx="3934927" cy="2677656"/>
          </a:xfrm>
          <a:prstGeom prst="rect">
            <a:avLst/>
          </a:prstGeom>
        </p:spPr>
        <p:txBody>
          <a:bodyPr wrap="square">
            <a:spAutoFit/>
          </a:bodyPr>
          <a:lstStyle/>
          <a:p>
            <a:r>
              <a:rPr lang="en-US" dirty="0"/>
              <a:t>﻿</a:t>
            </a:r>
            <a:r>
              <a:rPr lang="en-US" dirty="0">
                <a:latin typeface="Segoe UI" pitchFamily="34" charset="0"/>
                <a:cs typeface="Segoe UI" pitchFamily="34" charset="0"/>
              </a:rPr>
              <a:t>Mass </a:t>
            </a:r>
            <a:r>
              <a:rPr lang="en-US" dirty="0" smtClean="0">
                <a:latin typeface="Segoe UI" pitchFamily="34" charset="0"/>
                <a:cs typeface="Segoe UI" pitchFamily="34" charset="0"/>
              </a:rPr>
              <a:t>Customer had </a:t>
            </a:r>
            <a:r>
              <a:rPr lang="en-US" dirty="0">
                <a:latin typeface="Segoe UI" pitchFamily="34" charset="0"/>
                <a:cs typeface="Segoe UI" pitchFamily="34" charset="0"/>
              </a:rPr>
              <a:t>the highest total Sum of Profit at $5,331,467.730000004, followed by High Net Worth at 2,706,108.50 and Affluent Customer at 2,614,289.86.﻿﻿</a:t>
            </a:r>
          </a:p>
          <a:p>
            <a:r>
              <a:rPr lang="en-US" dirty="0">
                <a:latin typeface="Segoe UI" pitchFamily="34" charset="0"/>
                <a:cs typeface="Segoe UI" pitchFamily="34" charset="0"/>
              </a:rPr>
              <a:t>﻿﻿</a:t>
            </a:r>
          </a:p>
          <a:p>
            <a:r>
              <a:rPr lang="en-US" dirty="0">
                <a:latin typeface="Segoe UI" pitchFamily="34" charset="0"/>
                <a:cs typeface="Segoe UI" pitchFamily="34" charset="0"/>
              </a:rPr>
              <a:t>﻿﻿</a:t>
            </a:r>
            <a:r>
              <a:rPr lang="en-US" dirty="0" smtClean="0">
                <a:latin typeface="Segoe UI" pitchFamily="34" charset="0"/>
                <a:cs typeface="Segoe UI" pitchFamily="34" charset="0"/>
              </a:rPr>
              <a:t>40-50 years </a:t>
            </a:r>
            <a:r>
              <a:rPr lang="en-US" dirty="0">
                <a:latin typeface="Segoe UI" pitchFamily="34" charset="0"/>
                <a:cs typeface="Segoe UI" pitchFamily="34" charset="0"/>
              </a:rPr>
              <a:t>in </a:t>
            </a:r>
            <a:r>
              <a:rPr lang="en-US" dirty="0" smtClean="0">
                <a:latin typeface="Segoe UI" pitchFamily="34" charset="0"/>
                <a:cs typeface="Segoe UI" pitchFamily="34" charset="0"/>
              </a:rPr>
              <a:t>Age distribution </a:t>
            </a:r>
            <a:r>
              <a:rPr lang="en-US" dirty="0">
                <a:latin typeface="Segoe UI" pitchFamily="34" charset="0"/>
                <a:cs typeface="Segoe UI" pitchFamily="34" charset="0"/>
              </a:rPr>
              <a:t>made up 15.96% of Sum of Profit.﻿﻿</a:t>
            </a:r>
          </a:p>
          <a:p>
            <a:r>
              <a:rPr lang="en-US" dirty="0">
                <a:latin typeface="Segoe UI" pitchFamily="34" charset="0"/>
                <a:cs typeface="Segoe UI" pitchFamily="34" charset="0"/>
              </a:rPr>
              <a:t>﻿﻿</a:t>
            </a:r>
          </a:p>
          <a:p>
            <a:r>
              <a:rPr lang="en-US" dirty="0">
                <a:latin typeface="Segoe UI" pitchFamily="34" charset="0"/>
                <a:cs typeface="Segoe UI" pitchFamily="34" charset="0"/>
              </a:rPr>
              <a:t>﻿﻿T</a:t>
            </a:r>
            <a:r>
              <a:rPr lang="en-US" dirty="0" smtClean="0">
                <a:latin typeface="Segoe UI" pitchFamily="34" charset="0"/>
                <a:cs typeface="Segoe UI" pitchFamily="34" charset="0"/>
              </a:rPr>
              <a:t>herefore Mass customers in the age range of 40 – 50 are likely to bring more profits to the company compared to other age group.</a:t>
            </a:r>
            <a:r>
              <a:rPr lang="en-US" dirty="0">
                <a:latin typeface="Segoe UI" pitchFamily="34" charset="0"/>
                <a:cs typeface="Segoe UI" pitchFamily="34" charset="0"/>
              </a:rPr>
              <a:t>﻿﻿</a:t>
            </a:r>
          </a:p>
          <a:p>
            <a:r>
              <a:rPr lang="en-US" dirty="0">
                <a:latin typeface="Segoe UI" pitchFamily="34" charset="0"/>
                <a:cs typeface="Segoe UI" pitchFamily="34" charset="0"/>
              </a:rPr>
              <a:t>﻿</a:t>
            </a:r>
          </a:p>
        </p:txBody>
      </p:sp>
      <p:pic>
        <p:nvPicPr>
          <p:cNvPr id="11" name="Picture" title="This slide contains the following visuals: Customers Age Distribution by Profit and Wealth Segment. Please refer to the notes on this slide for details">
            <a:hlinkClick r:id="rId2"/>
          </p:cNvPr>
          <p:cNvPicPr>
            <a:picLocks noChangeAspect="1"/>
          </p:cNvPicPr>
          <p:nvPr/>
        </p:nvPicPr>
        <p:blipFill>
          <a:blip r:embed="rId3"/>
          <a:stretch>
            <a:fillRect/>
          </a:stretch>
        </p:blipFill>
        <p:spPr>
          <a:xfrm>
            <a:off x="3995936" y="1388351"/>
            <a:ext cx="4894277" cy="3459964"/>
          </a:xfrm>
          <a:prstGeom prst="rect">
            <a:avLst/>
          </a:prstGeom>
          <a:noFill/>
        </p:spPr>
      </p:pic>
    </p:spTree>
    <p:extLst>
      <p:ext uri="{BB962C8B-B14F-4D97-AF65-F5344CB8AC3E}">
        <p14:creationId xmlns:p14="http://schemas.microsoft.com/office/powerpoint/2010/main" val="65154165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835312"/>
            <a:ext cx="8565600" cy="53857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latin typeface="Calibri" pitchFamily="34" charset="0"/>
                <a:cs typeface="Calibri" pitchFamily="34" charset="0"/>
              </a:rPr>
              <a:t>Data Quality Assessment</a:t>
            </a:r>
            <a:endParaRPr dirty="0">
              <a:latin typeface="Calibri" pitchFamily="34" charset="0"/>
              <a:cs typeface="Calibri" pitchFamily="34"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Rectangle 1"/>
          <p:cNvSpPr/>
          <p:nvPr/>
        </p:nvSpPr>
        <p:spPr>
          <a:xfrm>
            <a:off x="205025" y="1388350"/>
            <a:ext cx="2782799" cy="2246769"/>
          </a:xfrm>
          <a:prstGeom prst="rect">
            <a:avLst/>
          </a:prstGeom>
        </p:spPr>
        <p:txBody>
          <a:bodyPr wrap="square">
            <a:spAutoFit/>
          </a:bodyPr>
          <a:lstStyle/>
          <a:p>
            <a:r>
              <a:rPr lang="en-US" dirty="0"/>
              <a:t>﻿</a:t>
            </a:r>
            <a:r>
              <a:rPr lang="en-US" dirty="0" smtClean="0">
                <a:latin typeface="Segoe UI" pitchFamily="34" charset="0"/>
                <a:cs typeface="Segoe UI" pitchFamily="34" charset="0"/>
              </a:rPr>
              <a:t>NSW, QLD and VIC could be potential market for the company because a great deal of new customers do not have a car.</a:t>
            </a:r>
            <a:r>
              <a:rPr lang="en-US" dirty="0">
                <a:latin typeface="Segoe UI" pitchFamily="34" charset="0"/>
                <a:cs typeface="Segoe UI" pitchFamily="34" charset="0"/>
              </a:rPr>
              <a:t>﻿﻿</a:t>
            </a:r>
          </a:p>
          <a:p>
            <a:r>
              <a:rPr lang="en-US" dirty="0">
                <a:latin typeface="Segoe UI" pitchFamily="34" charset="0"/>
                <a:cs typeface="Segoe UI" pitchFamily="34" charset="0"/>
              </a:rPr>
              <a:t>﻿﻿</a:t>
            </a:r>
          </a:p>
          <a:p>
            <a:r>
              <a:rPr lang="en-US" dirty="0">
                <a:latin typeface="Segoe UI" pitchFamily="34" charset="0"/>
                <a:cs typeface="Segoe UI" pitchFamily="34" charset="0"/>
              </a:rPr>
              <a:t>﻿﻿</a:t>
            </a:r>
            <a:r>
              <a:rPr lang="en-US" dirty="0" smtClean="0">
                <a:latin typeface="Segoe UI" pitchFamily="34" charset="0"/>
                <a:cs typeface="Segoe UI" pitchFamily="34" charset="0"/>
              </a:rPr>
              <a:t>NSW is the eye catching market opportunity as the number with cars is as much as the number without cars.</a:t>
            </a:r>
            <a:r>
              <a:rPr lang="en-US" dirty="0">
                <a:latin typeface="Segoe UI" pitchFamily="34" charset="0"/>
                <a:cs typeface="Segoe UI" pitchFamily="34" charset="0"/>
              </a:rPr>
              <a:t>﻿﻿</a:t>
            </a:r>
          </a:p>
        </p:txBody>
      </p:sp>
      <p:pic>
        <p:nvPicPr>
          <p:cNvPr id="8" name="Picture" title="This slide contains the following visuals: Number of Cars owned in each State. Please refer to the notes on this slide for details">
            <a:hlinkClick r:id="rId2"/>
          </p:cNvPr>
          <p:cNvPicPr>
            <a:picLocks noChangeAspect="1"/>
          </p:cNvPicPr>
          <p:nvPr/>
        </p:nvPicPr>
        <p:blipFill>
          <a:blip r:embed="rId3"/>
          <a:stretch>
            <a:fillRect/>
          </a:stretch>
        </p:blipFill>
        <p:spPr>
          <a:xfrm>
            <a:off x="3059832" y="1388350"/>
            <a:ext cx="5986265" cy="3456384"/>
          </a:xfrm>
          <a:prstGeom prst="rect">
            <a:avLst/>
          </a:prstGeom>
          <a:noFill/>
        </p:spPr>
      </p:pic>
    </p:spTree>
    <p:extLst>
      <p:ext uri="{BB962C8B-B14F-4D97-AF65-F5344CB8AC3E}">
        <p14:creationId xmlns:p14="http://schemas.microsoft.com/office/powerpoint/2010/main" val="400706215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RFM Analysis and Customer Classification</a:t>
            </a:r>
            <a:endParaRPr dirty="0"/>
          </a:p>
        </p:txBody>
      </p:sp>
      <p:sp>
        <p:nvSpPr>
          <p:cNvPr id="142" name="Shape 91"/>
          <p:cNvSpPr/>
          <p:nvPr/>
        </p:nvSpPr>
        <p:spPr>
          <a:xfrm>
            <a:off x="205024" y="1735023"/>
            <a:ext cx="3430872" cy="337012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itchFamily="34" charset="0"/>
              <a:buChar char="•"/>
            </a:pPr>
            <a:r>
              <a:rPr lang="en-US" dirty="0" smtClean="0"/>
              <a:t>RFM (Recency, Frequency, Monetary value) </a:t>
            </a:r>
            <a:r>
              <a:rPr lang="en-US" dirty="0"/>
              <a:t>analysis helps businesses gain insights into customer segments and tailor marketing strategies accordingly. </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smtClean="0"/>
              <a:t>It </a:t>
            </a:r>
            <a:r>
              <a:rPr lang="en-US" dirty="0"/>
              <a:t>can be used to identify valuable customers for targeted promotions, win back inactive customers, or personalize communication based on the customer's individual </a:t>
            </a:r>
            <a:r>
              <a:rPr lang="en-US" dirty="0" smtClean="0"/>
              <a:t>behavior.</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8" name="Picture" title="This slide contains the following visuals: Customer Title and Score. Please refer to the notes on this slide for details">
            <a:hlinkClick r:id="rId2"/>
          </p:cNvPr>
          <p:cNvPicPr>
            <a:picLocks noChangeAspect="1"/>
          </p:cNvPicPr>
          <p:nvPr/>
        </p:nvPicPr>
        <p:blipFill>
          <a:blip r:embed="rId3"/>
          <a:stretch>
            <a:fillRect/>
          </a:stretch>
        </p:blipFill>
        <p:spPr>
          <a:xfrm>
            <a:off x="3635896" y="1599626"/>
            <a:ext cx="5184576" cy="3464948"/>
          </a:xfrm>
          <a:prstGeom prst="rect">
            <a:avLst/>
          </a:prstGeom>
          <a:noFill/>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901</TotalTime>
  <Words>1402</Words>
  <Application>Microsoft Office PowerPoint</Application>
  <PresentationFormat>On-screen Show (16:9)</PresentationFormat>
  <Paragraphs>136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ISHOLA</dc:creator>
  <cp:lastModifiedBy>JOSEPH KEHINDE</cp:lastModifiedBy>
  <cp:revision>37</cp:revision>
  <cp:lastPrinted>2023-06-06T12:54:03Z</cp:lastPrinted>
  <dcterms:modified xsi:type="dcterms:W3CDTF">2023-06-06T12:54:13Z</dcterms:modified>
</cp:coreProperties>
</file>