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54DE7A-7F0B-4386-ABB6-3AE391DC3B68}" v="38" dt="2021-06-23T02:37:30.5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D39A5-B62D-4B48-A14B-CBD42D987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B0F3F-AD31-4651-8EFA-AE065DDC6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F5047-6A44-418C-8136-0AC36A3A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8211-A445-4374-8612-B8D23A657465}" type="datetimeFigureOut">
              <a:rPr lang="en-NZ" smtClean="0"/>
              <a:t>5/07/2021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CF05C-0786-4C73-B8A8-1B8302FBB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06350-1CA1-4DFF-9B4D-E685FC43D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957E-02A9-4BB9-A8EC-D294E8589B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1587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A2E43-CBB7-4451-A205-8D83B04F1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C2E1D-8D9C-44DD-A7A6-985EC4362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93D42-5A12-4E68-8982-9F2FCF9FF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8211-A445-4374-8612-B8D23A657465}" type="datetimeFigureOut">
              <a:rPr lang="en-NZ" smtClean="0"/>
              <a:t>5/07/2021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8731E-AB79-4537-BC80-9924118DF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371D4-7B7E-44CD-9F71-20C643A4D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957E-02A9-4BB9-A8EC-D294E8589B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6364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62C9A1-9287-4B8B-BE4F-506458DD5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C181D-8219-4084-9DEE-700A974D6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1901C-3B65-4143-802A-7EC80EA24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8211-A445-4374-8612-B8D23A657465}" type="datetimeFigureOut">
              <a:rPr lang="en-NZ" smtClean="0"/>
              <a:t>5/07/2021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E172B-7A41-4E9B-BD15-4EF69498D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0297C-6D91-47FE-98E4-00B8BD922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957E-02A9-4BB9-A8EC-D294E8589B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8908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FDDB-E43E-4040-813C-FED82DE2F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D0C21-B640-4C34-99FC-22F683191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26BCE-EE11-4FEF-B9F9-8DA2B4D79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8211-A445-4374-8612-B8D23A657465}" type="datetimeFigureOut">
              <a:rPr lang="en-NZ" smtClean="0"/>
              <a:t>5/07/2021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E0F2-454D-41B2-AA05-5297E3224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5D77C-BEA2-48D5-A3F3-16C05D8AB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957E-02A9-4BB9-A8EC-D294E8589B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511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2130-214B-4BE1-8A7A-ACB8228D8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24B9E-BC4E-4E27-AAE6-E6C171A53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55628-7AF1-49FE-982B-3E9775BEE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8211-A445-4374-8612-B8D23A657465}" type="datetimeFigureOut">
              <a:rPr lang="en-NZ" smtClean="0"/>
              <a:t>5/07/2021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9CBB3-7FF2-4DE0-BF6E-50E791958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31809-A4AB-45D6-9FBB-185615F96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957E-02A9-4BB9-A8EC-D294E8589B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376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88BDE-B057-47A7-BE76-9189A5212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CEA3A-2B97-44C3-A12D-93C434DED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26EB7-2545-4092-8AC8-09388CF47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9060A-3DA5-4CE4-BC89-50C13436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8211-A445-4374-8612-B8D23A657465}" type="datetimeFigureOut">
              <a:rPr lang="en-NZ" smtClean="0"/>
              <a:t>5/07/2021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4F64-5E9E-48FF-8ED1-EDB470379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0748D-9E03-4240-862C-7C7A809B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957E-02A9-4BB9-A8EC-D294E8589B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380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2949-4AF7-4BBE-9AEE-EB8243974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BC7FF-DC16-4F7D-AF0C-055FAC901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3F7E7-C4BB-43D3-9C6A-716CC9D71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AD195-BFF4-41A4-B00A-F2F0DB52E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56E305-DE35-4300-8984-C6522A3BF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6D496D-6BC2-474D-9BBC-16988E3D5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8211-A445-4374-8612-B8D23A657465}" type="datetimeFigureOut">
              <a:rPr lang="en-NZ" smtClean="0"/>
              <a:t>5/07/2021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83EF65-DEB3-4C89-BAEE-85CEDE93B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117CF1-0343-4D0A-8163-028A220A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957E-02A9-4BB9-A8EC-D294E8589B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6284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3C469-A355-45B0-9266-317712DF9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1F98FD-5F0B-4DF8-9D7B-35C422576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8211-A445-4374-8612-B8D23A657465}" type="datetimeFigureOut">
              <a:rPr lang="en-NZ" smtClean="0"/>
              <a:t>5/07/2021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5D7123-16D3-4DED-BB0F-CB89EC225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AFCD23-2E98-4EF6-8E2A-70074D9E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957E-02A9-4BB9-A8EC-D294E8589B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021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785A73-A4EB-47E5-B364-CCA919A7E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8211-A445-4374-8612-B8D23A657465}" type="datetimeFigureOut">
              <a:rPr lang="en-NZ" smtClean="0"/>
              <a:t>5/07/2021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BE200-0817-41CB-97F4-389380B9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3ED74-46BF-4D8C-8402-DDB90B45A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957E-02A9-4BB9-A8EC-D294E8589B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8204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B934-9401-4EAF-80DF-EBAB02C4A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78832-C2DC-47B6-831E-F579321D6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E4DC0-2F2F-4F20-A433-079F1E248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E330D-2688-4C58-8AE1-A6B69E276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8211-A445-4374-8612-B8D23A657465}" type="datetimeFigureOut">
              <a:rPr lang="en-NZ" smtClean="0"/>
              <a:t>5/07/2021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5E616-9CD9-497D-8E78-69E8F2337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B5ED1-6083-4A97-A231-0E638813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957E-02A9-4BB9-A8EC-D294E8589B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1796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003D2-BB5F-4574-BDCF-A2BD15BF3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5AD54C-6C50-4CE4-B23B-960311CDA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EE7F7-34D5-4615-B526-D3F382F32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92405-D811-4DCC-8586-1285F9C06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8211-A445-4374-8612-B8D23A657465}" type="datetimeFigureOut">
              <a:rPr lang="en-NZ" smtClean="0"/>
              <a:t>5/07/2021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56EA0-EA60-4F98-B9C8-2524A6B6E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0BE32-F887-46C8-87C4-966E51F3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957E-02A9-4BB9-A8EC-D294E8589B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50595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2CDFD0-67C8-4844-9675-9C525DE8F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2DDDF-443F-4691-93E1-1C818D9CF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D8AF0-C5D2-4AD8-B5D2-EC16C6979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78211-A445-4374-8612-B8D23A657465}" type="datetimeFigureOut">
              <a:rPr lang="en-NZ" smtClean="0"/>
              <a:t>5/07/2021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0372-47CE-488D-BB11-E13BF663D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A4B5-1CC2-4AB5-857E-FD9EC8887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C957E-02A9-4BB9-A8EC-D294E8589B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7608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s://www.cdata.com/drivers/kafka/powerb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hyperlink" Target="https://www.confluent.io/blog/how-real-time-stream-processing-works-with-ksqldb/?_ga=2.50173029.213650161.1624414541-1591683029.1624414541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tream-analytics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4;gd5bed0e62f_0_193">
            <a:extLst>
              <a:ext uri="{FF2B5EF4-FFF2-40B4-BE49-F238E27FC236}">
                <a16:creationId xmlns:a16="http://schemas.microsoft.com/office/drawing/2014/main" id="{101664F8-2981-4BF2-89DC-527AE5EA6456}"/>
              </a:ext>
            </a:extLst>
          </p:cNvPr>
          <p:cNvSpPr/>
          <p:nvPr/>
        </p:nvSpPr>
        <p:spPr>
          <a:xfrm>
            <a:off x="1056000" y="1202420"/>
            <a:ext cx="5040000" cy="25887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56;gd5bed0e62f_0_193">
            <a:extLst>
              <a:ext uri="{FF2B5EF4-FFF2-40B4-BE49-F238E27FC236}">
                <a16:creationId xmlns:a16="http://schemas.microsoft.com/office/drawing/2014/main" id="{88CC5370-2ADF-4665-9081-EABCE71CF86C}"/>
              </a:ext>
            </a:extLst>
          </p:cNvPr>
          <p:cNvSpPr txBox="1">
            <a:spLocks noGrp="1"/>
          </p:cNvSpPr>
          <p:nvPr/>
        </p:nvSpPr>
        <p:spPr>
          <a:xfrm>
            <a:off x="1815601" y="1001975"/>
            <a:ext cx="8661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endParaRPr dirty="0"/>
          </a:p>
        </p:txBody>
      </p:sp>
      <p:sp>
        <p:nvSpPr>
          <p:cNvPr id="7" name="Google Shape;157;gd5bed0e62f_0_193">
            <a:extLst>
              <a:ext uri="{FF2B5EF4-FFF2-40B4-BE49-F238E27FC236}">
                <a16:creationId xmlns:a16="http://schemas.microsoft.com/office/drawing/2014/main" id="{66799F70-8904-4E9F-BAA8-45125EB200F3}"/>
              </a:ext>
            </a:extLst>
          </p:cNvPr>
          <p:cNvSpPr/>
          <p:nvPr/>
        </p:nvSpPr>
        <p:spPr>
          <a:xfrm>
            <a:off x="1272000" y="1634870"/>
            <a:ext cx="1152000" cy="5760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58;gd5bed0e62f_0_193">
            <a:extLst>
              <a:ext uri="{FF2B5EF4-FFF2-40B4-BE49-F238E27FC236}">
                <a16:creationId xmlns:a16="http://schemas.microsoft.com/office/drawing/2014/main" id="{0E2D2090-7D58-4368-A49A-A3C7E7E8FF25}"/>
              </a:ext>
            </a:extLst>
          </p:cNvPr>
          <p:cNvSpPr/>
          <p:nvPr/>
        </p:nvSpPr>
        <p:spPr>
          <a:xfrm>
            <a:off x="1272000" y="1418420"/>
            <a:ext cx="1152000" cy="216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NZ" sz="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Real-time Data</a:t>
            </a:r>
            <a:endParaRPr sz="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159;gd5bed0e62f_0_193">
            <a:extLst>
              <a:ext uri="{FF2B5EF4-FFF2-40B4-BE49-F238E27FC236}">
                <a16:creationId xmlns:a16="http://schemas.microsoft.com/office/drawing/2014/main" id="{68297AFC-8AAC-4837-8B95-69628AFF521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906" t="27439" r="14217" b="16503"/>
          <a:stretch/>
        </p:blipFill>
        <p:spPr>
          <a:xfrm>
            <a:off x="1524000" y="1760633"/>
            <a:ext cx="648000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60;gd5bed0e62f_0_193">
            <a:extLst>
              <a:ext uri="{FF2B5EF4-FFF2-40B4-BE49-F238E27FC236}">
                <a16:creationId xmlns:a16="http://schemas.microsoft.com/office/drawing/2014/main" id="{55CB28B8-458F-42E8-A9F0-3EE1EE343EB4}"/>
              </a:ext>
            </a:extLst>
          </p:cNvPr>
          <p:cNvSpPr/>
          <p:nvPr/>
        </p:nvSpPr>
        <p:spPr>
          <a:xfrm>
            <a:off x="3288000" y="1634870"/>
            <a:ext cx="1152000" cy="5760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61;gd5bed0e62f_0_193">
            <a:extLst>
              <a:ext uri="{FF2B5EF4-FFF2-40B4-BE49-F238E27FC236}">
                <a16:creationId xmlns:a16="http://schemas.microsoft.com/office/drawing/2014/main" id="{710D683F-3796-49F2-B3D1-6571353C16F8}"/>
              </a:ext>
            </a:extLst>
          </p:cNvPr>
          <p:cNvSpPr/>
          <p:nvPr/>
        </p:nvSpPr>
        <p:spPr>
          <a:xfrm>
            <a:off x="3288000" y="1418420"/>
            <a:ext cx="1152000" cy="216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NZ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Stream Processing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62;gd5bed0e62f_0_193">
            <a:extLst>
              <a:ext uri="{FF2B5EF4-FFF2-40B4-BE49-F238E27FC236}">
                <a16:creationId xmlns:a16="http://schemas.microsoft.com/office/drawing/2014/main" id="{D9DBD3B6-8173-40BB-B38F-A36633E49E39}"/>
              </a:ext>
            </a:extLst>
          </p:cNvPr>
          <p:cNvSpPr/>
          <p:nvPr/>
        </p:nvSpPr>
        <p:spPr>
          <a:xfrm>
            <a:off x="5304000" y="1634870"/>
            <a:ext cx="576000" cy="19446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63;gd5bed0e62f_0_193">
            <a:extLst>
              <a:ext uri="{FF2B5EF4-FFF2-40B4-BE49-F238E27FC236}">
                <a16:creationId xmlns:a16="http://schemas.microsoft.com/office/drawing/2014/main" id="{BF289421-85DD-41B3-8B9D-B36575D49928}"/>
              </a:ext>
            </a:extLst>
          </p:cNvPr>
          <p:cNvSpPr/>
          <p:nvPr/>
        </p:nvSpPr>
        <p:spPr>
          <a:xfrm>
            <a:off x="5304000" y="1418420"/>
            <a:ext cx="576000" cy="215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NZ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64;gd5bed0e62f_0_193">
            <a:extLst>
              <a:ext uri="{FF2B5EF4-FFF2-40B4-BE49-F238E27FC236}">
                <a16:creationId xmlns:a16="http://schemas.microsoft.com/office/drawing/2014/main" id="{FAFEF0F4-C183-4A8D-994A-F636953BE1B0}"/>
              </a:ext>
            </a:extLst>
          </p:cNvPr>
          <p:cNvSpPr/>
          <p:nvPr/>
        </p:nvSpPr>
        <p:spPr>
          <a:xfrm>
            <a:off x="3288000" y="3002720"/>
            <a:ext cx="1152000" cy="5730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65;gd5bed0e62f_0_193">
            <a:extLst>
              <a:ext uri="{FF2B5EF4-FFF2-40B4-BE49-F238E27FC236}">
                <a16:creationId xmlns:a16="http://schemas.microsoft.com/office/drawing/2014/main" id="{CE638337-CBE4-48F9-BE98-126C53A43814}"/>
              </a:ext>
            </a:extLst>
          </p:cNvPr>
          <p:cNvSpPr/>
          <p:nvPr/>
        </p:nvSpPr>
        <p:spPr>
          <a:xfrm>
            <a:off x="3288000" y="2783720"/>
            <a:ext cx="1152000" cy="216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NZ" sz="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Kafka PBI Connector</a:t>
            </a:r>
            <a:endParaRPr sz="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6;gd5bed0e62f_0_193">
            <a:extLst>
              <a:ext uri="{FF2B5EF4-FFF2-40B4-BE49-F238E27FC236}">
                <a16:creationId xmlns:a16="http://schemas.microsoft.com/office/drawing/2014/main" id="{B4B7CB51-9911-44EF-A8A2-2F48925A04D7}"/>
              </a:ext>
            </a:extLst>
          </p:cNvPr>
          <p:cNvSpPr/>
          <p:nvPr/>
        </p:nvSpPr>
        <p:spPr>
          <a:xfrm>
            <a:off x="1272000" y="4729370"/>
            <a:ext cx="1152000" cy="5760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67;gd5bed0e62f_0_193">
            <a:extLst>
              <a:ext uri="{FF2B5EF4-FFF2-40B4-BE49-F238E27FC236}">
                <a16:creationId xmlns:a16="http://schemas.microsoft.com/office/drawing/2014/main" id="{E7BAC6C2-AB4C-4A08-9DDD-20A959D1AD35}"/>
              </a:ext>
            </a:extLst>
          </p:cNvPr>
          <p:cNvSpPr/>
          <p:nvPr/>
        </p:nvSpPr>
        <p:spPr>
          <a:xfrm>
            <a:off x="1272000" y="4512920"/>
            <a:ext cx="1152000" cy="216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NZ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Real-time Data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68;gd5bed0e62f_0_193">
            <a:extLst>
              <a:ext uri="{FF2B5EF4-FFF2-40B4-BE49-F238E27FC236}">
                <a16:creationId xmlns:a16="http://schemas.microsoft.com/office/drawing/2014/main" id="{172E078C-65ED-4830-80B2-4D3ABC3FFC8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906" t="27439" r="14217" b="16503"/>
          <a:stretch/>
        </p:blipFill>
        <p:spPr>
          <a:xfrm>
            <a:off x="1524000" y="4855133"/>
            <a:ext cx="648000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69;gd5bed0e62f_0_193">
            <a:extLst>
              <a:ext uri="{FF2B5EF4-FFF2-40B4-BE49-F238E27FC236}">
                <a16:creationId xmlns:a16="http://schemas.microsoft.com/office/drawing/2014/main" id="{14B2F5A0-A2C6-4D00-84B6-2522B117D2AC}"/>
              </a:ext>
            </a:extLst>
          </p:cNvPr>
          <p:cNvSpPr/>
          <p:nvPr/>
        </p:nvSpPr>
        <p:spPr>
          <a:xfrm>
            <a:off x="6742088" y="3623257"/>
            <a:ext cx="1152000" cy="5760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70;gd5bed0e62f_0_193">
            <a:extLst>
              <a:ext uri="{FF2B5EF4-FFF2-40B4-BE49-F238E27FC236}">
                <a16:creationId xmlns:a16="http://schemas.microsoft.com/office/drawing/2014/main" id="{700F947F-952D-4139-9B57-809A1760BD15}"/>
              </a:ext>
            </a:extLst>
          </p:cNvPr>
          <p:cNvSpPr/>
          <p:nvPr/>
        </p:nvSpPr>
        <p:spPr>
          <a:xfrm>
            <a:off x="6742088" y="3406807"/>
            <a:ext cx="1152000" cy="216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NZ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Reporting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171;gd5bed0e62f_0_193">
            <a:extLst>
              <a:ext uri="{FF2B5EF4-FFF2-40B4-BE49-F238E27FC236}">
                <a16:creationId xmlns:a16="http://schemas.microsoft.com/office/drawing/2014/main" id="{239FAE39-A2A7-4186-8304-3994BAD50C6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853" t="10210" r="5852" b="10210"/>
          <a:stretch/>
        </p:blipFill>
        <p:spPr>
          <a:xfrm>
            <a:off x="6994081" y="3749250"/>
            <a:ext cx="6480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172;gd5bed0e62f_0_193">
            <a:extLst>
              <a:ext uri="{FF2B5EF4-FFF2-40B4-BE49-F238E27FC236}">
                <a16:creationId xmlns:a16="http://schemas.microsoft.com/office/drawing/2014/main" id="{F265EAD9-EF14-4614-B77E-D87764235FD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20000" y="1778869"/>
            <a:ext cx="288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174;gd5bed0e62f_0_193">
            <a:extLst>
              <a:ext uri="{FF2B5EF4-FFF2-40B4-BE49-F238E27FC236}">
                <a16:creationId xmlns:a16="http://schemas.microsoft.com/office/drawing/2014/main" id="{A7725FBF-21BE-45B7-8CEE-9C60D269968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18038" y="2463170"/>
            <a:ext cx="547935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175;gd5bed0e62f_0_193">
            <a:extLst>
              <a:ext uri="{FF2B5EF4-FFF2-40B4-BE49-F238E27FC236}">
                <a16:creationId xmlns:a16="http://schemas.microsoft.com/office/drawing/2014/main" id="{ECD521AE-46F5-4B2B-97DC-025C814B3B90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16001" y="1848620"/>
            <a:ext cx="1008000" cy="5760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38" name="Google Shape;188;gd5bed0e62f_0_193">
            <a:extLst>
              <a:ext uri="{FF2B5EF4-FFF2-40B4-BE49-F238E27FC236}">
                <a16:creationId xmlns:a16="http://schemas.microsoft.com/office/drawing/2014/main" id="{DADF75C6-FD39-4019-8FFF-6900C00C81B3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2424000" y="1922870"/>
            <a:ext cx="864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9" name="Google Shape;189;gd5bed0e62f_0_193">
            <a:extLst>
              <a:ext uri="{FF2B5EF4-FFF2-40B4-BE49-F238E27FC236}">
                <a16:creationId xmlns:a16="http://schemas.microsoft.com/office/drawing/2014/main" id="{B6E0DDAD-0EF7-443C-9E65-4F9A9389A66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423999" y="2210870"/>
            <a:ext cx="1440001" cy="57285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" name="Google Shape;190;gd5bed0e62f_0_193">
            <a:extLst>
              <a:ext uri="{FF2B5EF4-FFF2-40B4-BE49-F238E27FC236}">
                <a16:creationId xmlns:a16="http://schemas.microsoft.com/office/drawing/2014/main" id="{BDE5ADD6-6B9E-45DD-A769-935E2CAA917E}"/>
              </a:ext>
            </a:extLst>
          </p:cNvPr>
          <p:cNvCxnSpPr>
            <a:stCxn id="7" idx="2"/>
            <a:endCxn id="17" idx="0"/>
          </p:cNvCxnSpPr>
          <p:nvPr/>
        </p:nvCxnSpPr>
        <p:spPr>
          <a:xfrm>
            <a:off x="1848000" y="2210870"/>
            <a:ext cx="0" cy="230205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1" name="Google Shape;191;gd5bed0e62f_0_193">
            <a:extLst>
              <a:ext uri="{FF2B5EF4-FFF2-40B4-BE49-F238E27FC236}">
                <a16:creationId xmlns:a16="http://schemas.microsoft.com/office/drawing/2014/main" id="{532C3906-B81E-428A-A78D-7D94EA18CF6A}"/>
              </a:ext>
            </a:extLst>
          </p:cNvPr>
          <p:cNvCxnSpPr>
            <a:stCxn id="16" idx="3"/>
          </p:cNvCxnSpPr>
          <p:nvPr/>
        </p:nvCxnSpPr>
        <p:spPr>
          <a:xfrm rot="10800000" flipH="1">
            <a:off x="2424000" y="5011070"/>
            <a:ext cx="864000" cy="6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" name="Google Shape;193;gd5bed0e62f_0_193">
            <a:extLst>
              <a:ext uri="{FF2B5EF4-FFF2-40B4-BE49-F238E27FC236}">
                <a16:creationId xmlns:a16="http://schemas.microsoft.com/office/drawing/2014/main" id="{5AC075C9-758D-4EEC-84FE-FDD0FC71DAC3}"/>
              </a:ext>
            </a:extLst>
          </p:cNvPr>
          <p:cNvCxnSpPr>
            <a:stCxn id="10" idx="3"/>
          </p:cNvCxnSpPr>
          <p:nvPr/>
        </p:nvCxnSpPr>
        <p:spPr>
          <a:xfrm>
            <a:off x="4440000" y="1922870"/>
            <a:ext cx="844800" cy="21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3" name="Google Shape;194;gd5bed0e62f_0_193">
            <a:extLst>
              <a:ext uri="{FF2B5EF4-FFF2-40B4-BE49-F238E27FC236}">
                <a16:creationId xmlns:a16="http://schemas.microsoft.com/office/drawing/2014/main" id="{1FB5EA34-399C-4E2E-84DB-6191390B3436}"/>
              </a:ext>
            </a:extLst>
          </p:cNvPr>
          <p:cNvCxnSpPr>
            <a:stCxn id="14" idx="3"/>
          </p:cNvCxnSpPr>
          <p:nvPr/>
        </p:nvCxnSpPr>
        <p:spPr>
          <a:xfrm>
            <a:off x="4440000" y="3289220"/>
            <a:ext cx="854400" cy="87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" name="Google Shape;195;gd5bed0e62f_0_193">
            <a:extLst>
              <a:ext uri="{FF2B5EF4-FFF2-40B4-BE49-F238E27FC236}">
                <a16:creationId xmlns:a16="http://schemas.microsoft.com/office/drawing/2014/main" id="{C351AE4A-BD5E-4C4F-BDA9-82C5A2DE1361}"/>
              </a:ext>
            </a:extLst>
          </p:cNvPr>
          <p:cNvCxnSpPr/>
          <p:nvPr/>
        </p:nvCxnSpPr>
        <p:spPr>
          <a:xfrm rot="10800000" flipH="1">
            <a:off x="5880000" y="1923170"/>
            <a:ext cx="864000" cy="1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5" name="Google Shape;196;gd5bed0e62f_0_193">
            <a:extLst>
              <a:ext uri="{FF2B5EF4-FFF2-40B4-BE49-F238E27FC236}">
                <a16:creationId xmlns:a16="http://schemas.microsoft.com/office/drawing/2014/main" id="{6D0F357C-B9FF-4EC6-81E9-BB985B353BDC}"/>
              </a:ext>
            </a:extLst>
          </p:cNvPr>
          <p:cNvSpPr/>
          <p:nvPr/>
        </p:nvSpPr>
        <p:spPr>
          <a:xfrm>
            <a:off x="2568000" y="1778870"/>
            <a:ext cx="576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NZ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Streaming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197;gd5bed0e62f_0_193">
            <a:extLst>
              <a:ext uri="{FF2B5EF4-FFF2-40B4-BE49-F238E27FC236}">
                <a16:creationId xmlns:a16="http://schemas.microsoft.com/office/drawing/2014/main" id="{2699FE7A-29E7-475B-BA7B-B6B84B612651}"/>
              </a:ext>
            </a:extLst>
          </p:cNvPr>
          <p:cNvSpPr/>
          <p:nvPr/>
        </p:nvSpPr>
        <p:spPr>
          <a:xfrm>
            <a:off x="4584000" y="1786670"/>
            <a:ext cx="576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NZ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Streaming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198;gd5bed0e62f_0_193">
            <a:extLst>
              <a:ext uri="{FF2B5EF4-FFF2-40B4-BE49-F238E27FC236}">
                <a16:creationId xmlns:a16="http://schemas.microsoft.com/office/drawing/2014/main" id="{3E3968CB-ADFA-4653-91FE-16F05C940BA3}"/>
              </a:ext>
            </a:extLst>
          </p:cNvPr>
          <p:cNvSpPr/>
          <p:nvPr/>
        </p:nvSpPr>
        <p:spPr>
          <a:xfrm>
            <a:off x="2820505" y="2483473"/>
            <a:ext cx="576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NZ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Streaming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199;gd5bed0e62f_0_193">
            <a:extLst>
              <a:ext uri="{FF2B5EF4-FFF2-40B4-BE49-F238E27FC236}">
                <a16:creationId xmlns:a16="http://schemas.microsoft.com/office/drawing/2014/main" id="{3CE16ECF-6C82-431E-9B1F-03B416936554}"/>
              </a:ext>
            </a:extLst>
          </p:cNvPr>
          <p:cNvSpPr/>
          <p:nvPr/>
        </p:nvSpPr>
        <p:spPr>
          <a:xfrm>
            <a:off x="1848000" y="3048058"/>
            <a:ext cx="576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NZ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Replication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200;gd5bed0e62f_0_193">
            <a:extLst>
              <a:ext uri="{FF2B5EF4-FFF2-40B4-BE49-F238E27FC236}">
                <a16:creationId xmlns:a16="http://schemas.microsoft.com/office/drawing/2014/main" id="{DF342A35-5E73-45A3-B3EB-DB039F2CEECD}"/>
              </a:ext>
            </a:extLst>
          </p:cNvPr>
          <p:cNvSpPr/>
          <p:nvPr/>
        </p:nvSpPr>
        <p:spPr>
          <a:xfrm>
            <a:off x="2424000" y="4873520"/>
            <a:ext cx="864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NZ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Micro Batch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201;gd5bed0e62f_0_193">
            <a:extLst>
              <a:ext uri="{FF2B5EF4-FFF2-40B4-BE49-F238E27FC236}">
                <a16:creationId xmlns:a16="http://schemas.microsoft.com/office/drawing/2014/main" id="{8E902725-7088-4E35-B695-33F65E28E1CB}"/>
              </a:ext>
            </a:extLst>
          </p:cNvPr>
          <p:cNvSpPr/>
          <p:nvPr/>
        </p:nvSpPr>
        <p:spPr>
          <a:xfrm>
            <a:off x="4584000" y="3152420"/>
            <a:ext cx="576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NZ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Query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203;gd5bed0e62f_0_193">
            <a:extLst>
              <a:ext uri="{FF2B5EF4-FFF2-40B4-BE49-F238E27FC236}">
                <a16:creationId xmlns:a16="http://schemas.microsoft.com/office/drawing/2014/main" id="{44BE0F62-BFC4-44C0-B398-868720F0CDA0}"/>
              </a:ext>
            </a:extLst>
          </p:cNvPr>
          <p:cNvSpPr/>
          <p:nvPr/>
        </p:nvSpPr>
        <p:spPr>
          <a:xfrm>
            <a:off x="6024000" y="1780670"/>
            <a:ext cx="576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NZ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Streaming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210;gd5bed0e62f_0_193">
            <a:extLst>
              <a:ext uri="{FF2B5EF4-FFF2-40B4-BE49-F238E27FC236}">
                <a16:creationId xmlns:a16="http://schemas.microsoft.com/office/drawing/2014/main" id="{3C5B06B0-4282-44CC-BCE7-1AFCB499D8E3}"/>
              </a:ext>
            </a:extLst>
          </p:cNvPr>
          <p:cNvSpPr/>
          <p:nvPr/>
        </p:nvSpPr>
        <p:spPr>
          <a:xfrm>
            <a:off x="3288000" y="4722920"/>
            <a:ext cx="2577900" cy="5760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211;gd5bed0e62f_0_193">
            <a:extLst>
              <a:ext uri="{FF2B5EF4-FFF2-40B4-BE49-F238E27FC236}">
                <a16:creationId xmlns:a16="http://schemas.microsoft.com/office/drawing/2014/main" id="{6733D81B-E0A9-4FCC-B2D5-E57EE3FEC9BC}"/>
              </a:ext>
            </a:extLst>
          </p:cNvPr>
          <p:cNvSpPr/>
          <p:nvPr/>
        </p:nvSpPr>
        <p:spPr>
          <a:xfrm>
            <a:off x="3288000" y="4506470"/>
            <a:ext cx="2577900" cy="216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NZ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Long Term Storage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212;gd5bed0e62f_0_193">
            <a:extLst>
              <a:ext uri="{FF2B5EF4-FFF2-40B4-BE49-F238E27FC236}">
                <a16:creationId xmlns:a16="http://schemas.microsoft.com/office/drawing/2014/main" id="{8CDD7432-F249-458F-9597-059A0DF2DA0B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27414" t="10366" r="27414" b="10374"/>
          <a:stretch/>
        </p:blipFill>
        <p:spPr>
          <a:xfrm>
            <a:off x="3671475" y="4848920"/>
            <a:ext cx="648000" cy="32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213;gd5bed0e62f_0_193">
            <a:extLst>
              <a:ext uri="{FF2B5EF4-FFF2-40B4-BE49-F238E27FC236}">
                <a16:creationId xmlns:a16="http://schemas.microsoft.com/office/drawing/2014/main" id="{FB0CAC91-16E0-4CF5-B7D2-12FD1CDA5CE6}"/>
              </a:ext>
            </a:extLst>
          </p:cNvPr>
          <p:cNvCxnSpPr>
            <a:cxnSpLocks/>
            <a:stCxn id="59" idx="3"/>
            <a:endCxn id="19" idx="2"/>
          </p:cNvCxnSpPr>
          <p:nvPr/>
        </p:nvCxnSpPr>
        <p:spPr>
          <a:xfrm flipV="1">
            <a:off x="5865900" y="4199257"/>
            <a:ext cx="1452188" cy="811663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3" name="Google Shape;214;gd5bed0e62f_0_193">
            <a:extLst>
              <a:ext uri="{FF2B5EF4-FFF2-40B4-BE49-F238E27FC236}">
                <a16:creationId xmlns:a16="http://schemas.microsoft.com/office/drawing/2014/main" id="{A6C33E89-EF5C-4C40-B2BE-AA89DF9659D8}"/>
              </a:ext>
            </a:extLst>
          </p:cNvPr>
          <p:cNvSpPr/>
          <p:nvPr/>
        </p:nvSpPr>
        <p:spPr>
          <a:xfrm>
            <a:off x="6528000" y="4580270"/>
            <a:ext cx="576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NZ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Query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215;gd5bed0e62f_0_193">
            <a:extLst>
              <a:ext uri="{FF2B5EF4-FFF2-40B4-BE49-F238E27FC236}">
                <a16:creationId xmlns:a16="http://schemas.microsoft.com/office/drawing/2014/main" id="{1D118D2C-5F7A-4EB4-812D-F96215FC8DDC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02950" y="4842445"/>
            <a:ext cx="648000" cy="336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216;gd5bed0e62f_0_193">
            <a:extLst>
              <a:ext uri="{FF2B5EF4-FFF2-40B4-BE49-F238E27FC236}">
                <a16:creationId xmlns:a16="http://schemas.microsoft.com/office/drawing/2014/main" id="{4A17CCB1-83A6-426E-AA4B-443BC43043A6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44000" y="469945"/>
            <a:ext cx="504000" cy="50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217;gd5bed0e62f_0_193">
            <a:extLst>
              <a:ext uri="{FF2B5EF4-FFF2-40B4-BE49-F238E27FC236}">
                <a16:creationId xmlns:a16="http://schemas.microsoft.com/office/drawing/2014/main" id="{6AD1A8EE-81C5-49A4-B0A5-E7AD540A7389}"/>
              </a:ext>
            </a:extLst>
          </p:cNvPr>
          <p:cNvCxnSpPr>
            <a:stCxn id="67" idx="2"/>
          </p:cNvCxnSpPr>
          <p:nvPr/>
        </p:nvCxnSpPr>
        <p:spPr>
          <a:xfrm>
            <a:off x="1596000" y="1009945"/>
            <a:ext cx="252000" cy="4086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7" name="Google Shape;218;gd5bed0e62f_0_193">
            <a:extLst>
              <a:ext uri="{FF2B5EF4-FFF2-40B4-BE49-F238E27FC236}">
                <a16:creationId xmlns:a16="http://schemas.microsoft.com/office/drawing/2014/main" id="{57610953-D3FC-46D8-8F80-C4C056A7979F}"/>
              </a:ext>
            </a:extLst>
          </p:cNvPr>
          <p:cNvSpPr/>
          <p:nvPr/>
        </p:nvSpPr>
        <p:spPr>
          <a:xfrm>
            <a:off x="1020000" y="433945"/>
            <a:ext cx="1152000" cy="5760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219;gd5bed0e62f_0_193">
            <a:extLst>
              <a:ext uri="{FF2B5EF4-FFF2-40B4-BE49-F238E27FC236}">
                <a16:creationId xmlns:a16="http://schemas.microsoft.com/office/drawing/2014/main" id="{744947B7-8758-43A6-B6AD-3E9368609C49}"/>
              </a:ext>
            </a:extLst>
          </p:cNvPr>
          <p:cNvSpPr/>
          <p:nvPr/>
        </p:nvSpPr>
        <p:spPr>
          <a:xfrm>
            <a:off x="1020000" y="217495"/>
            <a:ext cx="1152000" cy="216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NZ" sz="800" b="1">
                <a:solidFill>
                  <a:schemeClr val="lt1"/>
                </a:solidFill>
              </a:rPr>
              <a:t>Data Source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220;gd5bed0e62f_0_193">
            <a:extLst>
              <a:ext uri="{FF2B5EF4-FFF2-40B4-BE49-F238E27FC236}">
                <a16:creationId xmlns:a16="http://schemas.microsoft.com/office/drawing/2014/main" id="{4DA4BCD0-0B20-40BA-8B16-66875932186E}"/>
              </a:ext>
            </a:extLst>
          </p:cNvPr>
          <p:cNvSpPr/>
          <p:nvPr/>
        </p:nvSpPr>
        <p:spPr>
          <a:xfrm>
            <a:off x="5448000" y="1066820"/>
            <a:ext cx="576000" cy="21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NZ" sz="800" b="1" dirty="0">
                <a:solidFill>
                  <a:schemeClr val="lt1"/>
                </a:solidFill>
              </a:rPr>
              <a:t>Azure</a:t>
            </a:r>
            <a:endParaRPr sz="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221;gd5bed0e62f_0_193">
            <a:extLst>
              <a:ext uri="{FF2B5EF4-FFF2-40B4-BE49-F238E27FC236}">
                <a16:creationId xmlns:a16="http://schemas.microsoft.com/office/drawing/2014/main" id="{60DAEB99-1642-4489-A1CB-DDE3A96F9E77}"/>
              </a:ext>
            </a:extLst>
          </p:cNvPr>
          <p:cNvSpPr/>
          <p:nvPr/>
        </p:nvSpPr>
        <p:spPr>
          <a:xfrm>
            <a:off x="1056000" y="4288970"/>
            <a:ext cx="5040000" cy="1218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222;gd5bed0e62f_0_193">
            <a:extLst>
              <a:ext uri="{FF2B5EF4-FFF2-40B4-BE49-F238E27FC236}">
                <a16:creationId xmlns:a16="http://schemas.microsoft.com/office/drawing/2014/main" id="{8331A9C3-C4AA-4A4B-AD03-F31E187DEF38}"/>
              </a:ext>
            </a:extLst>
          </p:cNvPr>
          <p:cNvSpPr/>
          <p:nvPr/>
        </p:nvSpPr>
        <p:spPr>
          <a:xfrm>
            <a:off x="1140750" y="5397245"/>
            <a:ext cx="844800" cy="216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NZ" sz="800" b="1">
                <a:solidFill>
                  <a:schemeClr val="lt1"/>
                </a:solidFill>
              </a:rPr>
              <a:t>On Premise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B0FDC7C-3D99-4F1E-8DBB-9E42D6822859}"/>
              </a:ext>
            </a:extLst>
          </p:cNvPr>
          <p:cNvCxnSpPr>
            <a:cxnSpLocks/>
            <a:stCxn id="14" idx="2"/>
            <a:endCxn id="19" idx="1"/>
          </p:cNvCxnSpPr>
          <p:nvPr/>
        </p:nvCxnSpPr>
        <p:spPr>
          <a:xfrm rot="16200000" flipH="1">
            <a:off x="5135276" y="2304444"/>
            <a:ext cx="335537" cy="287808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4652885-B868-4B0A-8D0C-321BEA3C4B6A}"/>
              </a:ext>
            </a:extLst>
          </p:cNvPr>
          <p:cNvSpPr txBox="1"/>
          <p:nvPr/>
        </p:nvSpPr>
        <p:spPr>
          <a:xfrm>
            <a:off x="4874565" y="3846089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>
                <a:solidFill>
                  <a:schemeClr val="accent2">
                    <a:lumMod val="75000"/>
                  </a:schemeClr>
                </a:solidFill>
              </a:rPr>
              <a:t>15 min  - slight delay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903F800C-2E04-43A7-B326-4C1D062A29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54113" y="3100456"/>
            <a:ext cx="686034" cy="425279"/>
          </a:xfrm>
          <a:prstGeom prst="rect">
            <a:avLst/>
          </a:prstGeom>
        </p:spPr>
      </p:pic>
      <p:sp>
        <p:nvSpPr>
          <p:cNvPr id="75" name="Google Shape;163;gd5bed0e62f_0_193">
            <a:extLst>
              <a:ext uri="{FF2B5EF4-FFF2-40B4-BE49-F238E27FC236}">
                <a16:creationId xmlns:a16="http://schemas.microsoft.com/office/drawing/2014/main" id="{EE1DA69E-3235-4D14-BCF6-47D819DC0820}"/>
              </a:ext>
            </a:extLst>
          </p:cNvPr>
          <p:cNvSpPr/>
          <p:nvPr/>
        </p:nvSpPr>
        <p:spPr>
          <a:xfrm>
            <a:off x="6816000" y="1608541"/>
            <a:ext cx="1007999" cy="215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NZ" sz="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GIS</a:t>
            </a:r>
            <a:endParaRPr sz="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2AA1711-AD6E-4C8F-826A-A550FEC2E852}"/>
              </a:ext>
            </a:extLst>
          </p:cNvPr>
          <p:cNvSpPr/>
          <p:nvPr/>
        </p:nvSpPr>
        <p:spPr>
          <a:xfrm>
            <a:off x="8601900" y="790536"/>
            <a:ext cx="276980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200" dirty="0"/>
              <a:t>Option 1 allows us to use a Kafka connector to have direct access to the data on Kafka Topics – as a first phase this will give AT access to Realtime data </a:t>
            </a:r>
          </a:p>
          <a:p>
            <a:endParaRPr lang="en-NZ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dirty="0"/>
              <a:t>Microsoft Power BI with live Apache Kafka data for up-to-date visual analysis and reporting.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sz="1200" dirty="0"/>
              <a:t>Real-Time Data Access (</a:t>
            </a:r>
            <a:r>
              <a:rPr lang="en-NZ" sz="1200" dirty="0" err="1"/>
              <a:t>DirectQuery</a:t>
            </a:r>
            <a:r>
              <a:rPr lang="en-NZ" sz="1200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sz="1200" dirty="0"/>
              <a:t>Full Metadata Discovery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sz="1200" dirty="0"/>
              <a:t>Robust SQL-92 Support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NZ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dirty="0"/>
              <a:t>Will work for the majority of our </a:t>
            </a:r>
            <a:r>
              <a:rPr lang="en-NZ" sz="1200" dirty="0" err="1"/>
              <a:t>RealTime</a:t>
            </a:r>
            <a:r>
              <a:rPr lang="en-NZ" sz="1200" dirty="0"/>
              <a:t> data but not all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dirty="0"/>
              <a:t>Apparently (I have not yet verified this) Microsoft is working on making the delay between the connector and PBI quicker ?  - Anton can give you more details </a:t>
            </a:r>
            <a:r>
              <a:rPr lang="en-NZ" sz="1200" dirty="0">
                <a:sym typeface="Wingdings" panose="05000000000000000000" pitchFamily="2" charset="2"/>
              </a:rPr>
              <a:t> </a:t>
            </a:r>
            <a:endParaRPr lang="en-NZ" sz="12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6CC5DF1-0DE5-4B06-89D3-4E960E41A211}"/>
              </a:ext>
            </a:extLst>
          </p:cNvPr>
          <p:cNvSpPr/>
          <p:nvPr/>
        </p:nvSpPr>
        <p:spPr>
          <a:xfrm>
            <a:off x="6816000" y="6013065"/>
            <a:ext cx="4490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b="0" i="0" dirty="0">
                <a:effectLst/>
                <a:latin typeface="Segoe UI" panose="020B0502040204020203" pitchFamily="34" charset="0"/>
                <a:hlinkClick r:id="rId11" tooltip="https://www.cdata.com/drivers/kafka/powerbi/"/>
              </a:rPr>
              <a:t>Documentation: Kafka Power BI Connector</a:t>
            </a:r>
            <a:endParaRPr lang="en-NZ" b="0" i="0" dirty="0"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48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4;gd5bed0e62f_0_193">
            <a:extLst>
              <a:ext uri="{FF2B5EF4-FFF2-40B4-BE49-F238E27FC236}">
                <a16:creationId xmlns:a16="http://schemas.microsoft.com/office/drawing/2014/main" id="{101664F8-2981-4BF2-89DC-527AE5EA6456}"/>
              </a:ext>
            </a:extLst>
          </p:cNvPr>
          <p:cNvSpPr/>
          <p:nvPr/>
        </p:nvSpPr>
        <p:spPr>
          <a:xfrm>
            <a:off x="1056000" y="1202420"/>
            <a:ext cx="5040000" cy="25887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56;gd5bed0e62f_0_193">
            <a:extLst>
              <a:ext uri="{FF2B5EF4-FFF2-40B4-BE49-F238E27FC236}">
                <a16:creationId xmlns:a16="http://schemas.microsoft.com/office/drawing/2014/main" id="{88CC5370-2ADF-4665-9081-EABCE71CF86C}"/>
              </a:ext>
            </a:extLst>
          </p:cNvPr>
          <p:cNvSpPr txBox="1">
            <a:spLocks noGrp="1"/>
          </p:cNvSpPr>
          <p:nvPr/>
        </p:nvSpPr>
        <p:spPr>
          <a:xfrm>
            <a:off x="1815601" y="1001975"/>
            <a:ext cx="8661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endParaRPr dirty="0"/>
          </a:p>
        </p:txBody>
      </p:sp>
      <p:sp>
        <p:nvSpPr>
          <p:cNvPr id="7" name="Google Shape;157;gd5bed0e62f_0_193">
            <a:extLst>
              <a:ext uri="{FF2B5EF4-FFF2-40B4-BE49-F238E27FC236}">
                <a16:creationId xmlns:a16="http://schemas.microsoft.com/office/drawing/2014/main" id="{66799F70-8904-4E9F-BAA8-45125EB200F3}"/>
              </a:ext>
            </a:extLst>
          </p:cNvPr>
          <p:cNvSpPr/>
          <p:nvPr/>
        </p:nvSpPr>
        <p:spPr>
          <a:xfrm>
            <a:off x="1272000" y="1634870"/>
            <a:ext cx="1152000" cy="5760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58;gd5bed0e62f_0_193">
            <a:extLst>
              <a:ext uri="{FF2B5EF4-FFF2-40B4-BE49-F238E27FC236}">
                <a16:creationId xmlns:a16="http://schemas.microsoft.com/office/drawing/2014/main" id="{0E2D2090-7D58-4368-A49A-A3C7E7E8FF25}"/>
              </a:ext>
            </a:extLst>
          </p:cNvPr>
          <p:cNvSpPr/>
          <p:nvPr/>
        </p:nvSpPr>
        <p:spPr>
          <a:xfrm>
            <a:off x="1272000" y="1418420"/>
            <a:ext cx="1152000" cy="216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NZ" sz="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Real-time Data</a:t>
            </a:r>
            <a:endParaRPr sz="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159;gd5bed0e62f_0_193">
            <a:extLst>
              <a:ext uri="{FF2B5EF4-FFF2-40B4-BE49-F238E27FC236}">
                <a16:creationId xmlns:a16="http://schemas.microsoft.com/office/drawing/2014/main" id="{68297AFC-8AAC-4837-8B95-69628AFF521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906" t="27439" r="14217" b="16503"/>
          <a:stretch/>
        </p:blipFill>
        <p:spPr>
          <a:xfrm>
            <a:off x="1524000" y="1760633"/>
            <a:ext cx="648000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60;gd5bed0e62f_0_193">
            <a:extLst>
              <a:ext uri="{FF2B5EF4-FFF2-40B4-BE49-F238E27FC236}">
                <a16:creationId xmlns:a16="http://schemas.microsoft.com/office/drawing/2014/main" id="{55CB28B8-458F-42E8-A9F0-3EE1EE343EB4}"/>
              </a:ext>
            </a:extLst>
          </p:cNvPr>
          <p:cNvSpPr/>
          <p:nvPr/>
        </p:nvSpPr>
        <p:spPr>
          <a:xfrm>
            <a:off x="3288000" y="1634870"/>
            <a:ext cx="1152000" cy="5760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61;gd5bed0e62f_0_193">
            <a:extLst>
              <a:ext uri="{FF2B5EF4-FFF2-40B4-BE49-F238E27FC236}">
                <a16:creationId xmlns:a16="http://schemas.microsoft.com/office/drawing/2014/main" id="{710D683F-3796-49F2-B3D1-6571353C16F8}"/>
              </a:ext>
            </a:extLst>
          </p:cNvPr>
          <p:cNvSpPr/>
          <p:nvPr/>
        </p:nvSpPr>
        <p:spPr>
          <a:xfrm>
            <a:off x="3288000" y="1418420"/>
            <a:ext cx="1152000" cy="216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NZ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Stream Processing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62;gd5bed0e62f_0_193">
            <a:extLst>
              <a:ext uri="{FF2B5EF4-FFF2-40B4-BE49-F238E27FC236}">
                <a16:creationId xmlns:a16="http://schemas.microsoft.com/office/drawing/2014/main" id="{D9DBD3B6-8173-40BB-B38F-A36633E49E39}"/>
              </a:ext>
            </a:extLst>
          </p:cNvPr>
          <p:cNvSpPr/>
          <p:nvPr/>
        </p:nvSpPr>
        <p:spPr>
          <a:xfrm>
            <a:off x="5304000" y="1634870"/>
            <a:ext cx="576000" cy="19446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63;gd5bed0e62f_0_193">
            <a:extLst>
              <a:ext uri="{FF2B5EF4-FFF2-40B4-BE49-F238E27FC236}">
                <a16:creationId xmlns:a16="http://schemas.microsoft.com/office/drawing/2014/main" id="{BF289421-85DD-41B3-8B9D-B36575D49928}"/>
              </a:ext>
            </a:extLst>
          </p:cNvPr>
          <p:cNvSpPr/>
          <p:nvPr/>
        </p:nvSpPr>
        <p:spPr>
          <a:xfrm>
            <a:off x="5304000" y="1418420"/>
            <a:ext cx="576000" cy="215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NZ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6;gd5bed0e62f_0_193">
            <a:extLst>
              <a:ext uri="{FF2B5EF4-FFF2-40B4-BE49-F238E27FC236}">
                <a16:creationId xmlns:a16="http://schemas.microsoft.com/office/drawing/2014/main" id="{B4B7CB51-9911-44EF-A8A2-2F48925A04D7}"/>
              </a:ext>
            </a:extLst>
          </p:cNvPr>
          <p:cNvSpPr/>
          <p:nvPr/>
        </p:nvSpPr>
        <p:spPr>
          <a:xfrm>
            <a:off x="1272000" y="4729370"/>
            <a:ext cx="1152000" cy="5760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67;gd5bed0e62f_0_193">
            <a:extLst>
              <a:ext uri="{FF2B5EF4-FFF2-40B4-BE49-F238E27FC236}">
                <a16:creationId xmlns:a16="http://schemas.microsoft.com/office/drawing/2014/main" id="{E7BAC6C2-AB4C-4A08-9DDD-20A959D1AD35}"/>
              </a:ext>
            </a:extLst>
          </p:cNvPr>
          <p:cNvSpPr/>
          <p:nvPr/>
        </p:nvSpPr>
        <p:spPr>
          <a:xfrm>
            <a:off x="1272000" y="4512920"/>
            <a:ext cx="1152000" cy="216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NZ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Real-time Data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68;gd5bed0e62f_0_193">
            <a:extLst>
              <a:ext uri="{FF2B5EF4-FFF2-40B4-BE49-F238E27FC236}">
                <a16:creationId xmlns:a16="http://schemas.microsoft.com/office/drawing/2014/main" id="{172E078C-65ED-4830-80B2-4D3ABC3FFC8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906" t="27439" r="14217" b="16503"/>
          <a:stretch/>
        </p:blipFill>
        <p:spPr>
          <a:xfrm>
            <a:off x="1524000" y="4855133"/>
            <a:ext cx="648000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69;gd5bed0e62f_0_193">
            <a:extLst>
              <a:ext uri="{FF2B5EF4-FFF2-40B4-BE49-F238E27FC236}">
                <a16:creationId xmlns:a16="http://schemas.microsoft.com/office/drawing/2014/main" id="{14B2F5A0-A2C6-4D00-84B6-2522B117D2AC}"/>
              </a:ext>
            </a:extLst>
          </p:cNvPr>
          <p:cNvSpPr/>
          <p:nvPr/>
        </p:nvSpPr>
        <p:spPr>
          <a:xfrm>
            <a:off x="6742088" y="3623257"/>
            <a:ext cx="1152000" cy="5760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70;gd5bed0e62f_0_193">
            <a:extLst>
              <a:ext uri="{FF2B5EF4-FFF2-40B4-BE49-F238E27FC236}">
                <a16:creationId xmlns:a16="http://schemas.microsoft.com/office/drawing/2014/main" id="{700F947F-952D-4139-9B57-809A1760BD15}"/>
              </a:ext>
            </a:extLst>
          </p:cNvPr>
          <p:cNvSpPr/>
          <p:nvPr/>
        </p:nvSpPr>
        <p:spPr>
          <a:xfrm>
            <a:off x="6742088" y="3406807"/>
            <a:ext cx="1152000" cy="216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NZ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Reporting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171;gd5bed0e62f_0_193">
            <a:extLst>
              <a:ext uri="{FF2B5EF4-FFF2-40B4-BE49-F238E27FC236}">
                <a16:creationId xmlns:a16="http://schemas.microsoft.com/office/drawing/2014/main" id="{239FAE39-A2A7-4186-8304-3994BAD50C6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853" t="10210" r="5852" b="10210"/>
          <a:stretch/>
        </p:blipFill>
        <p:spPr>
          <a:xfrm>
            <a:off x="6994081" y="3749250"/>
            <a:ext cx="6480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172;gd5bed0e62f_0_193">
            <a:extLst>
              <a:ext uri="{FF2B5EF4-FFF2-40B4-BE49-F238E27FC236}">
                <a16:creationId xmlns:a16="http://schemas.microsoft.com/office/drawing/2014/main" id="{F265EAD9-EF14-4614-B77E-D87764235FD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20000" y="1778869"/>
            <a:ext cx="288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174;gd5bed0e62f_0_193">
            <a:extLst>
              <a:ext uri="{FF2B5EF4-FFF2-40B4-BE49-F238E27FC236}">
                <a16:creationId xmlns:a16="http://schemas.microsoft.com/office/drawing/2014/main" id="{A7725FBF-21BE-45B7-8CEE-9C60D269968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18038" y="2463170"/>
            <a:ext cx="547935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175;gd5bed0e62f_0_193">
            <a:extLst>
              <a:ext uri="{FF2B5EF4-FFF2-40B4-BE49-F238E27FC236}">
                <a16:creationId xmlns:a16="http://schemas.microsoft.com/office/drawing/2014/main" id="{ECD521AE-46F5-4B2B-97DC-025C814B3B90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16001" y="1848620"/>
            <a:ext cx="1008000" cy="5760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38" name="Google Shape;188;gd5bed0e62f_0_193">
            <a:extLst>
              <a:ext uri="{FF2B5EF4-FFF2-40B4-BE49-F238E27FC236}">
                <a16:creationId xmlns:a16="http://schemas.microsoft.com/office/drawing/2014/main" id="{DADF75C6-FD39-4019-8FFF-6900C00C81B3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2424000" y="1922870"/>
            <a:ext cx="864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9" name="Google Shape;189;gd5bed0e62f_0_193">
            <a:extLst>
              <a:ext uri="{FF2B5EF4-FFF2-40B4-BE49-F238E27FC236}">
                <a16:creationId xmlns:a16="http://schemas.microsoft.com/office/drawing/2014/main" id="{B6E0DDAD-0EF7-443C-9E65-4F9A9389A661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864000" y="2210870"/>
            <a:ext cx="0" cy="5727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" name="Google Shape;190;gd5bed0e62f_0_193">
            <a:extLst>
              <a:ext uri="{FF2B5EF4-FFF2-40B4-BE49-F238E27FC236}">
                <a16:creationId xmlns:a16="http://schemas.microsoft.com/office/drawing/2014/main" id="{BDE5ADD6-6B9E-45DD-A769-935E2CAA917E}"/>
              </a:ext>
            </a:extLst>
          </p:cNvPr>
          <p:cNvCxnSpPr>
            <a:stCxn id="7" idx="2"/>
            <a:endCxn id="17" idx="0"/>
          </p:cNvCxnSpPr>
          <p:nvPr/>
        </p:nvCxnSpPr>
        <p:spPr>
          <a:xfrm>
            <a:off x="1848000" y="2210870"/>
            <a:ext cx="0" cy="230205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1" name="Google Shape;191;gd5bed0e62f_0_193">
            <a:extLst>
              <a:ext uri="{FF2B5EF4-FFF2-40B4-BE49-F238E27FC236}">
                <a16:creationId xmlns:a16="http://schemas.microsoft.com/office/drawing/2014/main" id="{532C3906-B81E-428A-A78D-7D94EA18CF6A}"/>
              </a:ext>
            </a:extLst>
          </p:cNvPr>
          <p:cNvCxnSpPr>
            <a:stCxn id="16" idx="3"/>
          </p:cNvCxnSpPr>
          <p:nvPr/>
        </p:nvCxnSpPr>
        <p:spPr>
          <a:xfrm rot="10800000" flipH="1">
            <a:off x="2424000" y="5011070"/>
            <a:ext cx="864000" cy="6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" name="Google Shape;193;gd5bed0e62f_0_193">
            <a:extLst>
              <a:ext uri="{FF2B5EF4-FFF2-40B4-BE49-F238E27FC236}">
                <a16:creationId xmlns:a16="http://schemas.microsoft.com/office/drawing/2014/main" id="{5AC075C9-758D-4EEC-84FE-FDD0FC71DAC3}"/>
              </a:ext>
            </a:extLst>
          </p:cNvPr>
          <p:cNvCxnSpPr>
            <a:stCxn id="10" idx="3"/>
          </p:cNvCxnSpPr>
          <p:nvPr/>
        </p:nvCxnSpPr>
        <p:spPr>
          <a:xfrm>
            <a:off x="4440000" y="1922870"/>
            <a:ext cx="844800" cy="21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3" name="Google Shape;194;gd5bed0e62f_0_193">
            <a:extLst>
              <a:ext uri="{FF2B5EF4-FFF2-40B4-BE49-F238E27FC236}">
                <a16:creationId xmlns:a16="http://schemas.microsoft.com/office/drawing/2014/main" id="{1FB5EA34-399C-4E2E-84DB-6191390B3436}"/>
              </a:ext>
            </a:extLst>
          </p:cNvPr>
          <p:cNvCxnSpPr>
            <a:cxnSpLocks/>
          </p:cNvCxnSpPr>
          <p:nvPr/>
        </p:nvCxnSpPr>
        <p:spPr>
          <a:xfrm>
            <a:off x="4440000" y="3289220"/>
            <a:ext cx="854400" cy="87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" name="Google Shape;195;gd5bed0e62f_0_193">
            <a:extLst>
              <a:ext uri="{FF2B5EF4-FFF2-40B4-BE49-F238E27FC236}">
                <a16:creationId xmlns:a16="http://schemas.microsoft.com/office/drawing/2014/main" id="{C351AE4A-BD5E-4C4F-BDA9-82C5A2DE1361}"/>
              </a:ext>
            </a:extLst>
          </p:cNvPr>
          <p:cNvCxnSpPr/>
          <p:nvPr/>
        </p:nvCxnSpPr>
        <p:spPr>
          <a:xfrm rot="10800000" flipH="1">
            <a:off x="5880000" y="1923170"/>
            <a:ext cx="864000" cy="1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5" name="Google Shape;196;gd5bed0e62f_0_193">
            <a:extLst>
              <a:ext uri="{FF2B5EF4-FFF2-40B4-BE49-F238E27FC236}">
                <a16:creationId xmlns:a16="http://schemas.microsoft.com/office/drawing/2014/main" id="{6D0F357C-B9FF-4EC6-81E9-BB985B353BDC}"/>
              </a:ext>
            </a:extLst>
          </p:cNvPr>
          <p:cNvSpPr/>
          <p:nvPr/>
        </p:nvSpPr>
        <p:spPr>
          <a:xfrm>
            <a:off x="2568000" y="1778870"/>
            <a:ext cx="576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NZ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Streaming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197;gd5bed0e62f_0_193">
            <a:extLst>
              <a:ext uri="{FF2B5EF4-FFF2-40B4-BE49-F238E27FC236}">
                <a16:creationId xmlns:a16="http://schemas.microsoft.com/office/drawing/2014/main" id="{2699FE7A-29E7-475B-BA7B-B6B84B612651}"/>
              </a:ext>
            </a:extLst>
          </p:cNvPr>
          <p:cNvSpPr/>
          <p:nvPr/>
        </p:nvSpPr>
        <p:spPr>
          <a:xfrm>
            <a:off x="4584000" y="1786670"/>
            <a:ext cx="576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NZ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Streaming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198;gd5bed0e62f_0_193">
            <a:extLst>
              <a:ext uri="{FF2B5EF4-FFF2-40B4-BE49-F238E27FC236}">
                <a16:creationId xmlns:a16="http://schemas.microsoft.com/office/drawing/2014/main" id="{3E3968CB-ADFA-4653-91FE-16F05C940BA3}"/>
              </a:ext>
            </a:extLst>
          </p:cNvPr>
          <p:cNvSpPr/>
          <p:nvPr/>
        </p:nvSpPr>
        <p:spPr>
          <a:xfrm>
            <a:off x="3864000" y="2425295"/>
            <a:ext cx="576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NZ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Streaming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199;gd5bed0e62f_0_193">
            <a:extLst>
              <a:ext uri="{FF2B5EF4-FFF2-40B4-BE49-F238E27FC236}">
                <a16:creationId xmlns:a16="http://schemas.microsoft.com/office/drawing/2014/main" id="{3CE16ECF-6C82-431E-9B1F-03B416936554}"/>
              </a:ext>
            </a:extLst>
          </p:cNvPr>
          <p:cNvSpPr/>
          <p:nvPr/>
        </p:nvSpPr>
        <p:spPr>
          <a:xfrm>
            <a:off x="1848000" y="3048058"/>
            <a:ext cx="576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NZ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Replication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200;gd5bed0e62f_0_193">
            <a:extLst>
              <a:ext uri="{FF2B5EF4-FFF2-40B4-BE49-F238E27FC236}">
                <a16:creationId xmlns:a16="http://schemas.microsoft.com/office/drawing/2014/main" id="{DF342A35-5E73-45A3-B3EB-DB039F2CEECD}"/>
              </a:ext>
            </a:extLst>
          </p:cNvPr>
          <p:cNvSpPr/>
          <p:nvPr/>
        </p:nvSpPr>
        <p:spPr>
          <a:xfrm>
            <a:off x="2424000" y="4873520"/>
            <a:ext cx="864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NZ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Micro Batch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201;gd5bed0e62f_0_193">
            <a:extLst>
              <a:ext uri="{FF2B5EF4-FFF2-40B4-BE49-F238E27FC236}">
                <a16:creationId xmlns:a16="http://schemas.microsoft.com/office/drawing/2014/main" id="{8E902725-7088-4E35-B695-33F65E28E1CB}"/>
              </a:ext>
            </a:extLst>
          </p:cNvPr>
          <p:cNvSpPr/>
          <p:nvPr/>
        </p:nvSpPr>
        <p:spPr>
          <a:xfrm>
            <a:off x="4584000" y="3152420"/>
            <a:ext cx="576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NZ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Query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203;gd5bed0e62f_0_193">
            <a:extLst>
              <a:ext uri="{FF2B5EF4-FFF2-40B4-BE49-F238E27FC236}">
                <a16:creationId xmlns:a16="http://schemas.microsoft.com/office/drawing/2014/main" id="{44BE0F62-BFC4-44C0-B398-868720F0CDA0}"/>
              </a:ext>
            </a:extLst>
          </p:cNvPr>
          <p:cNvSpPr/>
          <p:nvPr/>
        </p:nvSpPr>
        <p:spPr>
          <a:xfrm>
            <a:off x="6024000" y="1780670"/>
            <a:ext cx="576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NZ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Streaming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210;gd5bed0e62f_0_193">
            <a:extLst>
              <a:ext uri="{FF2B5EF4-FFF2-40B4-BE49-F238E27FC236}">
                <a16:creationId xmlns:a16="http://schemas.microsoft.com/office/drawing/2014/main" id="{3C5B06B0-4282-44CC-BCE7-1AFCB499D8E3}"/>
              </a:ext>
            </a:extLst>
          </p:cNvPr>
          <p:cNvSpPr/>
          <p:nvPr/>
        </p:nvSpPr>
        <p:spPr>
          <a:xfrm>
            <a:off x="3288000" y="4722920"/>
            <a:ext cx="2577900" cy="5760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211;gd5bed0e62f_0_193">
            <a:extLst>
              <a:ext uri="{FF2B5EF4-FFF2-40B4-BE49-F238E27FC236}">
                <a16:creationId xmlns:a16="http://schemas.microsoft.com/office/drawing/2014/main" id="{6733D81B-E0A9-4FCC-B2D5-E57EE3FEC9BC}"/>
              </a:ext>
            </a:extLst>
          </p:cNvPr>
          <p:cNvSpPr/>
          <p:nvPr/>
        </p:nvSpPr>
        <p:spPr>
          <a:xfrm>
            <a:off x="3288000" y="4506470"/>
            <a:ext cx="2577900" cy="216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NZ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Long Term Storage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212;gd5bed0e62f_0_193">
            <a:extLst>
              <a:ext uri="{FF2B5EF4-FFF2-40B4-BE49-F238E27FC236}">
                <a16:creationId xmlns:a16="http://schemas.microsoft.com/office/drawing/2014/main" id="{8CDD7432-F249-458F-9597-059A0DF2DA0B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27414" t="10366" r="27414" b="10374"/>
          <a:stretch/>
        </p:blipFill>
        <p:spPr>
          <a:xfrm>
            <a:off x="3671475" y="4848920"/>
            <a:ext cx="648000" cy="32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213;gd5bed0e62f_0_193">
            <a:extLst>
              <a:ext uri="{FF2B5EF4-FFF2-40B4-BE49-F238E27FC236}">
                <a16:creationId xmlns:a16="http://schemas.microsoft.com/office/drawing/2014/main" id="{FB0CAC91-16E0-4CF5-B7D2-12FD1CDA5CE6}"/>
              </a:ext>
            </a:extLst>
          </p:cNvPr>
          <p:cNvCxnSpPr>
            <a:cxnSpLocks/>
            <a:stCxn id="59" idx="3"/>
            <a:endCxn id="19" idx="2"/>
          </p:cNvCxnSpPr>
          <p:nvPr/>
        </p:nvCxnSpPr>
        <p:spPr>
          <a:xfrm flipV="1">
            <a:off x="5865900" y="4199257"/>
            <a:ext cx="1452188" cy="811663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3" name="Google Shape;214;gd5bed0e62f_0_193">
            <a:extLst>
              <a:ext uri="{FF2B5EF4-FFF2-40B4-BE49-F238E27FC236}">
                <a16:creationId xmlns:a16="http://schemas.microsoft.com/office/drawing/2014/main" id="{A6C33E89-EF5C-4C40-B2BE-AA89DF9659D8}"/>
              </a:ext>
            </a:extLst>
          </p:cNvPr>
          <p:cNvSpPr/>
          <p:nvPr/>
        </p:nvSpPr>
        <p:spPr>
          <a:xfrm>
            <a:off x="6528000" y="4580270"/>
            <a:ext cx="576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NZ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Query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215;gd5bed0e62f_0_193">
            <a:extLst>
              <a:ext uri="{FF2B5EF4-FFF2-40B4-BE49-F238E27FC236}">
                <a16:creationId xmlns:a16="http://schemas.microsoft.com/office/drawing/2014/main" id="{1D118D2C-5F7A-4EB4-812D-F96215FC8DDC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02950" y="4842445"/>
            <a:ext cx="648000" cy="336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216;gd5bed0e62f_0_193">
            <a:extLst>
              <a:ext uri="{FF2B5EF4-FFF2-40B4-BE49-F238E27FC236}">
                <a16:creationId xmlns:a16="http://schemas.microsoft.com/office/drawing/2014/main" id="{4A17CCB1-83A6-426E-AA4B-443BC43043A6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44000" y="469945"/>
            <a:ext cx="504000" cy="50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217;gd5bed0e62f_0_193">
            <a:extLst>
              <a:ext uri="{FF2B5EF4-FFF2-40B4-BE49-F238E27FC236}">
                <a16:creationId xmlns:a16="http://schemas.microsoft.com/office/drawing/2014/main" id="{6AD1A8EE-81C5-49A4-B0A5-E7AD540A7389}"/>
              </a:ext>
            </a:extLst>
          </p:cNvPr>
          <p:cNvCxnSpPr>
            <a:stCxn id="67" idx="2"/>
          </p:cNvCxnSpPr>
          <p:nvPr/>
        </p:nvCxnSpPr>
        <p:spPr>
          <a:xfrm>
            <a:off x="1596000" y="1009945"/>
            <a:ext cx="252000" cy="4086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7" name="Google Shape;218;gd5bed0e62f_0_193">
            <a:extLst>
              <a:ext uri="{FF2B5EF4-FFF2-40B4-BE49-F238E27FC236}">
                <a16:creationId xmlns:a16="http://schemas.microsoft.com/office/drawing/2014/main" id="{57610953-D3FC-46D8-8F80-C4C056A7979F}"/>
              </a:ext>
            </a:extLst>
          </p:cNvPr>
          <p:cNvSpPr/>
          <p:nvPr/>
        </p:nvSpPr>
        <p:spPr>
          <a:xfrm>
            <a:off x="1020000" y="433945"/>
            <a:ext cx="1152000" cy="5760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219;gd5bed0e62f_0_193">
            <a:extLst>
              <a:ext uri="{FF2B5EF4-FFF2-40B4-BE49-F238E27FC236}">
                <a16:creationId xmlns:a16="http://schemas.microsoft.com/office/drawing/2014/main" id="{744947B7-8758-43A6-B6AD-3E9368609C49}"/>
              </a:ext>
            </a:extLst>
          </p:cNvPr>
          <p:cNvSpPr/>
          <p:nvPr/>
        </p:nvSpPr>
        <p:spPr>
          <a:xfrm>
            <a:off x="1020000" y="217495"/>
            <a:ext cx="1152000" cy="216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NZ" sz="800" b="1">
                <a:solidFill>
                  <a:schemeClr val="lt1"/>
                </a:solidFill>
              </a:rPr>
              <a:t>Data Source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220;gd5bed0e62f_0_193">
            <a:extLst>
              <a:ext uri="{FF2B5EF4-FFF2-40B4-BE49-F238E27FC236}">
                <a16:creationId xmlns:a16="http://schemas.microsoft.com/office/drawing/2014/main" id="{4DA4BCD0-0B20-40BA-8B16-66875932186E}"/>
              </a:ext>
            </a:extLst>
          </p:cNvPr>
          <p:cNvSpPr/>
          <p:nvPr/>
        </p:nvSpPr>
        <p:spPr>
          <a:xfrm>
            <a:off x="5448000" y="1066820"/>
            <a:ext cx="576000" cy="21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NZ" sz="800" b="1" dirty="0">
                <a:solidFill>
                  <a:schemeClr val="lt1"/>
                </a:solidFill>
              </a:rPr>
              <a:t>Azure</a:t>
            </a:r>
            <a:endParaRPr sz="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221;gd5bed0e62f_0_193">
            <a:extLst>
              <a:ext uri="{FF2B5EF4-FFF2-40B4-BE49-F238E27FC236}">
                <a16:creationId xmlns:a16="http://schemas.microsoft.com/office/drawing/2014/main" id="{60DAEB99-1642-4489-A1CB-DDE3A96F9E77}"/>
              </a:ext>
            </a:extLst>
          </p:cNvPr>
          <p:cNvSpPr/>
          <p:nvPr/>
        </p:nvSpPr>
        <p:spPr>
          <a:xfrm>
            <a:off x="1056000" y="4288970"/>
            <a:ext cx="5040000" cy="1218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222;gd5bed0e62f_0_193">
            <a:extLst>
              <a:ext uri="{FF2B5EF4-FFF2-40B4-BE49-F238E27FC236}">
                <a16:creationId xmlns:a16="http://schemas.microsoft.com/office/drawing/2014/main" id="{8331A9C3-C4AA-4A4B-AD03-F31E187DEF38}"/>
              </a:ext>
            </a:extLst>
          </p:cNvPr>
          <p:cNvSpPr/>
          <p:nvPr/>
        </p:nvSpPr>
        <p:spPr>
          <a:xfrm>
            <a:off x="1140750" y="5397245"/>
            <a:ext cx="844800" cy="216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NZ" sz="800" b="1">
                <a:solidFill>
                  <a:schemeClr val="lt1"/>
                </a:solidFill>
              </a:rPr>
              <a:t>On Premise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B0FDC7C-3D99-4F1E-8DBB-9E42D6822859}"/>
              </a:ext>
            </a:extLst>
          </p:cNvPr>
          <p:cNvCxnSpPr>
            <a:cxnSpLocks/>
            <a:endCxn id="19" idx="1"/>
          </p:cNvCxnSpPr>
          <p:nvPr/>
        </p:nvCxnSpPr>
        <p:spPr>
          <a:xfrm rot="16200000" flipH="1">
            <a:off x="5135276" y="2304444"/>
            <a:ext cx="335537" cy="287808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4652885-B868-4B0A-8D0C-321BEA3C4B6A}"/>
              </a:ext>
            </a:extLst>
          </p:cNvPr>
          <p:cNvSpPr txBox="1"/>
          <p:nvPr/>
        </p:nvSpPr>
        <p:spPr>
          <a:xfrm>
            <a:off x="4872000" y="3870543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>
                <a:solidFill>
                  <a:schemeClr val="accent2">
                    <a:lumMod val="75000"/>
                  </a:schemeClr>
                </a:solidFill>
              </a:rPr>
              <a:t>Direct query</a:t>
            </a:r>
          </a:p>
        </p:txBody>
      </p:sp>
      <p:sp>
        <p:nvSpPr>
          <p:cNvPr id="75" name="Google Shape;163;gd5bed0e62f_0_193">
            <a:extLst>
              <a:ext uri="{FF2B5EF4-FFF2-40B4-BE49-F238E27FC236}">
                <a16:creationId xmlns:a16="http://schemas.microsoft.com/office/drawing/2014/main" id="{EE1DA69E-3235-4D14-BCF6-47D819DC0820}"/>
              </a:ext>
            </a:extLst>
          </p:cNvPr>
          <p:cNvSpPr/>
          <p:nvPr/>
        </p:nvSpPr>
        <p:spPr>
          <a:xfrm>
            <a:off x="6816000" y="1608541"/>
            <a:ext cx="1007999" cy="215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NZ" sz="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GIS</a:t>
            </a:r>
            <a:endParaRPr sz="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2AA1711-AD6E-4C8F-826A-A550FEC2E852}"/>
              </a:ext>
            </a:extLst>
          </p:cNvPr>
          <p:cNvSpPr/>
          <p:nvPr/>
        </p:nvSpPr>
        <p:spPr>
          <a:xfrm>
            <a:off x="8697941" y="1570081"/>
            <a:ext cx="2769809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200" dirty="0"/>
              <a:t>Option 2 allows us to use a Kafka KSQL as a temporary storage to give AT access to Realtime data – the duration of the temporary storage can be determined by the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200" dirty="0"/>
              <a:t>More expensive solution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200" dirty="0"/>
              <a:t>They offer a higher-productivity interface for working with Kafka without diluting its core concepts.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200" dirty="0"/>
          </a:p>
          <a:p>
            <a:r>
              <a:rPr lang="en-NZ" sz="1200" dirty="0">
                <a:hlinkClick r:id="rId10"/>
              </a:rPr>
              <a:t>Check out the animation - How Realtime streaming works - KSQL </a:t>
            </a:r>
            <a:endParaRPr lang="en-NZ" sz="1200" dirty="0"/>
          </a:p>
          <a:p>
            <a:endParaRPr lang="en-NZ" sz="12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6CC5DF1-0DE5-4B06-89D3-4E960E41A211}"/>
              </a:ext>
            </a:extLst>
          </p:cNvPr>
          <p:cNvSpPr/>
          <p:nvPr/>
        </p:nvSpPr>
        <p:spPr>
          <a:xfrm>
            <a:off x="2423999" y="6279820"/>
            <a:ext cx="8784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https://www.confluent.io/blog/introducing-kafka-streams-stream-processing-made-simple/</a:t>
            </a:r>
          </a:p>
        </p:txBody>
      </p:sp>
      <p:sp>
        <p:nvSpPr>
          <p:cNvPr id="55" name="Google Shape;160;gd5bed0e62f_0_193">
            <a:extLst>
              <a:ext uri="{FF2B5EF4-FFF2-40B4-BE49-F238E27FC236}">
                <a16:creationId xmlns:a16="http://schemas.microsoft.com/office/drawing/2014/main" id="{5C3FA3A7-4A89-4214-B482-A0B4955649BC}"/>
              </a:ext>
            </a:extLst>
          </p:cNvPr>
          <p:cNvSpPr/>
          <p:nvPr/>
        </p:nvSpPr>
        <p:spPr>
          <a:xfrm>
            <a:off x="3288000" y="3007820"/>
            <a:ext cx="1151999" cy="733944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161;gd5bed0e62f_0_193">
            <a:extLst>
              <a:ext uri="{FF2B5EF4-FFF2-40B4-BE49-F238E27FC236}">
                <a16:creationId xmlns:a16="http://schemas.microsoft.com/office/drawing/2014/main" id="{212878C2-7AA5-4C40-B392-61E895B1D600}"/>
              </a:ext>
            </a:extLst>
          </p:cNvPr>
          <p:cNvSpPr/>
          <p:nvPr/>
        </p:nvSpPr>
        <p:spPr>
          <a:xfrm>
            <a:off x="3288001" y="2658914"/>
            <a:ext cx="1152000" cy="348906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>
              <a:buSzPts val="800"/>
            </a:pPr>
            <a:r>
              <a:rPr lang="en-NZ" sz="800" b="1" dirty="0">
                <a:solidFill>
                  <a:schemeClr val="lt1"/>
                </a:solidFill>
              </a:rPr>
              <a:t>Confluent Platform </a:t>
            </a:r>
            <a:r>
              <a:rPr lang="en-NZ" sz="800" b="1" dirty="0" err="1">
                <a:solidFill>
                  <a:schemeClr val="lt1"/>
                </a:solidFill>
              </a:rPr>
              <a:t>ksqlDB</a:t>
            </a:r>
            <a:r>
              <a:rPr lang="en-NZ" sz="800" b="1" dirty="0">
                <a:solidFill>
                  <a:schemeClr val="lt1"/>
                </a:solidFill>
              </a:rPr>
              <a:t> (temp Storage)</a:t>
            </a:r>
            <a:endParaRPr sz="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625A3C51-EA2E-46F3-A35F-ED785E1FA8E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20212" y="3061369"/>
            <a:ext cx="875788" cy="58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6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B5CCAC-1B4D-47BE-8C00-3B7E3877BE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1"/>
          <a:stretch/>
        </p:blipFill>
        <p:spPr>
          <a:xfrm>
            <a:off x="1601483" y="294648"/>
            <a:ext cx="7579683" cy="54774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9724E1-9D39-4DE2-953A-3D43AE7EA913}"/>
              </a:ext>
            </a:extLst>
          </p:cNvPr>
          <p:cNvSpPr/>
          <p:nvPr/>
        </p:nvSpPr>
        <p:spPr>
          <a:xfrm>
            <a:off x="3992575" y="5917021"/>
            <a:ext cx="79443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https://www.confluent.io/blog/introducing-kafka-streams-stream-processing-made-simple/</a:t>
            </a:r>
          </a:p>
        </p:txBody>
      </p:sp>
    </p:spTree>
    <p:extLst>
      <p:ext uri="{BB962C8B-B14F-4D97-AF65-F5344CB8AC3E}">
        <p14:creationId xmlns:p14="http://schemas.microsoft.com/office/powerpoint/2010/main" val="861474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D4E374-5470-40F2-9EB5-26A05E429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3" y="141385"/>
            <a:ext cx="9829800" cy="43148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8903FCB-6CC8-4E7C-88F2-3F08CD6DEFF1}"/>
              </a:ext>
            </a:extLst>
          </p:cNvPr>
          <p:cNvSpPr/>
          <p:nvPr/>
        </p:nvSpPr>
        <p:spPr>
          <a:xfrm>
            <a:off x="1068198" y="521558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sz="1200" b="1" dirty="0"/>
              <a:t>Microsoft option – in case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200" dirty="0"/>
              <a:t>As a cloud service, Stream Analytics is optimized for cost. There are no upfront costs involved – however you pay for the streaming units you consume.  - This can be costly?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200" b="1" dirty="0">
              <a:solidFill>
                <a:srgbClr val="FF0000"/>
              </a:solidFill>
            </a:endParaRPr>
          </a:p>
          <a:p>
            <a:r>
              <a:rPr lang="en-NZ" sz="1200" b="1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https://docs.microsoft.com/en-us/azure/stream-analytics/</a:t>
            </a:r>
            <a:r>
              <a:rPr lang="en-NZ" sz="1200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0797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41E9006183443A128F136FBE9BC43" ma:contentTypeVersion="39" ma:contentTypeDescription="Create a new document." ma:contentTypeScope="" ma:versionID="94bfe76aac40b4410ef25bfcc16b7849">
  <xsd:schema xmlns:xsd="http://www.w3.org/2001/XMLSchema" xmlns:xs="http://www.w3.org/2001/XMLSchema" xmlns:p="http://schemas.microsoft.com/office/2006/metadata/properties" xmlns:ns3="4dbd39bd-8bbc-41a6-8818-149e6656e544" xmlns:ns4="6656246e-9127-47dc-83ec-dd09249a5dc8" xmlns:ns5="bfc5447d-1c4e-4ea7-bc5b-72bc1c2550f5" targetNamespace="http://schemas.microsoft.com/office/2006/metadata/properties" ma:root="true" ma:fieldsID="3c1edcb1ab8242c2bff5a0177f59f251" ns3:_="" ns4:_="" ns5:_="">
    <xsd:import namespace="4dbd39bd-8bbc-41a6-8818-149e6656e544"/>
    <xsd:import namespace="6656246e-9127-47dc-83ec-dd09249a5dc8"/>
    <xsd:import namespace="bfc5447d-1c4e-4ea7-bc5b-72bc1c2550f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df2c874a40f443afbfdf81d4f8677743" minOccurs="0"/>
                <xsd:element ref="ns4:TaxCatchAll" minOccurs="0"/>
                <xsd:element ref="ns3:if1830d29cec45be8010fae45dc613b8" minOccurs="0"/>
                <xsd:element ref="ns3:h8457ad0781e49c7891153178c5d2034" minOccurs="0"/>
                <xsd:element ref="ns3:fce4704f0ca14255bd56c4b8178fc9f1" minOccurs="0"/>
                <xsd:element ref="ns3:f15b2c94ef204cd4b88676c967569cd3" minOccurs="0"/>
                <xsd:element ref="ns3:p2266ac0bee04d069a945c1e48002d05" minOccurs="0"/>
                <xsd:element ref="ns3:D1_x0020_Aggregation_x0020_ID" minOccurs="0"/>
                <xsd:element ref="ns3:D1_x0020_Disposal_x0020_Trigger_x0020_Date" minOccurs="0"/>
                <xsd:element ref="ns3:b3833ead4c374d11a16bdeb2ad9c55e5" minOccurs="0"/>
                <xsd:element ref="ns3:k042fe5602af4cd2936da562574a7855" minOccurs="0"/>
                <xsd:element ref="ns3:mf91f40302874d6e8f73f35da9092c01" minOccurs="0"/>
                <xsd:element ref="ns3:h2b0bd8c2c8a4f51b3a2949175b9f943" minOccurs="0"/>
                <xsd:element ref="ns3:c0723de5fd554b8885b7d801a0050a36" minOccurs="0"/>
                <xsd:element ref="ns3:D1_x0020_Disposal_x0020_Class_x0020_ID" minOccurs="0"/>
                <xsd:element ref="ns5:SharedWithUsers" minOccurs="0"/>
                <xsd:element ref="ns5:SharedWithDetails" minOccurs="0"/>
                <xsd:element ref="ns5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bd39bd-8bbc-41a6-8818-149e6656e5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f2c874a40f443afbfdf81d4f8677743" ma:index="19" nillable="true" ma:taxonomy="true" ma:internalName="df2c874a40f443afbfdf81d4f8677743" ma:taxonomyFieldName="D1_x0020_Subject" ma:displayName="D1 Subject" ma:fieldId="{df2c874a-40f4-43af-bfdf-81d4f8677743}" ma:taxonomyMulti="true" ma:sspId="ff230ced-49e3-4bbb-87bd-09c1ed00c10a" ma:termSetId="12883479-ed34-4320-85a0-1e4c407e298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f1830d29cec45be8010fae45dc613b8" ma:index="22" nillable="true" ma:taxonomy="true" ma:internalName="if1830d29cec45be8010fae45dc613b8" ma:taxonomyFieldName="D1_x0020_Partners_x0020_Stakeholders" ma:displayName="D1 Partners Stakeholders" ma:fieldId="{2f1830d2-9cec-45be-8010-fae45dc613b8}" ma:taxonomyMulti="true" ma:sspId="ff230ced-49e3-4bbb-87bd-09c1ed00c10a" ma:termSetId="068a3f1c-8d62-482f-ad29-bfcaa462325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8457ad0781e49c7891153178c5d2034" ma:index="24" nillable="true" ma:taxonomy="true" ma:internalName="h8457ad0781e49c7891153178c5d2034" ma:taxonomyFieldName="D1_x0020_Hardware" ma:displayName="D1 Hardware" ma:fieldId="{18457ad0-781e-49c7-8911-53178c5d2034}" ma:taxonomyMulti="true" ma:sspId="ff230ced-49e3-4bbb-87bd-09c1ed00c10a" ma:termSetId="b5054085-69d4-40c6-adeb-6b26a68b791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ce4704f0ca14255bd56c4b8178fc9f1" ma:index="26" nillable="true" ma:taxonomy="true" ma:internalName="fce4704f0ca14255bd56c4b8178fc9f1" ma:taxonomyFieldName="D1_x0020_Application" ma:displayName="D1 Application" ma:fieldId="{fce4704f-0ca1-4255-bd56-c4b8178fc9f1}" ma:taxonomyMulti="true" ma:sspId="ff230ced-49e3-4bbb-87bd-09c1ed00c10a" ma:termSetId="9838f537-a913-4b0e-8289-0880136d2bf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15b2c94ef204cd4b88676c967569cd3" ma:index="28" nillable="true" ma:taxonomy="true" ma:internalName="f15b2c94ef204cd4b88676c967569cd3" ma:taxonomyFieldName="D1_x0020_Business_x0020_Role" ma:displayName="D1 Business Role" ma:fieldId="{f15b2c94-ef20-4cd4-b886-76c967569cd3}" ma:taxonomyMulti="true" ma:sspId="ff230ced-49e3-4bbb-87bd-09c1ed00c10a" ma:termSetId="80f95381-96f0-42eb-b2b8-fd9cfe5a9e7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2266ac0bee04d069a945c1e48002d05" ma:index="30" nillable="true" ma:taxonomy="true" ma:internalName="p2266ac0bee04d069a945c1e48002d05" ma:taxonomyFieldName="D1_x0020_Document_x0020_Category" ma:displayName="D1 Document Category" ma:fieldId="{92266ac0-bee0-4d06-9a94-5c1e48002d05}" ma:taxonomyMulti="true" ma:sspId="ff230ced-49e3-4bbb-87bd-09c1ed00c10a" ma:termSetId="6a8ad7e6-b84e-4481-a0fc-90483230992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_x0020_Aggregation_x0020_ID" ma:index="31" nillable="true" ma:displayName="D1 Aggregation ID" ma:internalName="D1_x0020_Aggregation_x0020_ID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...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D1_x0020_Disposal_x0020_Trigger_x0020_Date" ma:index="32" nillable="true" ma:displayName="D1 Disposal Trigger Date" ma:internalName="D1_x0020_Disposal_x0020_Trigger_x0020_Date">
      <xsd:simpleType>
        <xsd:restriction base="dms:DateTime"/>
      </xsd:simpleType>
    </xsd:element>
    <xsd:element name="b3833ead4c374d11a16bdeb2ad9c55e5" ma:index="34" nillable="true" ma:taxonomy="true" ma:internalName="b3833ead4c374d11a16bdeb2ad9c55e5" ma:taxonomyFieldName="D1_x0020_Programme_x0020_Project" ma:displayName="D1 Programme Project" ma:fieldId="{b3833ead-4c37-4d11-a16b-deb2ad9c55e5}" ma:taxonomyMulti="true" ma:sspId="ff230ced-49e3-4bbb-87bd-09c1ed00c10a" ma:termSetId="f9084cb8-3837-45ee-b19c-35f80270572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042fe5602af4cd2936da562574a7855" ma:index="36" nillable="true" ma:taxonomy="true" ma:internalName="k042fe5602af4cd2936da562574a7855" ma:taxonomyFieldName="D1_x0020_Financial_x0020_Period" ma:displayName="D1 Financial Period" ma:fieldId="{4042fe56-02af-4cd2-936d-a562574a7855}" ma:taxonomyMulti="true" ma:sspId="ff230ced-49e3-4bbb-87bd-09c1ed00c10a" ma:termSetId="49e3d33c-8c55-449a-aa9b-30ac3ddc95f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f91f40302874d6e8f73f35da9092c01" ma:index="38" nillable="true" ma:taxonomy="true" ma:internalName="mf91f40302874d6e8f73f35da9092c01" ma:taxonomyFieldName="D1_x0020_Financial_x0020_Year" ma:displayName="D1 Financial Year" ma:fieldId="{6f91f403-0287-4d6e-8f73-f35da9092c01}" ma:taxonomyMulti="true" ma:sspId="ff230ced-49e3-4bbb-87bd-09c1ed00c10a" ma:termSetId="2af5b25b-107d-4d61-b7eb-08e7c259bc1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2b0bd8c2c8a4f51b3a2949175b9f943" ma:index="40" nillable="true" ma:taxonomy="true" ma:internalName="h2b0bd8c2c8a4f51b3a2949175b9f943" ma:taxonomyFieldName="D1_x0020_Mandate" ma:displayName="D1 Mandate" ma:fieldId="{12b0bd8c-2c8a-4f51-b3a2-949175b9f943}" ma:taxonomyMulti="true" ma:sspId="ff230ced-49e3-4bbb-87bd-09c1ed00c10a" ma:termSetId="97e3a47a-91a3-46d1-aff3-208f5374068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0723de5fd554b8885b7d801a0050a36" ma:index="42" nillable="true" ma:taxonomy="true" ma:internalName="c0723de5fd554b8885b7d801a0050a36" ma:taxonomyFieldName="D1_x0020_Supplier" ma:displayName="D1 Supplier" ma:fieldId="{c0723de5-fd55-4b88-85b7-d801a0050a36}" ma:taxonomyMulti="true" ma:sspId="ff230ced-49e3-4bbb-87bd-09c1ed00c10a" ma:termSetId="7b72085d-2014-4708-9405-772a5cdcaa8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_x0020_Disposal_x0020_Class_x0020_ID" ma:index="43" nillable="true" ma:displayName="D1 Disposal Class ID" ma:internalName="D1_x0020_Disposal_x0020_Class_x0020_ID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...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56246e-9127-47dc-83ec-dd09249a5dc8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7758e7e3-1903-46a8-ac53-f2a06d59debf}" ma:internalName="TaxCatchAll" ma:showField="CatchAllData" ma:web="bfc5447d-1c4e-4ea7-bc5b-72bc1c2550f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c5447d-1c4e-4ea7-bc5b-72bc1c2550f5" elementFormDefault="qualified">
    <xsd:import namespace="http://schemas.microsoft.com/office/2006/documentManagement/types"/>
    <xsd:import namespace="http://schemas.microsoft.com/office/infopath/2007/PartnerControls"/>
    <xsd:element name="SharedWithUsers" ma:index="4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4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4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656246e-9127-47dc-83ec-dd09249a5dc8"/>
    <df2c874a40f443afbfdf81d4f8677743 xmlns="4dbd39bd-8bbc-41a6-8818-149e6656e544">
      <Terms xmlns="http://schemas.microsoft.com/office/infopath/2007/PartnerControls"/>
    </df2c874a40f443afbfdf81d4f8677743>
    <D1_x0020_Disposal_x0020_Trigger_x0020_Date xmlns="4dbd39bd-8bbc-41a6-8818-149e6656e544" xsi:nil="true"/>
    <h8457ad0781e49c7891153178c5d2034 xmlns="4dbd39bd-8bbc-41a6-8818-149e6656e544">
      <Terms xmlns="http://schemas.microsoft.com/office/infopath/2007/PartnerControls"/>
    </h8457ad0781e49c7891153178c5d2034>
    <k042fe5602af4cd2936da562574a7855 xmlns="4dbd39bd-8bbc-41a6-8818-149e6656e544">
      <Terms xmlns="http://schemas.microsoft.com/office/infopath/2007/PartnerControls"/>
    </k042fe5602af4cd2936da562574a7855>
    <D1_x0020_Disposal_x0020_Class_x0020_ID xmlns="4dbd39bd-8bbc-41a6-8818-149e6656e544"/>
    <D1_x0020_Aggregation_x0020_ID xmlns="4dbd39bd-8bbc-41a6-8818-149e6656e544"/>
    <c0723de5fd554b8885b7d801a0050a36 xmlns="4dbd39bd-8bbc-41a6-8818-149e6656e544">
      <Terms xmlns="http://schemas.microsoft.com/office/infopath/2007/PartnerControls"/>
    </c0723de5fd554b8885b7d801a0050a36>
    <p2266ac0bee04d069a945c1e48002d05 xmlns="4dbd39bd-8bbc-41a6-8818-149e6656e544">
      <Terms xmlns="http://schemas.microsoft.com/office/infopath/2007/PartnerControls"/>
    </p2266ac0bee04d069a945c1e48002d05>
    <mf91f40302874d6e8f73f35da9092c01 xmlns="4dbd39bd-8bbc-41a6-8818-149e6656e544">
      <Terms xmlns="http://schemas.microsoft.com/office/infopath/2007/PartnerControls"/>
    </mf91f40302874d6e8f73f35da9092c01>
    <f15b2c94ef204cd4b88676c967569cd3 xmlns="4dbd39bd-8bbc-41a6-8818-149e6656e544">
      <Terms xmlns="http://schemas.microsoft.com/office/infopath/2007/PartnerControls"/>
    </f15b2c94ef204cd4b88676c967569cd3>
    <b3833ead4c374d11a16bdeb2ad9c55e5 xmlns="4dbd39bd-8bbc-41a6-8818-149e6656e544">
      <Terms xmlns="http://schemas.microsoft.com/office/infopath/2007/PartnerControls"/>
    </b3833ead4c374d11a16bdeb2ad9c55e5>
    <h2b0bd8c2c8a4f51b3a2949175b9f943 xmlns="4dbd39bd-8bbc-41a6-8818-149e6656e544">
      <Terms xmlns="http://schemas.microsoft.com/office/infopath/2007/PartnerControls"/>
    </h2b0bd8c2c8a4f51b3a2949175b9f943>
    <if1830d29cec45be8010fae45dc613b8 xmlns="4dbd39bd-8bbc-41a6-8818-149e6656e544">
      <Terms xmlns="http://schemas.microsoft.com/office/infopath/2007/PartnerControls"/>
    </if1830d29cec45be8010fae45dc613b8>
    <fce4704f0ca14255bd56c4b8178fc9f1 xmlns="4dbd39bd-8bbc-41a6-8818-149e6656e544">
      <Terms xmlns="http://schemas.microsoft.com/office/infopath/2007/PartnerControls"/>
    </fce4704f0ca14255bd56c4b8178fc9f1>
  </documentManagement>
</p:properties>
</file>

<file path=customXml/itemProps1.xml><?xml version="1.0" encoding="utf-8"?>
<ds:datastoreItem xmlns:ds="http://schemas.openxmlformats.org/officeDocument/2006/customXml" ds:itemID="{0FD2B833-D91E-4D31-B07D-60EB115420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bd39bd-8bbc-41a6-8818-149e6656e544"/>
    <ds:schemaRef ds:uri="6656246e-9127-47dc-83ec-dd09249a5dc8"/>
    <ds:schemaRef ds:uri="bfc5447d-1c4e-4ea7-bc5b-72bc1c2550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04C1BE-50B5-432A-A5B3-99A9DF426F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9D684E-C36E-4E6F-B106-F59A6C74AB52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4dbd39bd-8bbc-41a6-8818-149e6656e544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6656246e-9127-47dc-83ec-dd09249a5dc8"/>
    <ds:schemaRef ds:uri="bfc5447d-1c4e-4ea7-bc5b-72bc1c2550f5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317</Words>
  <Application>Microsoft Office PowerPoint</Application>
  <PresentationFormat>Widescreen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Van Dyk (AT)</dc:creator>
  <cp:lastModifiedBy>Joseph Jose (AT)</cp:lastModifiedBy>
  <cp:revision>5</cp:revision>
  <dcterms:created xsi:type="dcterms:W3CDTF">2021-06-17T22:39:45Z</dcterms:created>
  <dcterms:modified xsi:type="dcterms:W3CDTF">2021-07-04T22:01:35Z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0x01010047441E9006183443A128F136FBE9BC43</vt:lpwstr>
  </property>
</Properties>
</file>