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0" r:id="rId5"/>
    <p:sldId id="270" r:id="rId6"/>
    <p:sldId id="271" r:id="rId7"/>
    <p:sldId id="272" r:id="rId8"/>
    <p:sldId id="276" r:id="rId9"/>
    <p:sldId id="277" r:id="rId10"/>
    <p:sldId id="278" r:id="rId11"/>
    <p:sldId id="273" r:id="rId12"/>
    <p:sldId id="275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29" autoAdjust="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D0D075-DCC0-45A4-AB4A-10FE56B848B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46097A-537A-4821-B545-03BF5B77BA04}">
      <dgm:prSet phldrT="[Text]" custT="1"/>
      <dgm:spPr/>
      <dgm:t>
        <a:bodyPr/>
        <a:lstStyle/>
        <a:p>
          <a:r>
            <a:rPr lang="en-US" sz="1200" dirty="0"/>
            <a:t>Business Understanding</a:t>
          </a:r>
        </a:p>
      </dgm:t>
    </dgm:pt>
    <dgm:pt modelId="{3651E42E-B536-4AAA-B80B-5FDBE338CFA4}" type="parTrans" cxnId="{14D4CFBC-C0AE-4040-8F4C-DF1E4195F095}">
      <dgm:prSet/>
      <dgm:spPr/>
      <dgm:t>
        <a:bodyPr/>
        <a:lstStyle/>
        <a:p>
          <a:endParaRPr lang="en-US"/>
        </a:p>
      </dgm:t>
    </dgm:pt>
    <dgm:pt modelId="{17DF7549-8908-4B97-B570-6973B06A3E10}" type="sibTrans" cxnId="{14D4CFBC-C0AE-4040-8F4C-DF1E4195F095}">
      <dgm:prSet/>
      <dgm:spPr/>
      <dgm:t>
        <a:bodyPr/>
        <a:lstStyle/>
        <a:p>
          <a:endParaRPr lang="en-US"/>
        </a:p>
      </dgm:t>
    </dgm:pt>
    <dgm:pt modelId="{EEA51348-4B19-44FD-B546-1DC649859C5B}">
      <dgm:prSet phldrT="[Text]" custT="1"/>
      <dgm:spPr/>
      <dgm:t>
        <a:bodyPr/>
        <a:lstStyle/>
        <a:p>
          <a:r>
            <a:rPr lang="en-US" sz="1200" dirty="0"/>
            <a:t>Data Understanding</a:t>
          </a:r>
        </a:p>
      </dgm:t>
    </dgm:pt>
    <dgm:pt modelId="{61E5BA6A-4FB5-4794-BB4F-7988AD70218D}" type="parTrans" cxnId="{46D59374-6E05-4D38-B0EE-B8E2EB524B67}">
      <dgm:prSet/>
      <dgm:spPr/>
      <dgm:t>
        <a:bodyPr/>
        <a:lstStyle/>
        <a:p>
          <a:endParaRPr lang="en-US"/>
        </a:p>
      </dgm:t>
    </dgm:pt>
    <dgm:pt modelId="{F84DF024-B68E-47B7-A1A3-6D0E50BD5A9C}" type="sibTrans" cxnId="{46D59374-6E05-4D38-B0EE-B8E2EB524B67}">
      <dgm:prSet/>
      <dgm:spPr/>
      <dgm:t>
        <a:bodyPr/>
        <a:lstStyle/>
        <a:p>
          <a:endParaRPr lang="en-US"/>
        </a:p>
      </dgm:t>
    </dgm:pt>
    <dgm:pt modelId="{B185F159-FACA-4BAE-A81D-A0C2071BD7B6}">
      <dgm:prSet phldrT="[Text]" custT="1"/>
      <dgm:spPr/>
      <dgm:t>
        <a:bodyPr/>
        <a:lstStyle/>
        <a:p>
          <a:r>
            <a:rPr lang="en-US" sz="1300" dirty="0"/>
            <a:t>Data Preparation</a:t>
          </a:r>
        </a:p>
      </dgm:t>
    </dgm:pt>
    <dgm:pt modelId="{3139E848-ABB6-4EF8-978B-9985893F0DDE}" type="parTrans" cxnId="{5D5C2B3E-9898-4087-8956-9226F8D152A4}">
      <dgm:prSet/>
      <dgm:spPr/>
      <dgm:t>
        <a:bodyPr/>
        <a:lstStyle/>
        <a:p>
          <a:endParaRPr lang="en-US"/>
        </a:p>
      </dgm:t>
    </dgm:pt>
    <dgm:pt modelId="{5C4D82C8-C31B-4F67-9F72-4FDF1125A952}" type="sibTrans" cxnId="{5D5C2B3E-9898-4087-8956-9226F8D152A4}">
      <dgm:prSet/>
      <dgm:spPr/>
      <dgm:t>
        <a:bodyPr/>
        <a:lstStyle/>
        <a:p>
          <a:endParaRPr lang="en-US"/>
        </a:p>
      </dgm:t>
    </dgm:pt>
    <dgm:pt modelId="{D487E706-3717-486F-A19A-B5BA39C96351}">
      <dgm:prSet phldrT="[Text]" custT="1"/>
      <dgm:spPr/>
      <dgm:t>
        <a:bodyPr/>
        <a:lstStyle/>
        <a:p>
          <a:r>
            <a:rPr lang="en-US" sz="1300" dirty="0"/>
            <a:t>Modelling</a:t>
          </a:r>
        </a:p>
      </dgm:t>
    </dgm:pt>
    <dgm:pt modelId="{8C6D3EB7-9C1A-4713-A042-F679ED5D807C}" type="parTrans" cxnId="{725F8DDF-7AE6-4EBA-B1CB-B83FF2FC17B0}">
      <dgm:prSet/>
      <dgm:spPr/>
      <dgm:t>
        <a:bodyPr/>
        <a:lstStyle/>
        <a:p>
          <a:endParaRPr lang="en-US"/>
        </a:p>
      </dgm:t>
    </dgm:pt>
    <dgm:pt modelId="{6440CA15-1804-4E45-BE12-263402579688}" type="sibTrans" cxnId="{725F8DDF-7AE6-4EBA-B1CB-B83FF2FC17B0}">
      <dgm:prSet/>
      <dgm:spPr/>
      <dgm:t>
        <a:bodyPr/>
        <a:lstStyle/>
        <a:p>
          <a:endParaRPr lang="en-US"/>
        </a:p>
      </dgm:t>
    </dgm:pt>
    <dgm:pt modelId="{11DEB81D-2598-44E9-9EF1-63077448F004}">
      <dgm:prSet phldrT="[Text]" custT="1"/>
      <dgm:spPr/>
      <dgm:t>
        <a:bodyPr/>
        <a:lstStyle/>
        <a:p>
          <a:r>
            <a:rPr lang="en-US" sz="1300" dirty="0"/>
            <a:t>Validation</a:t>
          </a:r>
        </a:p>
      </dgm:t>
    </dgm:pt>
    <dgm:pt modelId="{B470A4CA-0AE9-4D48-9E57-FFDB79C537FC}" type="parTrans" cxnId="{0DD13B55-49D1-4D76-8EA5-A1063856096B}">
      <dgm:prSet/>
      <dgm:spPr/>
      <dgm:t>
        <a:bodyPr/>
        <a:lstStyle/>
        <a:p>
          <a:endParaRPr lang="en-US"/>
        </a:p>
      </dgm:t>
    </dgm:pt>
    <dgm:pt modelId="{1484DFC1-D8EC-4699-BAEB-9F97EA02F938}" type="sibTrans" cxnId="{0DD13B55-49D1-4D76-8EA5-A1063856096B}">
      <dgm:prSet/>
      <dgm:spPr/>
      <dgm:t>
        <a:bodyPr/>
        <a:lstStyle/>
        <a:p>
          <a:endParaRPr lang="en-US"/>
        </a:p>
      </dgm:t>
    </dgm:pt>
    <dgm:pt modelId="{7C602E26-1DFC-4798-8818-5855DA284789}" type="pres">
      <dgm:prSet presAssocID="{BFD0D075-DCC0-45A4-AB4A-10FE56B848BA}" presName="cycle" presStyleCnt="0">
        <dgm:presLayoutVars>
          <dgm:dir/>
          <dgm:resizeHandles val="exact"/>
        </dgm:presLayoutVars>
      </dgm:prSet>
      <dgm:spPr/>
    </dgm:pt>
    <dgm:pt modelId="{DD20A726-5C2F-4298-BB08-D6CA2B966E86}" type="pres">
      <dgm:prSet presAssocID="{F746097A-537A-4821-B545-03BF5B77BA04}" presName="node" presStyleLbl="node1" presStyleIdx="0" presStyleCnt="5">
        <dgm:presLayoutVars>
          <dgm:bulletEnabled val="1"/>
        </dgm:presLayoutVars>
      </dgm:prSet>
      <dgm:spPr/>
    </dgm:pt>
    <dgm:pt modelId="{9F9C2D5C-6570-44AE-A322-EAA5B34B2F46}" type="pres">
      <dgm:prSet presAssocID="{17DF7549-8908-4B97-B570-6973B06A3E10}" presName="sibTrans" presStyleLbl="sibTrans2D1" presStyleIdx="0" presStyleCnt="5"/>
      <dgm:spPr/>
    </dgm:pt>
    <dgm:pt modelId="{9BAD5021-57FA-4E28-A3E5-E6460138C83D}" type="pres">
      <dgm:prSet presAssocID="{17DF7549-8908-4B97-B570-6973B06A3E10}" presName="connectorText" presStyleLbl="sibTrans2D1" presStyleIdx="0" presStyleCnt="5"/>
      <dgm:spPr/>
    </dgm:pt>
    <dgm:pt modelId="{50650485-DC0B-4273-B3A1-0F21CA352F23}" type="pres">
      <dgm:prSet presAssocID="{EEA51348-4B19-44FD-B546-1DC649859C5B}" presName="node" presStyleLbl="node1" presStyleIdx="1" presStyleCnt="5">
        <dgm:presLayoutVars>
          <dgm:bulletEnabled val="1"/>
        </dgm:presLayoutVars>
      </dgm:prSet>
      <dgm:spPr/>
    </dgm:pt>
    <dgm:pt modelId="{1A3F8BD7-2D9B-436F-BA8B-FB95701AC781}" type="pres">
      <dgm:prSet presAssocID="{F84DF024-B68E-47B7-A1A3-6D0E50BD5A9C}" presName="sibTrans" presStyleLbl="sibTrans2D1" presStyleIdx="1" presStyleCnt="5"/>
      <dgm:spPr/>
    </dgm:pt>
    <dgm:pt modelId="{50369762-D679-4ECC-9A1C-73AC3E17319B}" type="pres">
      <dgm:prSet presAssocID="{F84DF024-B68E-47B7-A1A3-6D0E50BD5A9C}" presName="connectorText" presStyleLbl="sibTrans2D1" presStyleIdx="1" presStyleCnt="5"/>
      <dgm:spPr/>
    </dgm:pt>
    <dgm:pt modelId="{CD9558B8-FC71-484B-8663-969D352D0FC6}" type="pres">
      <dgm:prSet presAssocID="{B185F159-FACA-4BAE-A81D-A0C2071BD7B6}" presName="node" presStyleLbl="node1" presStyleIdx="2" presStyleCnt="5">
        <dgm:presLayoutVars>
          <dgm:bulletEnabled val="1"/>
        </dgm:presLayoutVars>
      </dgm:prSet>
      <dgm:spPr/>
    </dgm:pt>
    <dgm:pt modelId="{01F0A896-B1E1-4AD8-B84A-D4704844ECE5}" type="pres">
      <dgm:prSet presAssocID="{5C4D82C8-C31B-4F67-9F72-4FDF1125A952}" presName="sibTrans" presStyleLbl="sibTrans2D1" presStyleIdx="2" presStyleCnt="5"/>
      <dgm:spPr/>
    </dgm:pt>
    <dgm:pt modelId="{BEDBD2E0-D6A7-45E2-9BCB-712A1AD8C1B3}" type="pres">
      <dgm:prSet presAssocID="{5C4D82C8-C31B-4F67-9F72-4FDF1125A952}" presName="connectorText" presStyleLbl="sibTrans2D1" presStyleIdx="2" presStyleCnt="5"/>
      <dgm:spPr/>
    </dgm:pt>
    <dgm:pt modelId="{6F8B3383-7532-4607-B6AA-4E57868A53C1}" type="pres">
      <dgm:prSet presAssocID="{D487E706-3717-486F-A19A-B5BA39C96351}" presName="node" presStyleLbl="node1" presStyleIdx="3" presStyleCnt="5">
        <dgm:presLayoutVars>
          <dgm:bulletEnabled val="1"/>
        </dgm:presLayoutVars>
      </dgm:prSet>
      <dgm:spPr/>
    </dgm:pt>
    <dgm:pt modelId="{974DFD29-286C-41AB-B669-7DD400420C5E}" type="pres">
      <dgm:prSet presAssocID="{6440CA15-1804-4E45-BE12-263402579688}" presName="sibTrans" presStyleLbl="sibTrans2D1" presStyleIdx="3" presStyleCnt="5"/>
      <dgm:spPr/>
    </dgm:pt>
    <dgm:pt modelId="{0347346C-0CC9-45B8-801E-BF81CA45200A}" type="pres">
      <dgm:prSet presAssocID="{6440CA15-1804-4E45-BE12-263402579688}" presName="connectorText" presStyleLbl="sibTrans2D1" presStyleIdx="3" presStyleCnt="5"/>
      <dgm:spPr/>
    </dgm:pt>
    <dgm:pt modelId="{E7697FB6-72E0-4DF3-84F4-02A5E2FCCF02}" type="pres">
      <dgm:prSet presAssocID="{11DEB81D-2598-44E9-9EF1-63077448F004}" presName="node" presStyleLbl="node1" presStyleIdx="4" presStyleCnt="5">
        <dgm:presLayoutVars>
          <dgm:bulletEnabled val="1"/>
        </dgm:presLayoutVars>
      </dgm:prSet>
      <dgm:spPr/>
    </dgm:pt>
    <dgm:pt modelId="{6ED6C3E6-11A2-49E8-A0CA-006158DFB5B0}" type="pres">
      <dgm:prSet presAssocID="{1484DFC1-D8EC-4699-BAEB-9F97EA02F938}" presName="sibTrans" presStyleLbl="sibTrans2D1" presStyleIdx="4" presStyleCnt="5"/>
      <dgm:spPr/>
    </dgm:pt>
    <dgm:pt modelId="{10D134E8-AF12-422B-9470-BEF8FD4B9AF6}" type="pres">
      <dgm:prSet presAssocID="{1484DFC1-D8EC-4699-BAEB-9F97EA02F938}" presName="connectorText" presStyleLbl="sibTrans2D1" presStyleIdx="4" presStyleCnt="5"/>
      <dgm:spPr/>
    </dgm:pt>
  </dgm:ptLst>
  <dgm:cxnLst>
    <dgm:cxn modelId="{8BA2F512-C778-4859-A554-A0E2EC56DE07}" type="presOf" srcId="{17DF7549-8908-4B97-B570-6973B06A3E10}" destId="{9F9C2D5C-6570-44AE-A322-EAA5B34B2F46}" srcOrd="0" destOrd="0" presId="urn:microsoft.com/office/officeart/2005/8/layout/cycle2"/>
    <dgm:cxn modelId="{5D5C2B3E-9898-4087-8956-9226F8D152A4}" srcId="{BFD0D075-DCC0-45A4-AB4A-10FE56B848BA}" destId="{B185F159-FACA-4BAE-A81D-A0C2071BD7B6}" srcOrd="2" destOrd="0" parTransId="{3139E848-ABB6-4EF8-978B-9985893F0DDE}" sibTransId="{5C4D82C8-C31B-4F67-9F72-4FDF1125A952}"/>
    <dgm:cxn modelId="{965BB35D-78C4-44B2-BC63-35E631C25FBD}" type="presOf" srcId="{EEA51348-4B19-44FD-B546-1DC649859C5B}" destId="{50650485-DC0B-4273-B3A1-0F21CA352F23}" srcOrd="0" destOrd="0" presId="urn:microsoft.com/office/officeart/2005/8/layout/cycle2"/>
    <dgm:cxn modelId="{736B0967-55E9-4C21-8EEE-CB1F2A4B0BA6}" type="presOf" srcId="{11DEB81D-2598-44E9-9EF1-63077448F004}" destId="{E7697FB6-72E0-4DF3-84F4-02A5E2FCCF02}" srcOrd="0" destOrd="0" presId="urn:microsoft.com/office/officeart/2005/8/layout/cycle2"/>
    <dgm:cxn modelId="{43BAAC6B-4E3A-410F-999A-AD269AE01323}" type="presOf" srcId="{BFD0D075-DCC0-45A4-AB4A-10FE56B848BA}" destId="{7C602E26-1DFC-4798-8818-5855DA284789}" srcOrd="0" destOrd="0" presId="urn:microsoft.com/office/officeart/2005/8/layout/cycle2"/>
    <dgm:cxn modelId="{46D59374-6E05-4D38-B0EE-B8E2EB524B67}" srcId="{BFD0D075-DCC0-45A4-AB4A-10FE56B848BA}" destId="{EEA51348-4B19-44FD-B546-1DC649859C5B}" srcOrd="1" destOrd="0" parTransId="{61E5BA6A-4FB5-4794-BB4F-7988AD70218D}" sibTransId="{F84DF024-B68E-47B7-A1A3-6D0E50BD5A9C}"/>
    <dgm:cxn modelId="{0DD13B55-49D1-4D76-8EA5-A1063856096B}" srcId="{BFD0D075-DCC0-45A4-AB4A-10FE56B848BA}" destId="{11DEB81D-2598-44E9-9EF1-63077448F004}" srcOrd="4" destOrd="0" parTransId="{B470A4CA-0AE9-4D48-9E57-FFDB79C537FC}" sibTransId="{1484DFC1-D8EC-4699-BAEB-9F97EA02F938}"/>
    <dgm:cxn modelId="{C19C0F7D-B681-4F4A-A629-9D47F3577992}" type="presOf" srcId="{D487E706-3717-486F-A19A-B5BA39C96351}" destId="{6F8B3383-7532-4607-B6AA-4E57868A53C1}" srcOrd="0" destOrd="0" presId="urn:microsoft.com/office/officeart/2005/8/layout/cycle2"/>
    <dgm:cxn modelId="{16581F86-86E3-41DA-821E-7FC79BC9AF6B}" type="presOf" srcId="{F746097A-537A-4821-B545-03BF5B77BA04}" destId="{DD20A726-5C2F-4298-BB08-D6CA2B966E86}" srcOrd="0" destOrd="0" presId="urn:microsoft.com/office/officeart/2005/8/layout/cycle2"/>
    <dgm:cxn modelId="{F825828C-30AD-4F5E-BFAC-2EADDCDAE67C}" type="presOf" srcId="{17DF7549-8908-4B97-B570-6973B06A3E10}" destId="{9BAD5021-57FA-4E28-A3E5-E6460138C83D}" srcOrd="1" destOrd="0" presId="urn:microsoft.com/office/officeart/2005/8/layout/cycle2"/>
    <dgm:cxn modelId="{54EE8B90-2776-42C7-9ABB-F7A7E3A142E7}" type="presOf" srcId="{6440CA15-1804-4E45-BE12-263402579688}" destId="{974DFD29-286C-41AB-B669-7DD400420C5E}" srcOrd="0" destOrd="0" presId="urn:microsoft.com/office/officeart/2005/8/layout/cycle2"/>
    <dgm:cxn modelId="{32151A93-6043-4FE8-B8F5-6F6A6A7D120E}" type="presOf" srcId="{1484DFC1-D8EC-4699-BAEB-9F97EA02F938}" destId="{6ED6C3E6-11A2-49E8-A0CA-006158DFB5B0}" srcOrd="0" destOrd="0" presId="urn:microsoft.com/office/officeart/2005/8/layout/cycle2"/>
    <dgm:cxn modelId="{86D9A2B1-E86F-488B-95FB-8BB3BD8F5D3F}" type="presOf" srcId="{5C4D82C8-C31B-4F67-9F72-4FDF1125A952}" destId="{01F0A896-B1E1-4AD8-B84A-D4704844ECE5}" srcOrd="0" destOrd="0" presId="urn:microsoft.com/office/officeart/2005/8/layout/cycle2"/>
    <dgm:cxn modelId="{A98874B3-4BD6-44B4-BBD7-F52E727DBB20}" type="presOf" srcId="{F84DF024-B68E-47B7-A1A3-6D0E50BD5A9C}" destId="{50369762-D679-4ECC-9A1C-73AC3E17319B}" srcOrd="1" destOrd="0" presId="urn:microsoft.com/office/officeart/2005/8/layout/cycle2"/>
    <dgm:cxn modelId="{A0E666B7-D0FA-4820-A59A-4E8BF8C78B93}" type="presOf" srcId="{F84DF024-B68E-47B7-A1A3-6D0E50BD5A9C}" destId="{1A3F8BD7-2D9B-436F-BA8B-FB95701AC781}" srcOrd="0" destOrd="0" presId="urn:microsoft.com/office/officeart/2005/8/layout/cycle2"/>
    <dgm:cxn modelId="{14D4CFBC-C0AE-4040-8F4C-DF1E4195F095}" srcId="{BFD0D075-DCC0-45A4-AB4A-10FE56B848BA}" destId="{F746097A-537A-4821-B545-03BF5B77BA04}" srcOrd="0" destOrd="0" parTransId="{3651E42E-B536-4AAA-B80B-5FDBE338CFA4}" sibTransId="{17DF7549-8908-4B97-B570-6973B06A3E10}"/>
    <dgm:cxn modelId="{25DBE6C9-8446-4BBD-B9D3-D8ADA89C28B5}" type="presOf" srcId="{1484DFC1-D8EC-4699-BAEB-9F97EA02F938}" destId="{10D134E8-AF12-422B-9470-BEF8FD4B9AF6}" srcOrd="1" destOrd="0" presId="urn:microsoft.com/office/officeart/2005/8/layout/cycle2"/>
    <dgm:cxn modelId="{5DE866D8-CFBF-46ED-9B93-5C8521D8919D}" type="presOf" srcId="{6440CA15-1804-4E45-BE12-263402579688}" destId="{0347346C-0CC9-45B8-801E-BF81CA45200A}" srcOrd="1" destOrd="0" presId="urn:microsoft.com/office/officeart/2005/8/layout/cycle2"/>
    <dgm:cxn modelId="{903110DD-D07B-41B0-A730-21CBD3F542FD}" type="presOf" srcId="{5C4D82C8-C31B-4F67-9F72-4FDF1125A952}" destId="{BEDBD2E0-D6A7-45E2-9BCB-712A1AD8C1B3}" srcOrd="1" destOrd="0" presId="urn:microsoft.com/office/officeart/2005/8/layout/cycle2"/>
    <dgm:cxn modelId="{725F8DDF-7AE6-4EBA-B1CB-B83FF2FC17B0}" srcId="{BFD0D075-DCC0-45A4-AB4A-10FE56B848BA}" destId="{D487E706-3717-486F-A19A-B5BA39C96351}" srcOrd="3" destOrd="0" parTransId="{8C6D3EB7-9C1A-4713-A042-F679ED5D807C}" sibTransId="{6440CA15-1804-4E45-BE12-263402579688}"/>
    <dgm:cxn modelId="{D301ECE2-BEA8-4BEB-94C4-9EEADA5B0C7C}" type="presOf" srcId="{B185F159-FACA-4BAE-A81D-A0C2071BD7B6}" destId="{CD9558B8-FC71-484B-8663-969D352D0FC6}" srcOrd="0" destOrd="0" presId="urn:microsoft.com/office/officeart/2005/8/layout/cycle2"/>
    <dgm:cxn modelId="{3DE7E88D-A330-401E-8A54-A6B750796598}" type="presParOf" srcId="{7C602E26-1DFC-4798-8818-5855DA284789}" destId="{DD20A726-5C2F-4298-BB08-D6CA2B966E86}" srcOrd="0" destOrd="0" presId="urn:microsoft.com/office/officeart/2005/8/layout/cycle2"/>
    <dgm:cxn modelId="{5561A1CB-C0BA-4F76-BCDB-10F758FB4072}" type="presParOf" srcId="{7C602E26-1DFC-4798-8818-5855DA284789}" destId="{9F9C2D5C-6570-44AE-A322-EAA5B34B2F46}" srcOrd="1" destOrd="0" presId="urn:microsoft.com/office/officeart/2005/8/layout/cycle2"/>
    <dgm:cxn modelId="{6587F353-035B-481D-AC02-9FB1B951182F}" type="presParOf" srcId="{9F9C2D5C-6570-44AE-A322-EAA5B34B2F46}" destId="{9BAD5021-57FA-4E28-A3E5-E6460138C83D}" srcOrd="0" destOrd="0" presId="urn:microsoft.com/office/officeart/2005/8/layout/cycle2"/>
    <dgm:cxn modelId="{7D7C2A4F-2494-4F03-A9FA-4F0514FA238A}" type="presParOf" srcId="{7C602E26-1DFC-4798-8818-5855DA284789}" destId="{50650485-DC0B-4273-B3A1-0F21CA352F23}" srcOrd="2" destOrd="0" presId="urn:microsoft.com/office/officeart/2005/8/layout/cycle2"/>
    <dgm:cxn modelId="{5CADC52E-CC00-434F-B7E1-352CA56A8D23}" type="presParOf" srcId="{7C602E26-1DFC-4798-8818-5855DA284789}" destId="{1A3F8BD7-2D9B-436F-BA8B-FB95701AC781}" srcOrd="3" destOrd="0" presId="urn:microsoft.com/office/officeart/2005/8/layout/cycle2"/>
    <dgm:cxn modelId="{F83FDEA5-DD5F-4C2D-8C88-424B1021E48A}" type="presParOf" srcId="{1A3F8BD7-2D9B-436F-BA8B-FB95701AC781}" destId="{50369762-D679-4ECC-9A1C-73AC3E17319B}" srcOrd="0" destOrd="0" presId="urn:microsoft.com/office/officeart/2005/8/layout/cycle2"/>
    <dgm:cxn modelId="{4F2196EA-3EA2-4754-B52F-0860301EA813}" type="presParOf" srcId="{7C602E26-1DFC-4798-8818-5855DA284789}" destId="{CD9558B8-FC71-484B-8663-969D352D0FC6}" srcOrd="4" destOrd="0" presId="urn:microsoft.com/office/officeart/2005/8/layout/cycle2"/>
    <dgm:cxn modelId="{8AE35D15-CF2C-4D89-9049-1A98D647E81E}" type="presParOf" srcId="{7C602E26-1DFC-4798-8818-5855DA284789}" destId="{01F0A896-B1E1-4AD8-B84A-D4704844ECE5}" srcOrd="5" destOrd="0" presId="urn:microsoft.com/office/officeart/2005/8/layout/cycle2"/>
    <dgm:cxn modelId="{87C317FA-07D1-4318-A648-DE1A0E9B8976}" type="presParOf" srcId="{01F0A896-B1E1-4AD8-B84A-D4704844ECE5}" destId="{BEDBD2E0-D6A7-45E2-9BCB-712A1AD8C1B3}" srcOrd="0" destOrd="0" presId="urn:microsoft.com/office/officeart/2005/8/layout/cycle2"/>
    <dgm:cxn modelId="{259F4E29-84F0-414E-85E0-2C3590BBA5C0}" type="presParOf" srcId="{7C602E26-1DFC-4798-8818-5855DA284789}" destId="{6F8B3383-7532-4607-B6AA-4E57868A53C1}" srcOrd="6" destOrd="0" presId="urn:microsoft.com/office/officeart/2005/8/layout/cycle2"/>
    <dgm:cxn modelId="{FF53C95F-DD47-4385-B2AB-B6486BD0C55D}" type="presParOf" srcId="{7C602E26-1DFC-4798-8818-5855DA284789}" destId="{974DFD29-286C-41AB-B669-7DD400420C5E}" srcOrd="7" destOrd="0" presId="urn:microsoft.com/office/officeart/2005/8/layout/cycle2"/>
    <dgm:cxn modelId="{A9A11E83-9A9F-4C1C-A586-4E3A0E62A5EE}" type="presParOf" srcId="{974DFD29-286C-41AB-B669-7DD400420C5E}" destId="{0347346C-0CC9-45B8-801E-BF81CA45200A}" srcOrd="0" destOrd="0" presId="urn:microsoft.com/office/officeart/2005/8/layout/cycle2"/>
    <dgm:cxn modelId="{F90D613A-2E3A-4FF1-B49D-68409F181F49}" type="presParOf" srcId="{7C602E26-1DFC-4798-8818-5855DA284789}" destId="{E7697FB6-72E0-4DF3-84F4-02A5E2FCCF02}" srcOrd="8" destOrd="0" presId="urn:microsoft.com/office/officeart/2005/8/layout/cycle2"/>
    <dgm:cxn modelId="{AA8882F9-73E8-4A64-92A2-37C217683419}" type="presParOf" srcId="{7C602E26-1DFC-4798-8818-5855DA284789}" destId="{6ED6C3E6-11A2-49E8-A0CA-006158DFB5B0}" srcOrd="9" destOrd="0" presId="urn:microsoft.com/office/officeart/2005/8/layout/cycle2"/>
    <dgm:cxn modelId="{DF706B9D-40D7-455E-A175-7CB29CD0F55C}" type="presParOf" srcId="{6ED6C3E6-11A2-49E8-A0CA-006158DFB5B0}" destId="{10D134E8-AF12-422B-9470-BEF8FD4B9AF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0A726-5C2F-4298-BB08-D6CA2B966E86}">
      <dsp:nvSpPr>
        <dsp:cNvPr id="0" name=""/>
        <dsp:cNvSpPr/>
      </dsp:nvSpPr>
      <dsp:spPr>
        <a:xfrm>
          <a:off x="3522521" y="2235"/>
          <a:ext cx="1535538" cy="1535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Business Understanding</a:t>
          </a:r>
        </a:p>
      </dsp:txBody>
      <dsp:txXfrm>
        <a:off x="3747395" y="227109"/>
        <a:ext cx="1085790" cy="1085790"/>
      </dsp:txXfrm>
    </dsp:sp>
    <dsp:sp modelId="{9F9C2D5C-6570-44AE-A322-EAA5B34B2F46}">
      <dsp:nvSpPr>
        <dsp:cNvPr id="0" name=""/>
        <dsp:cNvSpPr/>
      </dsp:nvSpPr>
      <dsp:spPr>
        <a:xfrm rot="2160000">
          <a:off x="5009619" y="1181927"/>
          <a:ext cx="408570" cy="5182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021323" y="1249553"/>
        <a:ext cx="285999" cy="310946"/>
      </dsp:txXfrm>
    </dsp:sp>
    <dsp:sp modelId="{50650485-DC0B-4273-B3A1-0F21CA352F23}">
      <dsp:nvSpPr>
        <dsp:cNvPr id="0" name=""/>
        <dsp:cNvSpPr/>
      </dsp:nvSpPr>
      <dsp:spPr>
        <a:xfrm>
          <a:off x="5388460" y="1357919"/>
          <a:ext cx="1535538" cy="1535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Understanding</a:t>
          </a:r>
        </a:p>
      </dsp:txBody>
      <dsp:txXfrm>
        <a:off x="5613334" y="1582793"/>
        <a:ext cx="1085790" cy="1085790"/>
      </dsp:txXfrm>
    </dsp:sp>
    <dsp:sp modelId="{1A3F8BD7-2D9B-436F-BA8B-FB95701AC781}">
      <dsp:nvSpPr>
        <dsp:cNvPr id="0" name=""/>
        <dsp:cNvSpPr/>
      </dsp:nvSpPr>
      <dsp:spPr>
        <a:xfrm rot="6480000">
          <a:off x="5599154" y="2952340"/>
          <a:ext cx="408570" cy="5182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10800000">
        <a:off x="5679378" y="2997703"/>
        <a:ext cx="285999" cy="310946"/>
      </dsp:txXfrm>
    </dsp:sp>
    <dsp:sp modelId="{CD9558B8-FC71-484B-8663-969D352D0FC6}">
      <dsp:nvSpPr>
        <dsp:cNvPr id="0" name=""/>
        <dsp:cNvSpPr/>
      </dsp:nvSpPr>
      <dsp:spPr>
        <a:xfrm>
          <a:off x="4675735" y="3551461"/>
          <a:ext cx="1535538" cy="1535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Preparation</a:t>
          </a:r>
        </a:p>
      </dsp:txBody>
      <dsp:txXfrm>
        <a:off x="4900609" y="3776335"/>
        <a:ext cx="1085790" cy="1085790"/>
      </dsp:txXfrm>
    </dsp:sp>
    <dsp:sp modelId="{01F0A896-B1E1-4AD8-B84A-D4704844ECE5}">
      <dsp:nvSpPr>
        <dsp:cNvPr id="0" name=""/>
        <dsp:cNvSpPr/>
      </dsp:nvSpPr>
      <dsp:spPr>
        <a:xfrm rot="10800000">
          <a:off x="4097568" y="4060108"/>
          <a:ext cx="408570" cy="5182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10800000">
        <a:off x="4220139" y="4163757"/>
        <a:ext cx="285999" cy="310946"/>
      </dsp:txXfrm>
    </dsp:sp>
    <dsp:sp modelId="{6F8B3383-7532-4607-B6AA-4E57868A53C1}">
      <dsp:nvSpPr>
        <dsp:cNvPr id="0" name=""/>
        <dsp:cNvSpPr/>
      </dsp:nvSpPr>
      <dsp:spPr>
        <a:xfrm>
          <a:off x="2369308" y="3551461"/>
          <a:ext cx="1535538" cy="1535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Modelling</a:t>
          </a:r>
        </a:p>
      </dsp:txBody>
      <dsp:txXfrm>
        <a:off x="2594182" y="3776335"/>
        <a:ext cx="1085790" cy="1085790"/>
      </dsp:txXfrm>
    </dsp:sp>
    <dsp:sp modelId="{974DFD29-286C-41AB-B669-7DD400420C5E}">
      <dsp:nvSpPr>
        <dsp:cNvPr id="0" name=""/>
        <dsp:cNvSpPr/>
      </dsp:nvSpPr>
      <dsp:spPr>
        <a:xfrm rot="15120000">
          <a:off x="2580002" y="2974335"/>
          <a:ext cx="408570" cy="5182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 rot="10800000">
        <a:off x="2660226" y="3136270"/>
        <a:ext cx="285999" cy="310946"/>
      </dsp:txXfrm>
    </dsp:sp>
    <dsp:sp modelId="{E7697FB6-72E0-4DF3-84F4-02A5E2FCCF02}">
      <dsp:nvSpPr>
        <dsp:cNvPr id="0" name=""/>
        <dsp:cNvSpPr/>
      </dsp:nvSpPr>
      <dsp:spPr>
        <a:xfrm>
          <a:off x="1656583" y="1357919"/>
          <a:ext cx="1535538" cy="1535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Validation</a:t>
          </a:r>
        </a:p>
      </dsp:txBody>
      <dsp:txXfrm>
        <a:off x="1881457" y="1582793"/>
        <a:ext cx="1085790" cy="1085790"/>
      </dsp:txXfrm>
    </dsp:sp>
    <dsp:sp modelId="{6ED6C3E6-11A2-49E8-A0CA-006158DFB5B0}">
      <dsp:nvSpPr>
        <dsp:cNvPr id="0" name=""/>
        <dsp:cNvSpPr/>
      </dsp:nvSpPr>
      <dsp:spPr>
        <a:xfrm rot="19440000">
          <a:off x="3143681" y="1195521"/>
          <a:ext cx="408570" cy="5182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155385" y="1335193"/>
        <a:ext cx="285999" cy="310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Forecasting Response Time for Service Requests in NYC</a:t>
            </a:r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Joseph Majdalani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E0081-19CB-4A4A-45B6-BABE4F557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FC87-59F7-9310-A964-2CE9E6B8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35AB0-9AA0-35A1-2B31-3B64A4E34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9677400" cy="4343400"/>
          </a:xfrm>
        </p:spPr>
        <p:txBody>
          <a:bodyPr/>
          <a:lstStyle/>
          <a:p>
            <a:r>
              <a:rPr lang="en-US" dirty="0"/>
              <a:t>All categorical features were one hot encoded into binary features, one for each unique value.</a:t>
            </a:r>
          </a:p>
          <a:p>
            <a:r>
              <a:rPr lang="en-US" dirty="0"/>
              <a:t>The number of open service requests per agency (ordinal) was scaled using standard scalar</a:t>
            </a:r>
          </a:p>
          <a:p>
            <a:r>
              <a:rPr lang="en-US" dirty="0"/>
              <a:t>The dataset was split into train and test partitions to evaluate the generalized model performance on unseen data.</a:t>
            </a:r>
          </a:p>
          <a:p>
            <a:r>
              <a:rPr lang="en-US" dirty="0"/>
              <a:t>Stratified split was used to maintain equal proportions of all response time categories in both partitions.</a:t>
            </a:r>
          </a:p>
        </p:txBody>
      </p:sp>
    </p:spTree>
    <p:extLst>
      <p:ext uri="{BB962C8B-B14F-4D97-AF65-F5344CB8AC3E}">
        <p14:creationId xmlns:p14="http://schemas.microsoft.com/office/powerpoint/2010/main" val="1371183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4349F-932B-9603-4ED7-8D5575092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6821-2A1A-C84F-BF69-D57153AD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C43E0-678F-AB2B-3608-90E93CA8A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9677400" cy="4343400"/>
          </a:xfrm>
        </p:spPr>
        <p:txBody>
          <a:bodyPr/>
          <a:lstStyle/>
          <a:p>
            <a:r>
              <a:rPr lang="en-US" dirty="0"/>
              <a:t>Tested 6 multi-class models.</a:t>
            </a:r>
          </a:p>
          <a:p>
            <a:r>
              <a:rPr lang="en-US" dirty="0"/>
              <a:t>Evaluated model predictive performance based on accuracy %.</a:t>
            </a:r>
          </a:p>
          <a:p>
            <a:r>
              <a:rPr lang="en-US" dirty="0"/>
              <a:t>Decision Tree model outperformed all other models in accuracy and efficiency (lowest time to train a model).</a:t>
            </a:r>
          </a:p>
          <a:p>
            <a:r>
              <a:rPr lang="en-US" dirty="0"/>
              <a:t>Decision Tree can capture non-linear relationships effectively and ignore features with low predictive performance.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6CCA7C-4802-20B9-09D8-BAA836236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5078866"/>
            <a:ext cx="46101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6BA14-37FF-E2EA-1CC3-F53D209E3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CDB0-E182-409B-80CF-5707203EB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C8EB7-BED6-7D36-17B5-5D83D58A2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9677400" cy="4343400"/>
          </a:xfrm>
        </p:spPr>
        <p:txBody>
          <a:bodyPr/>
          <a:lstStyle/>
          <a:p>
            <a:r>
              <a:rPr lang="en-US" dirty="0"/>
              <a:t>Applied grid search to optimize key hyperparameters.</a:t>
            </a:r>
          </a:p>
          <a:p>
            <a:r>
              <a:rPr lang="en-US" dirty="0"/>
              <a:t>Tuned parameters such as maximum tree depth, minimum sample splits, and minimum sample leaf.</a:t>
            </a:r>
          </a:p>
          <a:p>
            <a:r>
              <a:rPr lang="en-US" dirty="0"/>
              <a:t>Decision Tree best parameters include a maximum depth of 15, which ensures generalized performance and no overfitting.</a:t>
            </a:r>
          </a:p>
          <a:p>
            <a:r>
              <a:rPr lang="en-US" dirty="0"/>
              <a:t>Decision Tree accuracy on the test partition after parameter optimization reached 81.45%.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2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A1D7B2-70ED-AA2B-B19F-54275EF77A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1AD700D-8D83-5095-8E36-FACADA702A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B688058-6313-0FE3-F4A5-A6D1675BBB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4008522"/>
              </p:ext>
            </p:extLst>
          </p:nvPr>
        </p:nvGraphicFramePr>
        <p:xfrm>
          <a:off x="3786909" y="1597892"/>
          <a:ext cx="8580582" cy="5089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Data Understanding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Modeling and Evaluation</a:t>
            </a:r>
          </a:p>
          <a:p>
            <a:r>
              <a:rPr lang="en-US" dirty="0"/>
              <a:t>Model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E534C-C900-C1CD-655A-FC9B090F9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NYC service requests can have a response time ranging from 1 day to several years.</a:t>
            </a:r>
          </a:p>
          <a:p>
            <a:r>
              <a:rPr lang="en-US" dirty="0"/>
              <a:t>Forecasting response time can lead to proactive resource allocation and better operational efficiency.</a:t>
            </a:r>
          </a:p>
          <a:p>
            <a:r>
              <a:rPr lang="en-US" dirty="0"/>
              <a:t>This leads to better service quality and customer satisfaction.</a:t>
            </a:r>
          </a:p>
          <a:p>
            <a:r>
              <a:rPr lang="en-US" dirty="0"/>
              <a:t>The objective is to build a predictive model that can leverage machine learning to forecast service response time.</a:t>
            </a:r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C25A8B2-A894-E5E3-3726-C97D04111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012" y="3748162"/>
            <a:ext cx="4015509" cy="31098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Analyzed service request created date and end date.</a:t>
            </a:r>
          </a:p>
          <a:p>
            <a:r>
              <a:rPr lang="en-US" dirty="0"/>
              <a:t>Created a new feature response time in days.</a:t>
            </a:r>
          </a:p>
          <a:p>
            <a:r>
              <a:rPr lang="en-US" dirty="0"/>
              <a:t>Analyzed the distribution before and after removing outliers and cancelled requests.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3D0081-E298-D1F4-ADEE-CF7B12334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748163"/>
            <a:ext cx="4015509" cy="3109837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C40AB-EAC2-8319-4021-68FCBC330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A0E7-6F8B-4AF3-577A-C8B45B17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B38B7-BAA0-4E30-8E9F-9FF3DB133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957618" cy="4343400"/>
          </a:xfrm>
        </p:spPr>
        <p:txBody>
          <a:bodyPr/>
          <a:lstStyle/>
          <a:p>
            <a:r>
              <a:rPr lang="en-US" dirty="0"/>
              <a:t>Analyzed the logarithm of service response times.</a:t>
            </a:r>
          </a:p>
          <a:p>
            <a:r>
              <a:rPr lang="en-US" dirty="0"/>
              <a:t>The log plot shows 2 primary clusters: short-term and long-term response times.</a:t>
            </a:r>
          </a:p>
          <a:p>
            <a:r>
              <a:rPr lang="en-US" dirty="0"/>
              <a:t>Some complaints are resolved quickly (in days), while others take much longer (several years).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80E56-ADE0-F662-DD37-8EBE3E0D6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858" y="2080473"/>
            <a:ext cx="5551034" cy="426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9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DDE27-B96B-0999-793A-E5FB9F5D0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7C12-8DB5-6804-6D6B-B19FB32A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C03F4-6450-E73D-9222-83136D714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9677400" cy="4343400"/>
          </a:xfrm>
        </p:spPr>
        <p:txBody>
          <a:bodyPr/>
          <a:lstStyle/>
          <a:p>
            <a:r>
              <a:rPr lang="en-US" dirty="0"/>
              <a:t>Split the service responses into short-term and long-term categories.</a:t>
            </a:r>
          </a:p>
          <a:p>
            <a:r>
              <a:rPr lang="en-US" dirty="0"/>
              <a:t>The log-scale plots show a more gaussian-like shape.</a:t>
            </a:r>
          </a:p>
          <a:p>
            <a:r>
              <a:rPr lang="en-US" dirty="0"/>
              <a:t>The number of requests in both short-term and long-term clusters is too small to train effective, separate models.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18865E-6EA2-6175-E554-2B223D7BD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3705136"/>
            <a:ext cx="3695700" cy="29766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9F439D-0491-E9C9-048A-DF1BD4F56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462" y="3705136"/>
            <a:ext cx="3767138" cy="297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6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1B8CC-63BE-109C-F25A-925FD0E78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F1A8-0C6A-6D10-05CD-E9E06DBC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5ADCD-893D-36F1-D9A8-942BC6CEB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9677400" cy="4343400"/>
          </a:xfrm>
        </p:spPr>
        <p:txBody>
          <a:bodyPr/>
          <a:lstStyle/>
          <a:p>
            <a:r>
              <a:rPr lang="en-US" dirty="0"/>
              <a:t>Split the service responses into 11 categories.</a:t>
            </a:r>
          </a:p>
          <a:p>
            <a:r>
              <a:rPr lang="en-US" dirty="0"/>
              <a:t>Transformed the regression problem into classification.</a:t>
            </a:r>
          </a:p>
          <a:p>
            <a:r>
              <a:rPr lang="en-US" dirty="0"/>
              <a:t>The result is a simpler categorization of resolution times.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BA79B-0103-D1F1-1C85-7E36D9E3F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692" y="3429000"/>
            <a:ext cx="646861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0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A1736-5FD4-B7FB-007A-34E1E23D3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8541-70DD-4A75-490F-AB59E72E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D677-E67C-F1D2-AE1A-5FC7CC8FC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9677400" cy="4343400"/>
          </a:xfrm>
        </p:spPr>
        <p:txBody>
          <a:bodyPr/>
          <a:lstStyle/>
          <a:p>
            <a:r>
              <a:rPr lang="en-US" dirty="0"/>
              <a:t>Engineered three key features that provide critical context and improve model accuracy.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Season: Captures the time of year when the service is requested.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Weather: Captures the worst-case weather conditions on the day of service creation or the following day.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Number of open service requests: Reflects the number of active requests per agency at the time of service creation.</a:t>
            </a:r>
          </a:p>
        </p:txBody>
      </p:sp>
    </p:spTree>
    <p:extLst>
      <p:ext uri="{BB962C8B-B14F-4D97-AF65-F5344CB8AC3E}">
        <p14:creationId xmlns:p14="http://schemas.microsoft.com/office/powerpoint/2010/main" val="189203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0FFB7-1EF9-0B39-8D5D-55F1E8D47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3F24-CF3F-9F21-4774-8733622C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FEDDE-36E8-41FD-4FB5-0E3B6A681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9677400" cy="434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Imputed missing values for city from the borough as well as from Google Maps by navigating to the coordinates.</a:t>
            </a:r>
          </a:p>
          <a:p>
            <a:r>
              <a:rPr lang="en-US" dirty="0"/>
              <a:t>Removed service requests with missing city, coordinates, and borough as they have a lot of missing information.</a:t>
            </a:r>
          </a:p>
          <a:p>
            <a:r>
              <a:rPr lang="en-US" dirty="0"/>
              <a:t>Merged complaint types which mean the same thing (e.g. Dirty Condition and Dirty Conditions.</a:t>
            </a:r>
          </a:p>
          <a:p>
            <a:r>
              <a:rPr lang="en-US" dirty="0"/>
              <a:t>Imputed missing fields in features such as street, intersection, landmark with “Unspecified” to avoid having null values in the data.</a:t>
            </a:r>
          </a:p>
          <a:p>
            <a:r>
              <a:rPr lang="en-US" dirty="0"/>
              <a:t>Ignored features that are not expected to be available when a new service request in created (</a:t>
            </a:r>
            <a:r>
              <a:rPr lang="en-US"/>
              <a:t>e.g. resolution </a:t>
            </a:r>
            <a:r>
              <a:rPr lang="en-US" dirty="0"/>
              <a:t>description, status).</a:t>
            </a:r>
          </a:p>
        </p:txBody>
      </p:sp>
    </p:spTree>
    <p:extLst>
      <p:ext uri="{BB962C8B-B14F-4D97-AF65-F5344CB8AC3E}">
        <p14:creationId xmlns:p14="http://schemas.microsoft.com/office/powerpoint/2010/main" val="345340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299</TotalTime>
  <Words>622</Words>
  <Application>Microsoft Office PowerPoint</Application>
  <PresentationFormat>Widescreen</PresentationFormat>
  <Paragraphs>63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Book Antiqua</vt:lpstr>
      <vt:lpstr>Wingdings</vt:lpstr>
      <vt:lpstr>Sales Direction 16X9</vt:lpstr>
      <vt:lpstr>Forecasting Response Time for Service Requests in NYC</vt:lpstr>
      <vt:lpstr>Agenda</vt:lpstr>
      <vt:lpstr>Objective</vt:lpstr>
      <vt:lpstr>Data Understanding</vt:lpstr>
      <vt:lpstr>Data Understanding</vt:lpstr>
      <vt:lpstr>Data Understanding</vt:lpstr>
      <vt:lpstr>Data Preparation</vt:lpstr>
      <vt:lpstr>Data Preparation</vt:lpstr>
      <vt:lpstr>Data Preparation</vt:lpstr>
      <vt:lpstr>Data Preparation</vt:lpstr>
      <vt:lpstr>Model Evaluation</vt:lpstr>
      <vt:lpstr>Model Optimization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 Majdalani</dc:creator>
  <cp:lastModifiedBy>Joseph Majdalani</cp:lastModifiedBy>
  <cp:revision>58</cp:revision>
  <dcterms:created xsi:type="dcterms:W3CDTF">2025-02-23T19:43:04Z</dcterms:created>
  <dcterms:modified xsi:type="dcterms:W3CDTF">2025-02-24T08:57:25Z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