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>
        <p:scale>
          <a:sx n="132" d="100"/>
          <a:sy n="132" d="100"/>
        </p:scale>
        <p:origin x="16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1C4-27E3-744E-8809-DFD74B31F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1B3DB-9D48-0344-9886-7E5285BB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096A-265C-7C41-9BC6-9AD938A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B929-FF7F-F546-9F83-841D7EC9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53C3-85B3-1249-84C2-FC2384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82AF-D2E3-3847-A5AE-84E51D5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A6A36-853E-AF4E-9A76-42D2B002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4244-8248-2542-A419-AD1E32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46D6-9D33-F44A-B986-52069A1A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7283-E389-904A-A945-8295B91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F8498-2F89-7544-A4A5-597F87AAA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81567-6903-0B49-B275-F90B76DF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6387-6B99-6A42-8F41-DDA53F71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2744-D4C3-3E49-875F-99383E62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03C4-851C-4E41-B3BB-FE7B98C3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96A1-EF3E-D043-90E6-59928355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388F-7EF4-CD4D-B3DA-873FEDA1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3FE2-CDFC-284B-8F7B-82035E2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6F5E-13F6-D249-8F89-85C53275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4F3-D2FE-8240-9193-0C93AE79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0D46-AFD5-0E46-BCC7-D8A96E68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4969-5EEB-1847-A9CD-8ED6AEA3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839B-4C7B-8E45-95D8-E748DF5F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064D-A53E-6344-978E-1E11CDDD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6CCF-8802-FE43-9E40-35A39886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6AA4-3574-2043-891F-D7211C4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1E13-38D1-5443-A7C2-E2C128894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29849-4E5C-3C41-A617-6BCCC0B46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3BE4-F494-764F-AD05-7B41ADA4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3D8C-9838-DF43-A686-6DABE9E2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0E6D3-7976-8E46-83FC-BB49C62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376D-38EE-1A4D-BD26-34DD9EF8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59F2E-337D-7344-B93E-B5F3BB26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FB334-7D4C-6F45-BE3F-8B24F0BB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9408D-5FCB-334A-9D1F-0647F7CEE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7080-A1F5-BA49-87E9-470CA0EE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6CC92-ECDB-8243-A02D-7EEFB35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D8694-A384-D547-99AD-4FA4572B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516BA-D4D0-C145-A543-CA3A09CF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41D-1476-0545-8975-E720F2AD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1948-1E21-C746-9511-7AC3280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8810-9A0A-AB4F-9793-5695B0E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81B61-C750-8447-BF90-A6298065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6B406-5933-9C4A-8AD4-9CC99DAA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C7A10-5A91-A84E-8EFA-0E81C2A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B0F6B-F3CE-614F-B8AB-34301BDE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9A1A-C2A0-3E43-AB18-388A9A8B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6932-D131-2C45-98A0-4B19D650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D0A5-08FC-2C45-9C7F-9700DD44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2683-7F4B-AA4F-B0B6-B842A62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0AE0-5D23-614D-9878-B7A952BB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E9B6C-6752-7842-9B9D-006EB793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772E-77B6-E742-AB6A-AB0C8AD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D53C3-ADEF-E542-97B8-01AF9DE6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CBC81-F56B-0E4C-906A-61EE838F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03E9-5E44-DD4E-9359-59C6366C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08D21-FDEE-D040-A5A8-C8A9124B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4A5C-4664-4746-BF56-EFA98AAC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600C4-173D-CF4E-9C6D-D042CBF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6B17-910D-1943-9D50-5CD80EA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5B4D-5DA3-C045-89E4-348C01715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411C-8B3F-C346-ADDF-A2B49AB4BE2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F3AA-E6C3-EA49-85CE-F06E4C3F0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8378-AA80-E440-BF68-0814A1DF7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21DF-8C14-F549-8BC0-686784A7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7628EB3-85CC-8544-B8FE-B202D062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5" y="1342236"/>
            <a:ext cx="3111834" cy="23702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BE1916E-430A-D54D-88BB-3ADF0A9E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43" y="1130142"/>
            <a:ext cx="7181089" cy="3231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27C6B-8B2F-3C40-BB7E-D59CC3E5DBFC}"/>
              </a:ext>
            </a:extLst>
          </p:cNvPr>
          <p:cNvSpPr txBox="1"/>
          <p:nvPr/>
        </p:nvSpPr>
        <p:spPr>
          <a:xfrm rot="16200000">
            <a:off x="3526472" y="2607387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Variation in Host Susceptibility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55B43-F886-614B-B96D-D88D9A4A3746}"/>
              </a:ext>
            </a:extLst>
          </p:cNvPr>
          <p:cNvSpPr txBox="1"/>
          <p:nvPr/>
        </p:nvSpPr>
        <p:spPr>
          <a:xfrm>
            <a:off x="7565870" y="4403648"/>
            <a:ext cx="230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Lower host densities over successive generations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92ADA-D530-6642-A67D-214AA3051871}"/>
              </a:ext>
            </a:extLst>
          </p:cNvPr>
          <p:cNvSpPr/>
          <p:nvPr/>
        </p:nvSpPr>
        <p:spPr>
          <a:xfrm>
            <a:off x="7895435" y="3707780"/>
            <a:ext cx="450576" cy="32173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5AA0D-74ED-0045-B562-D93BD923D532}"/>
              </a:ext>
            </a:extLst>
          </p:cNvPr>
          <p:cNvCxnSpPr>
            <a:cxnSpLocks/>
          </p:cNvCxnSpPr>
          <p:nvPr/>
        </p:nvCxnSpPr>
        <p:spPr>
          <a:xfrm>
            <a:off x="8139763" y="4082138"/>
            <a:ext cx="80682" cy="331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65E8E6-128B-274F-827C-6C3E8DA182B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1025829" y="3838412"/>
            <a:ext cx="44088" cy="57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DFD87E-1872-054C-A7FB-BCB78517BE00}"/>
              </a:ext>
            </a:extLst>
          </p:cNvPr>
          <p:cNvSpPr txBox="1"/>
          <p:nvPr/>
        </p:nvSpPr>
        <p:spPr>
          <a:xfrm>
            <a:off x="9718257" y="4409180"/>
            <a:ext cx="261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Destabilized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population cycles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0ED3B-A5C5-614B-B0C8-6C1BEC15ED58}"/>
              </a:ext>
            </a:extLst>
          </p:cNvPr>
          <p:cNvSpPr txBox="1"/>
          <p:nvPr/>
        </p:nvSpPr>
        <p:spPr>
          <a:xfrm>
            <a:off x="4941733" y="4413639"/>
            <a:ext cx="252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Lower CV during some parts of the epizootic leads to </a:t>
            </a:r>
            <a:r>
              <a:rPr lang="en-US" sz="1400" b="1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larger outbreaks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(fewer high-resistance hosts)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58101-E9FD-0C4A-B3B3-78534D9153E7}"/>
              </a:ext>
            </a:extLst>
          </p:cNvPr>
          <p:cNvSpPr txBox="1"/>
          <p:nvPr/>
        </p:nvSpPr>
        <p:spPr>
          <a:xfrm>
            <a:off x="11154" y="588465"/>
            <a:ext cx="437127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Preliminary epizootic model with variation in susceptibility linked to temperature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C2BFDB-2253-114E-98F7-E964590B5001}"/>
              </a:ext>
            </a:extLst>
          </p:cNvPr>
          <p:cNvSpPr txBox="1"/>
          <p:nvPr/>
        </p:nvSpPr>
        <p:spPr>
          <a:xfrm>
            <a:off x="16692" y="3708139"/>
            <a:ext cx="370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Host demography &amp;</a:t>
            </a:r>
          </a:p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Pathogen overwintering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8B4EC-63A1-2D4A-8B41-0C7851E27501}"/>
              </a:ext>
            </a:extLst>
          </p:cNvPr>
          <p:cNvSpPr txBox="1"/>
          <p:nvPr/>
        </p:nvSpPr>
        <p:spPr>
          <a:xfrm>
            <a:off x="0" y="1119257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Single epizootic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8E1855-665F-4B4A-B178-28830A59C9C8}"/>
              </a:ext>
            </a:extLst>
          </p:cNvPr>
          <p:cNvSpPr txBox="1"/>
          <p:nvPr/>
        </p:nvSpPr>
        <p:spPr>
          <a:xfrm>
            <a:off x="8716250" y="5041610"/>
            <a:ext cx="230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Higher extinction risk?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99ECA0-4F1E-3841-BF08-510667C1B726}"/>
              </a:ext>
            </a:extLst>
          </p:cNvPr>
          <p:cNvSpPr txBox="1"/>
          <p:nvPr/>
        </p:nvSpPr>
        <p:spPr>
          <a:xfrm>
            <a:off x="4465860" y="587067"/>
            <a:ext cx="291370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Simulate whether temperature affects variation during outbreaks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95137-4878-874B-97F5-EFCB6BD1FE31}"/>
              </a:ext>
            </a:extLst>
          </p:cNvPr>
          <p:cNvSpPr txBox="1"/>
          <p:nvPr/>
        </p:nvSpPr>
        <p:spPr>
          <a:xfrm>
            <a:off x="7463382" y="587067"/>
            <a:ext cx="450975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Simulate host-pathogen dynamics across host generations: Host population cycles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BA60F-53EA-224E-8961-8AE2E41303EB}"/>
              </a:ext>
            </a:extLst>
          </p:cNvPr>
          <p:cNvGrpSpPr/>
          <p:nvPr/>
        </p:nvGrpSpPr>
        <p:grpSpPr>
          <a:xfrm>
            <a:off x="2520924" y="2202038"/>
            <a:ext cx="1917934" cy="2528947"/>
            <a:chOff x="2446900" y="1178833"/>
            <a:chExt cx="1917934" cy="252894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E5C4D64-B9EE-D141-A170-F06F1082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9238" y="1567346"/>
              <a:ext cx="1699288" cy="209578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0E879B-52EC-C041-85DF-749C03191391}"/>
                </a:ext>
              </a:extLst>
            </p:cNvPr>
            <p:cNvGrpSpPr/>
            <p:nvPr/>
          </p:nvGrpSpPr>
          <p:grpSpPr>
            <a:xfrm>
              <a:off x="2446900" y="1178833"/>
              <a:ext cx="1917934" cy="2528947"/>
              <a:chOff x="2371186" y="1171399"/>
              <a:chExt cx="1917934" cy="252894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13FBDA-9787-9F4E-BFF4-423C237D4D79}"/>
                  </a:ext>
                </a:extLst>
              </p:cNvPr>
              <p:cNvSpPr txBox="1"/>
              <p:nvPr/>
            </p:nvSpPr>
            <p:spPr>
              <a:xfrm>
                <a:off x="2533905" y="1171399"/>
                <a:ext cx="1755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Seasonal temperature </a:t>
                </a:r>
              </a:p>
              <a:p>
                <a:pPr algn="ctr"/>
                <a:r>
                  <a:rPr lang="en-US" sz="12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affects variation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A0845D1-4C12-0A42-ABFF-D589A1F2F1CD}"/>
                  </a:ext>
                </a:extLst>
              </p:cNvPr>
              <p:cNvSpPr/>
              <p:nvPr/>
            </p:nvSpPr>
            <p:spPr>
              <a:xfrm>
                <a:off x="2371186" y="1171399"/>
                <a:ext cx="1873085" cy="252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2B2222-BEF3-D040-A565-1F6821438605}"/>
                </a:ext>
              </a:extLst>
            </p:cNvPr>
            <p:cNvSpPr txBox="1"/>
            <p:nvPr/>
          </p:nvSpPr>
          <p:spPr>
            <a:xfrm>
              <a:off x="3814811" y="1585227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(a)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AC91B2-1570-644D-8F4E-2ECFC4AF68A3}"/>
                </a:ext>
              </a:extLst>
            </p:cNvPr>
            <p:cNvSpPr txBox="1"/>
            <p:nvPr/>
          </p:nvSpPr>
          <p:spPr>
            <a:xfrm>
              <a:off x="3820206" y="262683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(b)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4B107BD-19A2-6741-B558-F0408040F16E}"/>
              </a:ext>
            </a:extLst>
          </p:cNvPr>
          <p:cNvSpPr txBox="1"/>
          <p:nvPr/>
        </p:nvSpPr>
        <p:spPr>
          <a:xfrm>
            <a:off x="6759777" y="136476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EC5446-E7E1-A24C-BEDD-A0906D96F96A}"/>
              </a:ext>
            </a:extLst>
          </p:cNvPr>
          <p:cNvSpPr txBox="1"/>
          <p:nvPr/>
        </p:nvSpPr>
        <p:spPr>
          <a:xfrm>
            <a:off x="6759777" y="279565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4A9C2A-A78B-5C47-9AB5-D76948C93C7A}"/>
              </a:ext>
            </a:extLst>
          </p:cNvPr>
          <p:cNvSpPr txBox="1"/>
          <p:nvPr/>
        </p:nvSpPr>
        <p:spPr>
          <a:xfrm>
            <a:off x="11638857" y="13649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C2C8A0-B786-C240-B5CC-44CF5838F967}"/>
              </a:ext>
            </a:extLst>
          </p:cNvPr>
          <p:cNvSpPr txBox="1"/>
          <p:nvPr/>
        </p:nvSpPr>
        <p:spPr>
          <a:xfrm>
            <a:off x="11638857" y="279565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C4D952-7939-7D4C-ADE7-CEB523D574E9}"/>
              </a:ext>
            </a:extLst>
          </p:cNvPr>
          <p:cNvSpPr/>
          <p:nvPr/>
        </p:nvSpPr>
        <p:spPr>
          <a:xfrm>
            <a:off x="10461471" y="2960835"/>
            <a:ext cx="1232769" cy="792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9E041F-322B-4845-98F1-A2FEDEDCC540}"/>
              </a:ext>
            </a:extLst>
          </p:cNvPr>
          <p:cNvCxnSpPr>
            <a:cxnSpLocks/>
          </p:cNvCxnSpPr>
          <p:nvPr/>
        </p:nvCxnSpPr>
        <p:spPr>
          <a:xfrm flipV="1">
            <a:off x="7097117" y="4097308"/>
            <a:ext cx="762616" cy="92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>
            <a:extLst>
              <a:ext uri="{FF2B5EF4-FFF2-40B4-BE49-F238E27FC236}">
                <a16:creationId xmlns:a16="http://schemas.microsoft.com/office/drawing/2014/main" id="{3C511E2C-9DA6-E049-869E-D03ACA1F24BF}"/>
              </a:ext>
            </a:extLst>
          </p:cNvPr>
          <p:cNvSpPr/>
          <p:nvPr/>
        </p:nvSpPr>
        <p:spPr>
          <a:xfrm rot="16200000">
            <a:off x="4450515" y="3593936"/>
            <a:ext cx="174123" cy="697032"/>
          </a:xfrm>
          <a:prstGeom prst="downArrow">
            <a:avLst/>
          </a:prstGeom>
          <a:solidFill>
            <a:srgbClr val="174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C027197-6436-434E-9220-0A8AE225EE08}"/>
              </a:ext>
            </a:extLst>
          </p:cNvPr>
          <p:cNvSpPr/>
          <p:nvPr/>
        </p:nvSpPr>
        <p:spPr>
          <a:xfrm>
            <a:off x="2579083" y="1702412"/>
            <a:ext cx="173742" cy="665404"/>
          </a:xfrm>
          <a:prstGeom prst="downArrow">
            <a:avLst/>
          </a:prstGeom>
          <a:solidFill>
            <a:srgbClr val="174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291046E-6D7A-914C-92FB-223F2764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19" y="4171062"/>
            <a:ext cx="1331790" cy="11700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D0EEC5-97F4-354C-AB23-CE26C83B4FD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716251" y="4926868"/>
            <a:ext cx="606848" cy="10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DDC365-39A5-9F45-99C9-62FDD598913A}"/>
              </a:ext>
            </a:extLst>
          </p:cNvPr>
          <p:cNvCxnSpPr>
            <a:cxnSpLocks/>
          </p:cNvCxnSpPr>
          <p:nvPr/>
        </p:nvCxnSpPr>
        <p:spPr>
          <a:xfrm flipH="1">
            <a:off x="10335384" y="4926703"/>
            <a:ext cx="606848" cy="10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3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R. Mihaljevic</dc:creator>
  <cp:lastModifiedBy>Joseph R. Mihaljevic</cp:lastModifiedBy>
  <cp:revision>35</cp:revision>
  <dcterms:created xsi:type="dcterms:W3CDTF">2020-11-23T23:46:13Z</dcterms:created>
  <dcterms:modified xsi:type="dcterms:W3CDTF">2021-08-30T21:07:36Z</dcterms:modified>
</cp:coreProperties>
</file>