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8" r:id="rId4"/>
    <p:sldId id="271" r:id="rId5"/>
    <p:sldId id="270" r:id="rId6"/>
    <p:sldId id="272" r:id="rId7"/>
    <p:sldId id="277" r:id="rId8"/>
    <p:sldId id="276" r:id="rId9"/>
    <p:sldId id="269" r:id="rId10"/>
    <p:sldId id="274" r:id="rId11"/>
    <p:sldId id="291" r:id="rId12"/>
    <p:sldId id="292" r:id="rId13"/>
    <p:sldId id="278" r:id="rId14"/>
    <p:sldId id="281" r:id="rId15"/>
    <p:sldId id="286" r:id="rId16"/>
    <p:sldId id="282" r:id="rId17"/>
    <p:sldId id="288" r:id="rId18"/>
    <p:sldId id="290" r:id="rId19"/>
    <p:sldId id="283" r:id="rId20"/>
    <p:sldId id="293" r:id="rId21"/>
    <p:sldId id="287" r:id="rId22"/>
    <p:sldId id="294" r:id="rId23"/>
    <p:sldId id="295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t>2013/1/23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2013/1/23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2013/1/23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t>2013/1/23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2013/1/23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2013/1/23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2013/1/23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2013/1/23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2013/1/23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2013/1/23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2013/1/23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2013/1/23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t>2013/1/23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 Overview of </a:t>
            </a:r>
            <a:br>
              <a:rPr lang="en-US" altLang="zh-TW" dirty="0" smtClean="0"/>
            </a:br>
            <a:r>
              <a:rPr lang="en-US" altLang="zh-TW" dirty="0" smtClean="0"/>
              <a:t>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Yi-Fan Chang</a:t>
            </a:r>
          </a:p>
          <a:p>
            <a:r>
              <a:rPr lang="en-US" altLang="zh-TW" dirty="0" smtClean="0"/>
              <a:t>Adviser: Prof. J. J. Ding</a:t>
            </a:r>
          </a:p>
          <a:p>
            <a:r>
              <a:rPr lang="en-US" altLang="zh-TW" dirty="0" smtClean="0"/>
              <a:t>Date</a:t>
            </a:r>
            <a:r>
              <a:rPr lang="en-US" altLang="zh-TW" smtClean="0"/>
              <a:t>: </a:t>
            </a:r>
            <a:r>
              <a:rPr lang="en-US" altLang="zh-TW" smtClean="0"/>
              <a:t>2011/10/21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8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矩形 409"/>
          <p:cNvSpPr/>
          <p:nvPr/>
        </p:nvSpPr>
        <p:spPr>
          <a:xfrm>
            <a:off x="2627784" y="4365104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467544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EB9E-D747-4059-AA95-4AE1A2553F55}" type="slidenum">
              <a:rPr lang="zh-TW" altLang="en-US" sz="1800" smtClean="0">
                <a:solidFill>
                  <a:schemeClr val="tx1"/>
                </a:solidFill>
              </a:rPr>
              <a:pPr/>
              <a:t>10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sp>
        <p:nvSpPr>
          <p:cNvPr id="329" name="矩形 328"/>
          <p:cNvSpPr/>
          <p:nvPr/>
        </p:nvSpPr>
        <p:spPr>
          <a:xfrm>
            <a:off x="4932040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文字方塊 329"/>
          <p:cNvSpPr txBox="1"/>
          <p:nvPr/>
        </p:nvSpPr>
        <p:spPr>
          <a:xfrm>
            <a:off x="1340024" y="3720230"/>
            <a:ext cx="20162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331" name="文字方塊 330"/>
          <p:cNvSpPr txBox="1"/>
          <p:nvPr/>
        </p:nvSpPr>
        <p:spPr>
          <a:xfrm>
            <a:off x="5633753" y="3717032"/>
            <a:ext cx="230425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Unsupervised learning</a:t>
            </a:r>
            <a:endParaRPr lang="zh-TW" altLang="en-US" dirty="0"/>
          </a:p>
        </p:txBody>
      </p:sp>
      <p:sp>
        <p:nvSpPr>
          <p:cNvPr id="332" name="文字方塊 331"/>
          <p:cNvSpPr txBox="1"/>
          <p:nvPr/>
        </p:nvSpPr>
        <p:spPr>
          <a:xfrm>
            <a:off x="3203848" y="6381328"/>
            <a:ext cx="25922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Semi-supervised learning</a:t>
            </a:r>
            <a:endParaRPr lang="zh-TW" altLang="en-US" dirty="0"/>
          </a:p>
        </p:txBody>
      </p:sp>
      <p:sp>
        <p:nvSpPr>
          <p:cNvPr id="333" name="流程圖: 接點 332"/>
          <p:cNvSpPr/>
          <p:nvPr/>
        </p:nvSpPr>
        <p:spPr>
          <a:xfrm>
            <a:off x="971600" y="19888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4" name="流程圖: 接點 333"/>
          <p:cNvSpPr/>
          <p:nvPr/>
        </p:nvSpPr>
        <p:spPr>
          <a:xfrm>
            <a:off x="755576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5" name="流程圖: 接點 334"/>
          <p:cNvSpPr/>
          <p:nvPr/>
        </p:nvSpPr>
        <p:spPr>
          <a:xfrm>
            <a:off x="1043608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6" name="流程圖: 接點 335"/>
          <p:cNvSpPr/>
          <p:nvPr/>
        </p:nvSpPr>
        <p:spPr>
          <a:xfrm>
            <a:off x="1115616" y="184482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7" name="流程圖: 接點 336"/>
          <p:cNvSpPr/>
          <p:nvPr/>
        </p:nvSpPr>
        <p:spPr>
          <a:xfrm>
            <a:off x="1403648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8" name="流程圖: 接點 337"/>
          <p:cNvSpPr/>
          <p:nvPr/>
        </p:nvSpPr>
        <p:spPr>
          <a:xfrm>
            <a:off x="1331640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9" name="乘號 338"/>
          <p:cNvSpPr/>
          <p:nvPr/>
        </p:nvSpPr>
        <p:spPr>
          <a:xfrm>
            <a:off x="2267744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乘號 339"/>
          <p:cNvSpPr/>
          <p:nvPr/>
        </p:nvSpPr>
        <p:spPr>
          <a:xfrm>
            <a:off x="2420144" y="23572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1" name="乘號 340"/>
          <p:cNvSpPr/>
          <p:nvPr/>
        </p:nvSpPr>
        <p:spPr>
          <a:xfrm>
            <a:off x="2572544" y="25096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2" name="乘號 341"/>
          <p:cNvSpPr/>
          <p:nvPr/>
        </p:nvSpPr>
        <p:spPr>
          <a:xfrm>
            <a:off x="2724944" y="26620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3" name="乘號 342"/>
          <p:cNvSpPr/>
          <p:nvPr/>
        </p:nvSpPr>
        <p:spPr>
          <a:xfrm>
            <a:off x="29158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4" name="乘號 343"/>
          <p:cNvSpPr/>
          <p:nvPr/>
        </p:nvSpPr>
        <p:spPr>
          <a:xfrm>
            <a:off x="305983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5" name="乘號 344"/>
          <p:cNvSpPr/>
          <p:nvPr/>
        </p:nvSpPr>
        <p:spPr>
          <a:xfrm>
            <a:off x="32758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乘號 345"/>
          <p:cNvSpPr/>
          <p:nvPr/>
        </p:nvSpPr>
        <p:spPr>
          <a:xfrm>
            <a:off x="33345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7" name="五角星形 346"/>
          <p:cNvSpPr/>
          <p:nvPr/>
        </p:nvSpPr>
        <p:spPr>
          <a:xfrm>
            <a:off x="2123728" y="299695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五角星形 347"/>
          <p:cNvSpPr/>
          <p:nvPr/>
        </p:nvSpPr>
        <p:spPr>
          <a:xfrm>
            <a:off x="2123728" y="321297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五角星形 348"/>
          <p:cNvSpPr/>
          <p:nvPr/>
        </p:nvSpPr>
        <p:spPr>
          <a:xfrm>
            <a:off x="2411760" y="306896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五角星形 349"/>
          <p:cNvSpPr/>
          <p:nvPr/>
        </p:nvSpPr>
        <p:spPr>
          <a:xfrm>
            <a:off x="233975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五角星形 350"/>
          <p:cNvSpPr/>
          <p:nvPr/>
        </p:nvSpPr>
        <p:spPr>
          <a:xfrm>
            <a:off x="2517304" y="331852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五角星形 351"/>
          <p:cNvSpPr/>
          <p:nvPr/>
        </p:nvSpPr>
        <p:spPr>
          <a:xfrm>
            <a:off x="269979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3" name="五角星形 352"/>
          <p:cNvSpPr/>
          <p:nvPr/>
        </p:nvSpPr>
        <p:spPr>
          <a:xfrm>
            <a:off x="2699792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五角星形 353"/>
          <p:cNvSpPr/>
          <p:nvPr/>
        </p:nvSpPr>
        <p:spPr>
          <a:xfrm>
            <a:off x="2915816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五角星形 354"/>
          <p:cNvSpPr/>
          <p:nvPr/>
        </p:nvSpPr>
        <p:spPr>
          <a:xfrm>
            <a:off x="1835696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五角星形 355"/>
          <p:cNvSpPr/>
          <p:nvPr/>
        </p:nvSpPr>
        <p:spPr>
          <a:xfrm>
            <a:off x="2051720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7" name="五角星形 356"/>
          <p:cNvSpPr/>
          <p:nvPr/>
        </p:nvSpPr>
        <p:spPr>
          <a:xfrm>
            <a:off x="1763688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" name="流程圖: 接點 357"/>
          <p:cNvSpPr/>
          <p:nvPr/>
        </p:nvSpPr>
        <p:spPr>
          <a:xfrm>
            <a:off x="1196008" y="23572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9" name="流程圖: 接點 358"/>
          <p:cNvSpPr/>
          <p:nvPr/>
        </p:nvSpPr>
        <p:spPr>
          <a:xfrm>
            <a:off x="1187624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0" name="流程圖: 接點 359"/>
          <p:cNvSpPr/>
          <p:nvPr/>
        </p:nvSpPr>
        <p:spPr>
          <a:xfrm>
            <a:off x="1500808" y="26620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1" name="流程圖: 接點 360"/>
          <p:cNvSpPr/>
          <p:nvPr/>
        </p:nvSpPr>
        <p:spPr>
          <a:xfrm>
            <a:off x="1331640" y="28529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2" name="流程圖: 接點 361"/>
          <p:cNvSpPr/>
          <p:nvPr/>
        </p:nvSpPr>
        <p:spPr>
          <a:xfrm>
            <a:off x="1619672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3" name="流程圖: 接點 362"/>
          <p:cNvSpPr/>
          <p:nvPr/>
        </p:nvSpPr>
        <p:spPr>
          <a:xfrm>
            <a:off x="1484040" y="21412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4" name="流程圖: 接點 363"/>
          <p:cNvSpPr/>
          <p:nvPr/>
        </p:nvSpPr>
        <p:spPr>
          <a:xfrm>
            <a:off x="971600" y="24928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5" name="乘號 364"/>
          <p:cNvSpPr/>
          <p:nvPr/>
        </p:nvSpPr>
        <p:spPr>
          <a:xfrm>
            <a:off x="3486944" y="27173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6" name="乘號 365"/>
          <p:cNvSpPr/>
          <p:nvPr/>
        </p:nvSpPr>
        <p:spPr>
          <a:xfrm>
            <a:off x="3639344" y="28697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乘號 366"/>
          <p:cNvSpPr/>
          <p:nvPr/>
        </p:nvSpPr>
        <p:spPr>
          <a:xfrm>
            <a:off x="3347864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乘號 367"/>
          <p:cNvSpPr/>
          <p:nvPr/>
        </p:nvSpPr>
        <p:spPr>
          <a:xfrm>
            <a:off x="3791744" y="3022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乘號 368"/>
          <p:cNvSpPr/>
          <p:nvPr/>
        </p:nvSpPr>
        <p:spPr>
          <a:xfrm>
            <a:off x="313184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0" name="直線接點 369"/>
          <p:cNvCxnSpPr/>
          <p:nvPr/>
        </p:nvCxnSpPr>
        <p:spPr>
          <a:xfrm rot="16200000" flipH="1">
            <a:off x="1511660" y="2024844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10800000" flipV="1">
            <a:off x="1043608" y="2708920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>
            <a:off x="2195736" y="2708920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流程圖: 接點 372"/>
          <p:cNvSpPr/>
          <p:nvPr/>
        </p:nvSpPr>
        <p:spPr>
          <a:xfrm>
            <a:off x="5410944" y="20356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4" name="流程圖: 接點 373"/>
          <p:cNvSpPr/>
          <p:nvPr/>
        </p:nvSpPr>
        <p:spPr>
          <a:xfrm>
            <a:off x="5194920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5" name="流程圖: 接點 374"/>
          <p:cNvSpPr/>
          <p:nvPr/>
        </p:nvSpPr>
        <p:spPr>
          <a:xfrm>
            <a:off x="5482952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6" name="流程圖: 接點 375"/>
          <p:cNvSpPr/>
          <p:nvPr/>
        </p:nvSpPr>
        <p:spPr>
          <a:xfrm>
            <a:off x="5554960" y="189168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7" name="流程圖: 接點 376"/>
          <p:cNvSpPr/>
          <p:nvPr/>
        </p:nvSpPr>
        <p:spPr>
          <a:xfrm>
            <a:off x="5842992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8" name="流程圖: 接點 377"/>
          <p:cNvSpPr/>
          <p:nvPr/>
        </p:nvSpPr>
        <p:spPr>
          <a:xfrm>
            <a:off x="5770984" y="21077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9" name="流程圖: 接點 378"/>
          <p:cNvSpPr/>
          <p:nvPr/>
        </p:nvSpPr>
        <p:spPr>
          <a:xfrm>
            <a:off x="5635352" y="24041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0" name="流程圖: 接點 379"/>
          <p:cNvSpPr/>
          <p:nvPr/>
        </p:nvSpPr>
        <p:spPr>
          <a:xfrm>
            <a:off x="5626968" y="26837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1" name="流程圖: 接點 380"/>
          <p:cNvSpPr/>
          <p:nvPr/>
        </p:nvSpPr>
        <p:spPr>
          <a:xfrm>
            <a:off x="5940152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2" name="流程圖: 接點 381"/>
          <p:cNvSpPr/>
          <p:nvPr/>
        </p:nvSpPr>
        <p:spPr>
          <a:xfrm>
            <a:off x="5770984" y="28997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3" name="流程圖: 接點 382"/>
          <p:cNvSpPr/>
          <p:nvPr/>
        </p:nvSpPr>
        <p:spPr>
          <a:xfrm>
            <a:off x="6059016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4" name="流程圖: 接點 383"/>
          <p:cNvSpPr/>
          <p:nvPr/>
        </p:nvSpPr>
        <p:spPr>
          <a:xfrm>
            <a:off x="5923384" y="21880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5" name="流程圖: 接點 384"/>
          <p:cNvSpPr/>
          <p:nvPr/>
        </p:nvSpPr>
        <p:spPr>
          <a:xfrm>
            <a:off x="5410944" y="25397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6" name="流程圖: 接點 385"/>
          <p:cNvSpPr/>
          <p:nvPr/>
        </p:nvSpPr>
        <p:spPr>
          <a:xfrm>
            <a:off x="687625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7" name="流程圖: 接點 386"/>
          <p:cNvSpPr/>
          <p:nvPr/>
        </p:nvSpPr>
        <p:spPr>
          <a:xfrm>
            <a:off x="7164288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8" name="流程圖: 接點 387"/>
          <p:cNvSpPr/>
          <p:nvPr/>
        </p:nvSpPr>
        <p:spPr>
          <a:xfrm>
            <a:off x="7020272" y="25649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9" name="流程圖: 接點 388"/>
          <p:cNvSpPr/>
          <p:nvPr/>
        </p:nvSpPr>
        <p:spPr>
          <a:xfrm>
            <a:off x="7380312" y="24928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0" name="流程圖: 接點 389"/>
          <p:cNvSpPr/>
          <p:nvPr/>
        </p:nvSpPr>
        <p:spPr>
          <a:xfrm>
            <a:off x="6732240" y="227687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1" name="流程圖: 接點 390"/>
          <p:cNvSpPr/>
          <p:nvPr/>
        </p:nvSpPr>
        <p:spPr>
          <a:xfrm>
            <a:off x="759633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2" name="流程圖: 接點 391"/>
          <p:cNvSpPr/>
          <p:nvPr/>
        </p:nvSpPr>
        <p:spPr>
          <a:xfrm>
            <a:off x="7740352" y="263691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3" name="流程圖: 接點 392"/>
          <p:cNvSpPr/>
          <p:nvPr/>
        </p:nvSpPr>
        <p:spPr>
          <a:xfrm>
            <a:off x="7668344" y="28613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4" name="流程圖: 接點 393"/>
          <p:cNvSpPr/>
          <p:nvPr/>
        </p:nvSpPr>
        <p:spPr>
          <a:xfrm>
            <a:off x="7812360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5" name="流程圖: 接點 394"/>
          <p:cNvSpPr/>
          <p:nvPr/>
        </p:nvSpPr>
        <p:spPr>
          <a:xfrm>
            <a:off x="7884368" y="278092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6" name="流程圖: 接點 395"/>
          <p:cNvSpPr/>
          <p:nvPr/>
        </p:nvSpPr>
        <p:spPr>
          <a:xfrm>
            <a:off x="7452320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7" name="流程圖: 接點 396"/>
          <p:cNvSpPr/>
          <p:nvPr/>
        </p:nvSpPr>
        <p:spPr>
          <a:xfrm>
            <a:off x="8172400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8" name="流程圖: 接點 397"/>
          <p:cNvSpPr/>
          <p:nvPr/>
        </p:nvSpPr>
        <p:spPr>
          <a:xfrm>
            <a:off x="8028384" y="29249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9" name="流程圖: 接點 398"/>
          <p:cNvSpPr/>
          <p:nvPr/>
        </p:nvSpPr>
        <p:spPr>
          <a:xfrm>
            <a:off x="6156176" y="342900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0" name="流程圖: 接點 399"/>
          <p:cNvSpPr/>
          <p:nvPr/>
        </p:nvSpPr>
        <p:spPr>
          <a:xfrm>
            <a:off x="6228184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1" name="流程圖: 接點 400"/>
          <p:cNvSpPr/>
          <p:nvPr/>
        </p:nvSpPr>
        <p:spPr>
          <a:xfrm>
            <a:off x="6444208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2" name="流程圖: 接點 401"/>
          <p:cNvSpPr/>
          <p:nvPr/>
        </p:nvSpPr>
        <p:spPr>
          <a:xfrm>
            <a:off x="6660232" y="31409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3" name="流程圖: 接點 402"/>
          <p:cNvSpPr/>
          <p:nvPr/>
        </p:nvSpPr>
        <p:spPr>
          <a:xfrm>
            <a:off x="6372200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4" name="流程圖: 接點 403"/>
          <p:cNvSpPr/>
          <p:nvPr/>
        </p:nvSpPr>
        <p:spPr>
          <a:xfrm>
            <a:off x="6444208" y="328498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5" name="流程圖: 接點 404"/>
          <p:cNvSpPr/>
          <p:nvPr/>
        </p:nvSpPr>
        <p:spPr>
          <a:xfrm>
            <a:off x="6588224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6" name="流程圖: 接點 405"/>
          <p:cNvSpPr/>
          <p:nvPr/>
        </p:nvSpPr>
        <p:spPr>
          <a:xfrm>
            <a:off x="6876256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7" name="流程圖: 接點 406"/>
          <p:cNvSpPr/>
          <p:nvPr/>
        </p:nvSpPr>
        <p:spPr>
          <a:xfrm>
            <a:off x="709228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8" name="流程圖: 接點 407"/>
          <p:cNvSpPr/>
          <p:nvPr/>
        </p:nvSpPr>
        <p:spPr>
          <a:xfrm>
            <a:off x="673224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9" name="流程圖: 接點 408"/>
          <p:cNvSpPr/>
          <p:nvPr/>
        </p:nvSpPr>
        <p:spPr>
          <a:xfrm>
            <a:off x="6876256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1" name="流程圖: 接點 410"/>
          <p:cNvSpPr/>
          <p:nvPr/>
        </p:nvSpPr>
        <p:spPr>
          <a:xfrm>
            <a:off x="3131840" y="46531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2" name="流程圖: 接點 411"/>
          <p:cNvSpPr/>
          <p:nvPr/>
        </p:nvSpPr>
        <p:spPr>
          <a:xfrm>
            <a:off x="2915816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3" name="流程圖: 接點 412"/>
          <p:cNvSpPr/>
          <p:nvPr/>
        </p:nvSpPr>
        <p:spPr>
          <a:xfrm>
            <a:off x="3203848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4" name="流程圖: 接點 413"/>
          <p:cNvSpPr/>
          <p:nvPr/>
        </p:nvSpPr>
        <p:spPr>
          <a:xfrm>
            <a:off x="3275856" y="45091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5" name="流程圖: 接點 414"/>
          <p:cNvSpPr/>
          <p:nvPr/>
        </p:nvSpPr>
        <p:spPr>
          <a:xfrm>
            <a:off x="3563888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6" name="流程圖: 接點 415"/>
          <p:cNvSpPr/>
          <p:nvPr/>
        </p:nvSpPr>
        <p:spPr>
          <a:xfrm>
            <a:off x="3491880" y="47251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7" name="乘號 416"/>
          <p:cNvSpPr/>
          <p:nvPr/>
        </p:nvSpPr>
        <p:spPr>
          <a:xfrm>
            <a:off x="4427984" y="48691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乘號 417"/>
          <p:cNvSpPr/>
          <p:nvPr/>
        </p:nvSpPr>
        <p:spPr>
          <a:xfrm>
            <a:off x="4580384" y="50215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" name="乘號 418"/>
          <p:cNvSpPr/>
          <p:nvPr/>
        </p:nvSpPr>
        <p:spPr>
          <a:xfrm>
            <a:off x="4732784" y="51739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0" name="乘號 419"/>
          <p:cNvSpPr/>
          <p:nvPr/>
        </p:nvSpPr>
        <p:spPr>
          <a:xfrm>
            <a:off x="4885184" y="53263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乘號 420"/>
          <p:cNvSpPr/>
          <p:nvPr/>
        </p:nvSpPr>
        <p:spPr>
          <a:xfrm>
            <a:off x="5076056" y="508518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2" name="乘號 421"/>
          <p:cNvSpPr/>
          <p:nvPr/>
        </p:nvSpPr>
        <p:spPr>
          <a:xfrm>
            <a:off x="5220072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3" name="乘號 422"/>
          <p:cNvSpPr/>
          <p:nvPr/>
        </p:nvSpPr>
        <p:spPr>
          <a:xfrm>
            <a:off x="5436096" y="551723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4" name="乘號 423"/>
          <p:cNvSpPr/>
          <p:nvPr/>
        </p:nvSpPr>
        <p:spPr>
          <a:xfrm>
            <a:off x="5494784" y="52292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5" name="五角星形 424"/>
          <p:cNvSpPr/>
          <p:nvPr/>
        </p:nvSpPr>
        <p:spPr>
          <a:xfrm>
            <a:off x="4283968" y="56612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五角星形 425"/>
          <p:cNvSpPr/>
          <p:nvPr/>
        </p:nvSpPr>
        <p:spPr>
          <a:xfrm>
            <a:off x="4283968" y="587727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7" name="五角星形 426"/>
          <p:cNvSpPr/>
          <p:nvPr/>
        </p:nvSpPr>
        <p:spPr>
          <a:xfrm>
            <a:off x="4572000" y="57332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8" name="五角星形 427"/>
          <p:cNvSpPr/>
          <p:nvPr/>
        </p:nvSpPr>
        <p:spPr>
          <a:xfrm>
            <a:off x="449999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9" name="五角星形 428"/>
          <p:cNvSpPr/>
          <p:nvPr/>
        </p:nvSpPr>
        <p:spPr>
          <a:xfrm>
            <a:off x="4677544" y="598281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" name="五角星形 429"/>
          <p:cNvSpPr/>
          <p:nvPr/>
        </p:nvSpPr>
        <p:spPr>
          <a:xfrm>
            <a:off x="486003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1" name="五角星形 430"/>
          <p:cNvSpPr/>
          <p:nvPr/>
        </p:nvSpPr>
        <p:spPr>
          <a:xfrm>
            <a:off x="4860032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五角星形 431"/>
          <p:cNvSpPr/>
          <p:nvPr/>
        </p:nvSpPr>
        <p:spPr>
          <a:xfrm>
            <a:off x="5076056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五角星形 432"/>
          <p:cNvSpPr/>
          <p:nvPr/>
        </p:nvSpPr>
        <p:spPr>
          <a:xfrm>
            <a:off x="3995936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4" name="五角星形 433"/>
          <p:cNvSpPr/>
          <p:nvPr/>
        </p:nvSpPr>
        <p:spPr>
          <a:xfrm>
            <a:off x="4211960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5" name="五角星形 434"/>
          <p:cNvSpPr/>
          <p:nvPr/>
        </p:nvSpPr>
        <p:spPr>
          <a:xfrm>
            <a:off x="3923928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6" name="流程圖: 接點 435"/>
          <p:cNvSpPr/>
          <p:nvPr/>
        </p:nvSpPr>
        <p:spPr>
          <a:xfrm>
            <a:off x="3356248" y="50215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7" name="流程圖: 接點 436"/>
          <p:cNvSpPr/>
          <p:nvPr/>
        </p:nvSpPr>
        <p:spPr>
          <a:xfrm>
            <a:off x="3347864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8" name="流程圖: 接點 437"/>
          <p:cNvSpPr/>
          <p:nvPr/>
        </p:nvSpPr>
        <p:spPr>
          <a:xfrm>
            <a:off x="3661048" y="53263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9" name="流程圖: 接點 438"/>
          <p:cNvSpPr/>
          <p:nvPr/>
        </p:nvSpPr>
        <p:spPr>
          <a:xfrm>
            <a:off x="3491880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0" name="流程圖: 接點 439"/>
          <p:cNvSpPr/>
          <p:nvPr/>
        </p:nvSpPr>
        <p:spPr>
          <a:xfrm>
            <a:off x="3779912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1" name="流程圖: 接點 440"/>
          <p:cNvSpPr/>
          <p:nvPr/>
        </p:nvSpPr>
        <p:spPr>
          <a:xfrm>
            <a:off x="3644280" y="48055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2" name="流程圖: 接點 441"/>
          <p:cNvSpPr/>
          <p:nvPr/>
        </p:nvSpPr>
        <p:spPr>
          <a:xfrm>
            <a:off x="313184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3" name="乘號 442"/>
          <p:cNvSpPr/>
          <p:nvPr/>
        </p:nvSpPr>
        <p:spPr>
          <a:xfrm>
            <a:off x="5647184" y="53816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4" name="乘號 443"/>
          <p:cNvSpPr/>
          <p:nvPr/>
        </p:nvSpPr>
        <p:spPr>
          <a:xfrm>
            <a:off x="5799584" y="55340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5" name="乘號 444"/>
          <p:cNvSpPr/>
          <p:nvPr/>
        </p:nvSpPr>
        <p:spPr>
          <a:xfrm>
            <a:off x="5508104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6" name="乘號 445"/>
          <p:cNvSpPr/>
          <p:nvPr/>
        </p:nvSpPr>
        <p:spPr>
          <a:xfrm>
            <a:off x="5951984" y="56864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7" name="乘號 446"/>
          <p:cNvSpPr/>
          <p:nvPr/>
        </p:nvSpPr>
        <p:spPr>
          <a:xfrm>
            <a:off x="5292080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8" name="流程圖: 決策 447"/>
          <p:cNvSpPr/>
          <p:nvPr/>
        </p:nvSpPr>
        <p:spPr>
          <a:xfrm>
            <a:off x="4067944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9" name="流程圖: 決策 448"/>
          <p:cNvSpPr/>
          <p:nvPr/>
        </p:nvSpPr>
        <p:spPr>
          <a:xfrm>
            <a:off x="3851920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0" name="流程圖: 決策 449"/>
          <p:cNvSpPr/>
          <p:nvPr/>
        </p:nvSpPr>
        <p:spPr>
          <a:xfrm>
            <a:off x="3347864" y="47251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1" name="流程圖: 決策 450"/>
          <p:cNvSpPr/>
          <p:nvPr/>
        </p:nvSpPr>
        <p:spPr>
          <a:xfrm>
            <a:off x="349188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流程圖: 決策 451"/>
          <p:cNvSpPr/>
          <p:nvPr/>
        </p:nvSpPr>
        <p:spPr>
          <a:xfrm>
            <a:off x="3059832" y="494116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3" name="流程圖: 決策 452"/>
          <p:cNvSpPr/>
          <p:nvPr/>
        </p:nvSpPr>
        <p:spPr>
          <a:xfrm>
            <a:off x="4427984" y="580526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4" name="流程圖: 決策 453"/>
          <p:cNvSpPr/>
          <p:nvPr/>
        </p:nvSpPr>
        <p:spPr>
          <a:xfrm>
            <a:off x="3779912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5" name="流程圖: 決策 454"/>
          <p:cNvSpPr/>
          <p:nvPr/>
        </p:nvSpPr>
        <p:spPr>
          <a:xfrm>
            <a:off x="356388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6" name="流程圖: 決策 455"/>
          <p:cNvSpPr/>
          <p:nvPr/>
        </p:nvSpPr>
        <p:spPr>
          <a:xfrm>
            <a:off x="3635896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7" name="流程圖: 決策 456"/>
          <p:cNvSpPr/>
          <p:nvPr/>
        </p:nvSpPr>
        <p:spPr>
          <a:xfrm>
            <a:off x="3491880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8" name="流程圖: 決策 457"/>
          <p:cNvSpPr/>
          <p:nvPr/>
        </p:nvSpPr>
        <p:spPr>
          <a:xfrm>
            <a:off x="3779912" y="465313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9" name="流程圖: 決策 458"/>
          <p:cNvSpPr/>
          <p:nvPr/>
        </p:nvSpPr>
        <p:spPr>
          <a:xfrm>
            <a:off x="37799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0" name="流程圖: 決策 459"/>
          <p:cNvSpPr/>
          <p:nvPr/>
        </p:nvSpPr>
        <p:spPr>
          <a:xfrm>
            <a:off x="421196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1" name="流程圖: 決策 460"/>
          <p:cNvSpPr/>
          <p:nvPr/>
        </p:nvSpPr>
        <p:spPr>
          <a:xfrm>
            <a:off x="3779912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2" name="流程圖: 決策 461"/>
          <p:cNvSpPr/>
          <p:nvPr/>
        </p:nvSpPr>
        <p:spPr>
          <a:xfrm>
            <a:off x="4427984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3" name="流程圖: 決策 462"/>
          <p:cNvSpPr/>
          <p:nvPr/>
        </p:nvSpPr>
        <p:spPr>
          <a:xfrm>
            <a:off x="4211960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4" name="流程圖: 決策 463"/>
          <p:cNvSpPr/>
          <p:nvPr/>
        </p:nvSpPr>
        <p:spPr>
          <a:xfrm>
            <a:off x="4139952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5" name="流程圖: 決策 464"/>
          <p:cNvSpPr/>
          <p:nvPr/>
        </p:nvSpPr>
        <p:spPr>
          <a:xfrm>
            <a:off x="3995936" y="55892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6" name="流程圖: 決策 465"/>
          <p:cNvSpPr/>
          <p:nvPr/>
        </p:nvSpPr>
        <p:spPr>
          <a:xfrm>
            <a:off x="5148064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7" name="流程圖: 決策 466"/>
          <p:cNvSpPr/>
          <p:nvPr/>
        </p:nvSpPr>
        <p:spPr>
          <a:xfrm>
            <a:off x="5292080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8" name="流程圖: 決策 467"/>
          <p:cNvSpPr/>
          <p:nvPr/>
        </p:nvSpPr>
        <p:spPr>
          <a:xfrm>
            <a:off x="5364088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9" name="流程圖: 決策 468"/>
          <p:cNvSpPr/>
          <p:nvPr/>
        </p:nvSpPr>
        <p:spPr>
          <a:xfrm>
            <a:off x="550810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0" name="流程圖: 決策 469"/>
          <p:cNvSpPr/>
          <p:nvPr/>
        </p:nvSpPr>
        <p:spPr>
          <a:xfrm>
            <a:off x="4355976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1" name="流程圖: 決策 470"/>
          <p:cNvSpPr/>
          <p:nvPr/>
        </p:nvSpPr>
        <p:spPr>
          <a:xfrm>
            <a:off x="334786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2" name="流程圖: 決策 471"/>
          <p:cNvSpPr/>
          <p:nvPr/>
        </p:nvSpPr>
        <p:spPr>
          <a:xfrm>
            <a:off x="457200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3" name="流程圖: 決策 472"/>
          <p:cNvSpPr/>
          <p:nvPr/>
        </p:nvSpPr>
        <p:spPr>
          <a:xfrm>
            <a:off x="4860032" y="508518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4" name="流程圖: 決策 473"/>
          <p:cNvSpPr/>
          <p:nvPr/>
        </p:nvSpPr>
        <p:spPr>
          <a:xfrm>
            <a:off x="601216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5" name="流程圖: 決策 474"/>
          <p:cNvSpPr/>
          <p:nvPr/>
        </p:nvSpPr>
        <p:spPr>
          <a:xfrm>
            <a:off x="5724128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6" name="流程圖: 決策 475"/>
          <p:cNvSpPr/>
          <p:nvPr/>
        </p:nvSpPr>
        <p:spPr>
          <a:xfrm>
            <a:off x="608416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7" name="流程圖: 決策 476"/>
          <p:cNvSpPr/>
          <p:nvPr/>
        </p:nvSpPr>
        <p:spPr>
          <a:xfrm>
            <a:off x="3076600" y="596604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流程圖: 決策 477"/>
          <p:cNvSpPr/>
          <p:nvPr/>
        </p:nvSpPr>
        <p:spPr>
          <a:xfrm>
            <a:off x="55801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9" name="手繪多邊形 478"/>
          <p:cNvSpPr/>
          <p:nvPr/>
        </p:nvSpPr>
        <p:spPr>
          <a:xfrm>
            <a:off x="2780778" y="4559474"/>
            <a:ext cx="2141951" cy="1327759"/>
          </a:xfrm>
          <a:custGeom>
            <a:avLst/>
            <a:gdLst>
              <a:gd name="connsiteX0" fmla="*/ 2141951 w 2141951"/>
              <a:gd name="connsiteY0" fmla="*/ 0 h 1327759"/>
              <a:gd name="connsiteX1" fmla="*/ 1478071 w 2141951"/>
              <a:gd name="connsiteY1" fmla="*/ 187890 h 1327759"/>
              <a:gd name="connsiteX2" fmla="*/ 1215025 w 2141951"/>
              <a:gd name="connsiteY2" fmla="*/ 864296 h 1327759"/>
              <a:gd name="connsiteX3" fmla="*/ 889348 w 2141951"/>
              <a:gd name="connsiteY3" fmla="*/ 1290181 h 1327759"/>
              <a:gd name="connsiteX4" fmla="*/ 0 w 2141951"/>
              <a:gd name="connsiteY4" fmla="*/ 1089764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手繪多邊形 479"/>
          <p:cNvSpPr/>
          <p:nvPr/>
        </p:nvSpPr>
        <p:spPr>
          <a:xfrm>
            <a:off x="4108537" y="5073041"/>
            <a:ext cx="1828800" cy="1177447"/>
          </a:xfrm>
          <a:custGeom>
            <a:avLst/>
            <a:gdLst>
              <a:gd name="connsiteX0" fmla="*/ 0 w 1828800"/>
              <a:gd name="connsiteY0" fmla="*/ 0 h 1177447"/>
              <a:gd name="connsiteX1" fmla="*/ 450937 w 1828800"/>
              <a:gd name="connsiteY1" fmla="*/ 200417 h 1177447"/>
              <a:gd name="connsiteX2" fmla="*/ 864296 w 1828800"/>
              <a:gd name="connsiteY2" fmla="*/ 601249 h 1177447"/>
              <a:gd name="connsiteX3" fmla="*/ 1528175 w 1828800"/>
              <a:gd name="connsiteY3" fmla="*/ 764088 h 1177447"/>
              <a:gd name="connsiteX4" fmla="*/ 1828800 w 1828800"/>
              <a:gd name="connsiteY4" fmla="*/ 1177447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5076056" y="1772816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2" name="手繪多邊形 481"/>
          <p:cNvSpPr/>
          <p:nvPr/>
        </p:nvSpPr>
        <p:spPr>
          <a:xfrm>
            <a:off x="5668028" y="2858022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3" name="手繪多邊形 482"/>
          <p:cNvSpPr/>
          <p:nvPr/>
        </p:nvSpPr>
        <p:spPr>
          <a:xfrm>
            <a:off x="6513534" y="1997901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2050" name="Picture 2" descr="C:\Users\Ian\Desktop\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87" y="2204864"/>
            <a:ext cx="6059941" cy="37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9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3074" name="Picture 2" descr="C:\Users\Ian\Desktop\un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78" y="2204864"/>
            <a:ext cx="6415174" cy="3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49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Supervised</a:t>
            </a:r>
            <a:r>
              <a:rPr lang="en-US" altLang="zh-TW" sz="2400" dirty="0" smtClean="0"/>
              <a:t>:</a:t>
            </a:r>
            <a:r>
              <a:rPr lang="en-US" altLang="zh-TW" sz="2400" dirty="0"/>
              <a:t> Low </a:t>
            </a:r>
            <a:r>
              <a:rPr lang="en-US" altLang="zh-TW" sz="2400" dirty="0" smtClean="0"/>
              <a:t>E-out </a:t>
            </a:r>
            <a:r>
              <a:rPr lang="en-US" altLang="zh-TW" sz="2400" dirty="0"/>
              <a:t>or maximize probabilistic </a:t>
            </a:r>
            <a:r>
              <a:rPr lang="en-US" altLang="zh-TW" sz="2400" dirty="0" smtClean="0"/>
              <a:t>terms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Unsupervised</a:t>
            </a:r>
            <a:r>
              <a:rPr lang="en-US" altLang="zh-TW" sz="2400" dirty="0"/>
              <a:t>: Minimum quantization error, Minimum distance, MAP, MLE(maximum likelihood estimation)</a:t>
            </a:r>
            <a:endParaRPr lang="en-US" altLang="zh-TW" sz="2800" dirty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are </a:t>
            </a:r>
            <a:r>
              <a:rPr lang="en-US" altLang="zh-TW" dirty="0"/>
              <a:t>we seeking?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36096" y="2453987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E-in: for training set</a:t>
            </a:r>
          </a:p>
          <a:p>
            <a:r>
              <a:rPr lang="en-US" altLang="zh-TW" sz="2400" dirty="0" smtClean="0"/>
              <a:t>E-out: for testing set</a:t>
            </a:r>
            <a:endParaRPr lang="zh-TW" altLang="en-US" sz="2400" dirty="0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2328292"/>
            <a:ext cx="3552825" cy="1028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3429000"/>
            <a:ext cx="4772025" cy="11906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52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內容版面配置區 2"/>
          <p:cNvSpPr txBox="1">
            <a:spLocks/>
          </p:cNvSpPr>
          <p:nvPr/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		Under-fitting</a:t>
            </a:r>
            <a:r>
              <a:rPr lang="zh-TW" altLang="en-US" sz="2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VS. Over-fitting </a:t>
            </a:r>
            <a:r>
              <a:rPr lang="en-US" altLang="zh-TW" sz="2400" dirty="0" smtClean="0"/>
              <a:t>(fixed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6" name="標題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are </a:t>
            </a:r>
            <a:r>
              <a:rPr lang="en-US" altLang="zh-TW" dirty="0"/>
              <a:t>we seeking?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rot="5400000" flipH="1" flipV="1">
            <a:off x="-899814" y="4364310"/>
            <a:ext cx="38884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043608" y="6309320"/>
            <a:ext cx="662473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1179180" y="2838460"/>
            <a:ext cx="5965902" cy="3326844"/>
          </a:xfrm>
          <a:custGeom>
            <a:avLst/>
            <a:gdLst>
              <a:gd name="connsiteX0" fmla="*/ 0 w 5965902"/>
              <a:gd name="connsiteY0" fmla="*/ 0 h 2932771"/>
              <a:gd name="connsiteX1" fmla="*/ 724829 w 5965902"/>
              <a:gd name="connsiteY1" fmla="*/ 1204332 h 2932771"/>
              <a:gd name="connsiteX2" fmla="*/ 2007219 w 5965902"/>
              <a:gd name="connsiteY2" fmla="*/ 2074127 h 2932771"/>
              <a:gd name="connsiteX3" fmla="*/ 3791414 w 5965902"/>
              <a:gd name="connsiteY3" fmla="*/ 2620537 h 2932771"/>
              <a:gd name="connsiteX4" fmla="*/ 5965902 w 5965902"/>
              <a:gd name="connsiteY4" fmla="*/ 2932771 h 2932771"/>
              <a:gd name="connsiteX5" fmla="*/ 5965902 w 5965902"/>
              <a:gd name="connsiteY5" fmla="*/ 2932771 h 293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5902" h="2932771">
                <a:moveTo>
                  <a:pt x="0" y="0"/>
                </a:moveTo>
                <a:cubicBezTo>
                  <a:pt x="195146" y="429322"/>
                  <a:pt x="390293" y="858644"/>
                  <a:pt x="724829" y="1204332"/>
                </a:cubicBezTo>
                <a:cubicBezTo>
                  <a:pt x="1059366" y="1550020"/>
                  <a:pt x="1496121" y="1838093"/>
                  <a:pt x="2007219" y="2074127"/>
                </a:cubicBezTo>
                <a:cubicBezTo>
                  <a:pt x="2518317" y="2310161"/>
                  <a:pt x="3131634" y="2477430"/>
                  <a:pt x="3791414" y="2620537"/>
                </a:cubicBezTo>
                <a:cubicBezTo>
                  <a:pt x="4451195" y="2763644"/>
                  <a:pt x="5965902" y="2932771"/>
                  <a:pt x="5965902" y="2932771"/>
                </a:cubicBezTo>
                <a:lnTo>
                  <a:pt x="5965902" y="2932771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1234936" y="3068960"/>
            <a:ext cx="5642517" cy="3014505"/>
          </a:xfrm>
          <a:custGeom>
            <a:avLst/>
            <a:gdLst>
              <a:gd name="connsiteX0" fmla="*/ 0 w 5642517"/>
              <a:gd name="connsiteY0" fmla="*/ 2609385 h 2609385"/>
              <a:gd name="connsiteX1" fmla="*/ 1293541 w 5642517"/>
              <a:gd name="connsiteY1" fmla="*/ 2018371 h 2609385"/>
              <a:gd name="connsiteX2" fmla="*/ 2821258 w 5642517"/>
              <a:gd name="connsiteY2" fmla="*/ 1594624 h 2609385"/>
              <a:gd name="connsiteX3" fmla="*/ 4137102 w 5642517"/>
              <a:gd name="connsiteY3" fmla="*/ 1148575 h 2609385"/>
              <a:gd name="connsiteX4" fmla="*/ 5642517 w 5642517"/>
              <a:gd name="connsiteY4" fmla="*/ 0 h 260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2517" h="2609385">
                <a:moveTo>
                  <a:pt x="0" y="2609385"/>
                </a:moveTo>
                <a:cubicBezTo>
                  <a:pt x="411665" y="2398441"/>
                  <a:pt x="823331" y="2187498"/>
                  <a:pt x="1293541" y="2018371"/>
                </a:cubicBezTo>
                <a:cubicBezTo>
                  <a:pt x="1763751" y="1849244"/>
                  <a:pt x="2347331" y="1739590"/>
                  <a:pt x="2821258" y="1594624"/>
                </a:cubicBezTo>
                <a:cubicBezTo>
                  <a:pt x="3295185" y="1449658"/>
                  <a:pt x="3666892" y="1414346"/>
                  <a:pt x="4137102" y="1148575"/>
                </a:cubicBezTo>
                <a:cubicBezTo>
                  <a:pt x="4607312" y="882804"/>
                  <a:pt x="5124914" y="441402"/>
                  <a:pt x="5642517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1190331" y="2593133"/>
            <a:ext cx="5687122" cy="1771185"/>
          </a:xfrm>
          <a:custGeom>
            <a:avLst/>
            <a:gdLst>
              <a:gd name="connsiteX0" fmla="*/ 0 w 5687122"/>
              <a:gd name="connsiteY0" fmla="*/ 0 h 1771185"/>
              <a:gd name="connsiteX1" fmla="*/ 535258 w 5687122"/>
              <a:gd name="connsiteY1" fmla="*/ 780586 h 1771185"/>
              <a:gd name="connsiteX2" fmla="*/ 1550019 w 5687122"/>
              <a:gd name="connsiteY2" fmla="*/ 1616927 h 1771185"/>
              <a:gd name="connsiteX3" fmla="*/ 2386361 w 5687122"/>
              <a:gd name="connsiteY3" fmla="*/ 1706137 h 1771185"/>
              <a:gd name="connsiteX4" fmla="*/ 3568390 w 5687122"/>
              <a:gd name="connsiteY4" fmla="*/ 1460810 h 1771185"/>
              <a:gd name="connsiteX5" fmla="*/ 4828478 w 5687122"/>
              <a:gd name="connsiteY5" fmla="*/ 836342 h 1771185"/>
              <a:gd name="connsiteX6" fmla="*/ 5687122 w 5687122"/>
              <a:gd name="connsiteY6" fmla="*/ 245327 h 1771185"/>
              <a:gd name="connsiteX7" fmla="*/ 5687122 w 5687122"/>
              <a:gd name="connsiteY7" fmla="*/ 245327 h 177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7122" h="1771185">
                <a:moveTo>
                  <a:pt x="0" y="0"/>
                </a:moveTo>
                <a:cubicBezTo>
                  <a:pt x="138461" y="255549"/>
                  <a:pt x="276922" y="511098"/>
                  <a:pt x="535258" y="780586"/>
                </a:cubicBezTo>
                <a:cubicBezTo>
                  <a:pt x="793595" y="1050074"/>
                  <a:pt x="1241502" y="1462669"/>
                  <a:pt x="1550019" y="1616927"/>
                </a:cubicBezTo>
                <a:cubicBezTo>
                  <a:pt x="1858536" y="1771185"/>
                  <a:pt x="2049966" y="1732156"/>
                  <a:pt x="2386361" y="1706137"/>
                </a:cubicBezTo>
                <a:cubicBezTo>
                  <a:pt x="2722756" y="1680118"/>
                  <a:pt x="3161371" y="1605776"/>
                  <a:pt x="3568390" y="1460810"/>
                </a:cubicBezTo>
                <a:cubicBezTo>
                  <a:pt x="3975409" y="1315844"/>
                  <a:pt x="4475356" y="1038923"/>
                  <a:pt x="4828478" y="836342"/>
                </a:cubicBezTo>
                <a:cubicBezTo>
                  <a:pt x="5181600" y="633762"/>
                  <a:pt x="5687122" y="245327"/>
                  <a:pt x="5687122" y="245327"/>
                </a:cubicBezTo>
                <a:lnTo>
                  <a:pt x="5687122" y="245327"/>
                </a:lnTo>
              </a:path>
            </a:pathLst>
          </a:cu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79512" y="263691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error</a:t>
            </a:r>
            <a:endParaRPr lang="zh-TW" altLang="en-US" sz="2400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6309320"/>
            <a:ext cx="476250" cy="361950"/>
          </a:xfrm>
          <a:prstGeom prst="rect">
            <a:avLst/>
          </a:prstGeom>
          <a:noFill/>
        </p:spPr>
      </p:pic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5589240"/>
            <a:ext cx="466725" cy="361950"/>
          </a:xfrm>
          <a:prstGeom prst="rect">
            <a:avLst/>
          </a:prstGeom>
          <a:noFill/>
        </p:spPr>
      </p:pic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080" y="3140968"/>
            <a:ext cx="657225" cy="361950"/>
          </a:xfrm>
          <a:prstGeom prst="rect">
            <a:avLst/>
          </a:prstGeom>
          <a:noFill/>
        </p:spPr>
      </p:pic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4149080"/>
            <a:ext cx="2457450" cy="361950"/>
          </a:xfrm>
          <a:prstGeom prst="rect">
            <a:avLst/>
          </a:prstGeom>
          <a:noFill/>
        </p:spPr>
      </p:pic>
      <p:sp>
        <p:nvSpPr>
          <p:cNvPr id="41" name="文字方塊 40"/>
          <p:cNvSpPr txBox="1"/>
          <p:nvPr/>
        </p:nvSpPr>
        <p:spPr>
          <a:xfrm>
            <a:off x="5292080" y="458112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(model = hypothesis + loss functions)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2" name="直線接點 41"/>
          <p:cNvCxnSpPr/>
          <p:nvPr/>
        </p:nvCxnSpPr>
        <p:spPr>
          <a:xfrm rot="5400000">
            <a:off x="1439652" y="4473116"/>
            <a:ext cx="35283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5400000">
            <a:off x="1943708" y="2240868"/>
            <a:ext cx="792088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16200000" flipH="1">
            <a:off x="4608004" y="2312876"/>
            <a:ext cx="792088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Supervised learning categories and techniques</a:t>
            </a:r>
          </a:p>
          <a:p>
            <a:pPr lvl="1"/>
            <a:r>
              <a:rPr lang="en-US" altLang="zh-TW" sz="2000" b="1" dirty="0" smtClean="0"/>
              <a:t>Linear </a:t>
            </a:r>
            <a:r>
              <a:rPr lang="en-US" altLang="zh-TW" sz="2000" b="1" dirty="0"/>
              <a:t>classifier</a:t>
            </a:r>
            <a:r>
              <a:rPr lang="en-US" altLang="zh-TW" sz="2000" dirty="0"/>
              <a:t> (numerical </a:t>
            </a:r>
            <a:r>
              <a:rPr lang="en-US" altLang="zh-TW" sz="2000" dirty="0" smtClean="0"/>
              <a:t>functions)</a:t>
            </a: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 lvl="1"/>
            <a:r>
              <a:rPr lang="en-US" altLang="zh-TW" sz="2000" b="1" dirty="0"/>
              <a:t>Parametric</a:t>
            </a:r>
            <a:r>
              <a:rPr lang="en-US" altLang="zh-TW" sz="2000" dirty="0"/>
              <a:t> (Probabilistic functions) 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Naïve </a:t>
            </a:r>
            <a:r>
              <a:rPr lang="en-US" altLang="zh-TW" sz="2000" dirty="0"/>
              <a:t>Bayes, Gaussian discriminant analysis (GDA), Hidden Markov models (HMM), Probabilistic graphical models 	</a:t>
            </a:r>
          </a:p>
          <a:p>
            <a:pPr lvl="1"/>
            <a:r>
              <a:rPr lang="en-US" altLang="zh-TW" sz="2000" b="1" dirty="0" smtClean="0"/>
              <a:t>Non-parametric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(Instance-based functions</a:t>
            </a:r>
            <a:r>
              <a:rPr lang="en-US" altLang="zh-TW" sz="2000" dirty="0" smtClean="0"/>
              <a:t>)</a:t>
            </a:r>
            <a:r>
              <a:rPr lang="en-US" altLang="zh-TW" sz="2000" i="1" dirty="0"/>
              <a:t> </a:t>
            </a:r>
            <a:endParaRPr lang="en-US" altLang="zh-TW" sz="2000" i="1" dirty="0" smtClean="0"/>
          </a:p>
          <a:p>
            <a:pPr lvl="2"/>
            <a:r>
              <a:rPr lang="en-US" altLang="zh-TW" sz="2000" i="1" dirty="0"/>
              <a:t>K</a:t>
            </a:r>
            <a:r>
              <a:rPr lang="en-US" altLang="zh-TW" sz="2000" dirty="0"/>
              <a:t>-nearest neighbors, Kernel regression, Kernel density estimation, Local regression</a:t>
            </a:r>
          </a:p>
          <a:p>
            <a:pPr lvl="1"/>
            <a:r>
              <a:rPr lang="en-US" altLang="zh-TW" sz="2000" b="1" dirty="0" smtClean="0"/>
              <a:t>Non-metric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(Symbolic functions</a:t>
            </a:r>
            <a:r>
              <a:rPr lang="en-US" altLang="zh-TW" sz="2000" dirty="0" smtClean="0"/>
              <a:t>)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Classification and regression tree (CART), decision tree </a:t>
            </a:r>
            <a:r>
              <a:rPr lang="en-US" altLang="zh-TW" sz="1600" dirty="0"/>
              <a:t>	</a:t>
            </a:r>
            <a:endParaRPr lang="en-US" altLang="zh-TW" sz="2000" dirty="0"/>
          </a:p>
          <a:p>
            <a:pPr lvl="1"/>
            <a:r>
              <a:rPr lang="en-US" altLang="zh-TW" sz="2000" b="1" dirty="0" smtClean="0"/>
              <a:t>Aggregation</a:t>
            </a:r>
          </a:p>
          <a:p>
            <a:pPr lvl="2"/>
            <a:r>
              <a:rPr lang="en-US" altLang="zh-TW" sz="2000" dirty="0"/>
              <a:t>Bagging (bootstrap + aggregation), </a:t>
            </a:r>
            <a:r>
              <a:rPr lang="en-US" altLang="zh-TW" sz="2000" dirty="0" err="1"/>
              <a:t>Adaboost</a:t>
            </a:r>
            <a:r>
              <a:rPr lang="en-US" altLang="zh-TW" sz="2000" dirty="0"/>
              <a:t>, Random forest </a:t>
            </a:r>
            <a:r>
              <a:rPr lang="en-US" altLang="zh-TW" sz="1600" dirty="0"/>
              <a:t>	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7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程序 20"/>
          <p:cNvSpPr/>
          <p:nvPr/>
        </p:nvSpPr>
        <p:spPr>
          <a:xfrm>
            <a:off x="1189859" y="2029490"/>
            <a:ext cx="1650183" cy="1584176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Techniques: </a:t>
            </a:r>
          </a:p>
          <a:p>
            <a:pPr lvl="1"/>
            <a:r>
              <a:rPr lang="en-US" altLang="zh-TW" sz="2000" dirty="0"/>
              <a:t>Perceptron</a:t>
            </a:r>
          </a:p>
          <a:p>
            <a:pPr lvl="1"/>
            <a:r>
              <a:rPr lang="en-US" altLang="zh-TW" sz="2000" dirty="0" smtClean="0"/>
              <a:t>Logistic regression </a:t>
            </a:r>
          </a:p>
          <a:p>
            <a:pPr lvl="1"/>
            <a:r>
              <a:rPr lang="en-US" altLang="zh-TW" sz="2000" dirty="0"/>
              <a:t>Support vector machine (SVM) </a:t>
            </a:r>
          </a:p>
          <a:p>
            <a:pPr lvl="1"/>
            <a:r>
              <a:rPr lang="en-US" altLang="zh-TW" sz="2000" dirty="0" smtClean="0"/>
              <a:t>Ada-line</a:t>
            </a:r>
          </a:p>
          <a:p>
            <a:pPr lvl="1"/>
            <a:r>
              <a:rPr lang="en-US" altLang="zh-TW" sz="2000" dirty="0" smtClean="0"/>
              <a:t>Multi-layer perceptron (MLP)</a:t>
            </a:r>
          </a:p>
          <a:p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techniques</a:t>
            </a:r>
            <a:endParaRPr lang="zh-TW" altLang="en-US" dirty="0"/>
          </a:p>
        </p:txBody>
      </p:sp>
      <p:sp>
        <p:nvSpPr>
          <p:cNvPr id="6" name="乘號 5"/>
          <p:cNvSpPr/>
          <p:nvPr/>
        </p:nvSpPr>
        <p:spPr>
          <a:xfrm>
            <a:off x="1285011" y="21255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1501035" y="22695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573043" y="20534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285011" y="234152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789067" y="22695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乘號 10"/>
          <p:cNvSpPr/>
          <p:nvPr/>
        </p:nvSpPr>
        <p:spPr>
          <a:xfrm>
            <a:off x="1717059" y="248554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乘號 11"/>
          <p:cNvSpPr/>
          <p:nvPr/>
        </p:nvSpPr>
        <p:spPr>
          <a:xfrm>
            <a:off x="1429027" y="255754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2141393" y="28375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1925369" y="30536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2429425" y="28375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213401" y="30536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069385" y="32696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2501433" y="30536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流程圖: 接點 18"/>
          <p:cNvSpPr/>
          <p:nvPr/>
        </p:nvSpPr>
        <p:spPr>
          <a:xfrm>
            <a:off x="2357417" y="32696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流程圖: 接點 19"/>
          <p:cNvSpPr/>
          <p:nvPr/>
        </p:nvSpPr>
        <p:spPr>
          <a:xfrm>
            <a:off x="2213401" y="341364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1381450" y="2149502"/>
            <a:ext cx="1176561" cy="118413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1961724"/>
            <a:ext cx="2733675" cy="361950"/>
          </a:xfrm>
          <a:prstGeom prst="rect">
            <a:avLst/>
          </a:prstGeom>
          <a:noFill/>
        </p:spPr>
      </p:pic>
      <p:sp>
        <p:nvSpPr>
          <p:cNvPr id="30" name="矩形 29"/>
          <p:cNvSpPr/>
          <p:nvPr/>
        </p:nvSpPr>
        <p:spPr>
          <a:xfrm>
            <a:off x="3419871" y="2397319"/>
            <a:ext cx="4988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, where </a:t>
            </a:r>
            <a:r>
              <a:rPr lang="en-US" altLang="zh-TW" sz="2400" i="1" dirty="0" smtClean="0"/>
              <a:t>w</a:t>
            </a:r>
            <a:r>
              <a:rPr lang="en-US" altLang="zh-TW" sz="2400" dirty="0" smtClean="0"/>
              <a:t> is an </a:t>
            </a:r>
            <a:r>
              <a:rPr lang="en-US" altLang="zh-TW" sz="2400" i="1" dirty="0" smtClean="0"/>
              <a:t>d</a:t>
            </a:r>
            <a:r>
              <a:rPr lang="en-US" altLang="zh-TW" sz="2400" dirty="0" smtClean="0"/>
              <a:t>-dim vector (learned)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475828" y="1466693"/>
            <a:ext cx="2580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Linear classifier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38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916832"/>
            <a:ext cx="3891157" cy="3418274"/>
          </a:xfrm>
          <a:prstGeom prst="rect">
            <a:avLst/>
          </a:prstGeom>
        </p:spPr>
      </p:pic>
      <p:pic>
        <p:nvPicPr>
          <p:cNvPr id="3" name="圖片 2" descr="Fig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24" y="1916832"/>
            <a:ext cx="3891158" cy="3418274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techniques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4053" y="1412776"/>
            <a:ext cx="677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Using </a:t>
            </a:r>
            <a:r>
              <a:rPr lang="en-US" altLang="zh-TW" sz="2400" b="1" dirty="0" smtClean="0"/>
              <a:t>perceptron learning algorithm</a:t>
            </a:r>
            <a:r>
              <a:rPr lang="en-US" altLang="zh-TW" sz="2400" dirty="0" smtClean="0"/>
              <a:t>(PLA)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06386" y="5373216"/>
            <a:ext cx="93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91931" y="5373216"/>
            <a:ext cx="93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65335" y="5733256"/>
            <a:ext cx="161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Error rate: 0.10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83541" y="5733256"/>
            <a:ext cx="175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Error rate: 0.156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2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techniques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4053" y="141277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Using </a:t>
            </a:r>
            <a:r>
              <a:rPr lang="en-US" altLang="zh-TW" sz="2400" b="1" dirty="0" smtClean="0"/>
              <a:t>logistic regression</a:t>
            </a:r>
            <a:endParaRPr lang="zh-TW" altLang="en-US" sz="2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06386" y="5368565"/>
            <a:ext cx="93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91931" y="5364583"/>
            <a:ext cx="93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65335" y="5744820"/>
            <a:ext cx="161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Error rate: 0.11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83541" y="5744820"/>
            <a:ext cx="175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Error rate: 0.145</a:t>
            </a:r>
            <a:endParaRPr lang="zh-TW" altLang="en-US" dirty="0"/>
          </a:p>
        </p:txBody>
      </p:sp>
      <p:pic>
        <p:nvPicPr>
          <p:cNvPr id="10" name="圖片 9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4" y="1948565"/>
            <a:ext cx="3893122" cy="3420000"/>
          </a:xfrm>
          <a:prstGeom prst="rect">
            <a:avLst/>
          </a:prstGeom>
        </p:spPr>
      </p:pic>
      <p:pic>
        <p:nvPicPr>
          <p:cNvPr id="11" name="圖片 10" descr="Fig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44583"/>
            <a:ext cx="3893122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圖: 程序 18"/>
          <p:cNvSpPr/>
          <p:nvPr/>
        </p:nvSpPr>
        <p:spPr>
          <a:xfrm>
            <a:off x="940881" y="1977762"/>
            <a:ext cx="3240360" cy="22322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內容版面配置區 44"/>
          <p:cNvSpPr>
            <a:spLocks noGrp="1"/>
          </p:cNvSpPr>
          <p:nvPr>
            <p:ph idx="1"/>
          </p:nvPr>
        </p:nvSpPr>
        <p:spPr>
          <a:xfrm>
            <a:off x="457200" y="4797153"/>
            <a:ext cx="8229600" cy="100811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Support vector machine (SVM</a:t>
            </a:r>
            <a:r>
              <a:rPr lang="en-US" altLang="zh-TW" sz="2400" dirty="0" smtClean="0"/>
              <a:t>):</a:t>
            </a:r>
          </a:p>
          <a:p>
            <a:pPr lvl="1"/>
            <a:r>
              <a:rPr lang="en-US" altLang="zh-TW" sz="2000" dirty="0" smtClean="0"/>
              <a:t>Linear </a:t>
            </a:r>
            <a:r>
              <a:rPr lang="en-US" altLang="zh-TW" sz="2000" dirty="0"/>
              <a:t>to nonlinear: </a:t>
            </a:r>
            <a:r>
              <a:rPr lang="en-US" altLang="zh-TW" sz="2000" b="1" dirty="0"/>
              <a:t>Feature transform</a:t>
            </a:r>
            <a:r>
              <a:rPr lang="en-US" altLang="zh-TW" sz="2000" dirty="0"/>
              <a:t> and </a:t>
            </a:r>
            <a:r>
              <a:rPr lang="en-US" altLang="zh-TW" sz="2000" b="1" dirty="0" smtClean="0"/>
              <a:t>kernel function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Learning </a:t>
            </a:r>
            <a:r>
              <a:rPr lang="en-US" altLang="zh-TW" dirty="0" smtClean="0"/>
              <a:t>techniques</a:t>
            </a:r>
            <a:endParaRPr lang="zh-TW" altLang="en-US" dirty="0"/>
          </a:p>
        </p:txBody>
      </p:sp>
      <p:sp>
        <p:nvSpPr>
          <p:cNvPr id="4" name="乘號 3"/>
          <p:cNvSpPr/>
          <p:nvPr/>
        </p:nvSpPr>
        <p:spPr>
          <a:xfrm>
            <a:off x="1804977" y="3609020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2741081" y="3681028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2072435" y="2049770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2381041" y="3825044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2381041" y="2121778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732969" y="2265794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372929" y="2769850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2309033" y="2553826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2021001" y="2697842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2597065" y="2553826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2381041" y="2769850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2237025" y="2985874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799373" y="2769850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525057" y="2985874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2381041" y="3129890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3080547" y="3345914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3152555" y="2528900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/>
          <p:cNvSpPr/>
          <p:nvPr/>
        </p:nvSpPr>
        <p:spPr>
          <a:xfrm>
            <a:off x="3296571" y="2913866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/>
          <p:cNvSpPr/>
          <p:nvPr/>
        </p:nvSpPr>
        <p:spPr>
          <a:xfrm>
            <a:off x="2864523" y="2121778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23"/>
          <p:cNvSpPr/>
          <p:nvPr/>
        </p:nvSpPr>
        <p:spPr>
          <a:xfrm>
            <a:off x="1516945" y="3104964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接點 24"/>
          <p:cNvSpPr/>
          <p:nvPr/>
        </p:nvSpPr>
        <p:spPr>
          <a:xfrm>
            <a:off x="1948993" y="2985874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流程圖: 接點 25"/>
          <p:cNvSpPr/>
          <p:nvPr/>
        </p:nvSpPr>
        <p:spPr>
          <a:xfrm>
            <a:off x="2021001" y="3201898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流程圖: 接點 26"/>
          <p:cNvSpPr/>
          <p:nvPr/>
        </p:nvSpPr>
        <p:spPr>
          <a:xfrm>
            <a:off x="2583349" y="3329297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2799373" y="3113273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37025" y="4208100"/>
            <a:ext cx="447675" cy="361950"/>
          </a:xfrm>
          <a:prstGeom prst="rect">
            <a:avLst/>
          </a:prstGeom>
          <a:noFill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8" y="2625834"/>
            <a:ext cx="447675" cy="361950"/>
          </a:xfrm>
          <a:prstGeom prst="rect">
            <a:avLst/>
          </a:prstGeom>
          <a:noFill/>
        </p:spPr>
      </p:pic>
      <p:sp>
        <p:nvSpPr>
          <p:cNvPr id="31" name="乘號 30"/>
          <p:cNvSpPr/>
          <p:nvPr/>
        </p:nvSpPr>
        <p:spPr>
          <a:xfrm>
            <a:off x="1516945" y="3320988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乘號 31"/>
          <p:cNvSpPr/>
          <p:nvPr/>
        </p:nvSpPr>
        <p:spPr>
          <a:xfrm>
            <a:off x="2093009" y="3753036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乘號 32"/>
          <p:cNvSpPr/>
          <p:nvPr/>
        </p:nvSpPr>
        <p:spPr>
          <a:xfrm>
            <a:off x="1588953" y="2553826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接點 33"/>
          <p:cNvSpPr/>
          <p:nvPr/>
        </p:nvSpPr>
        <p:spPr>
          <a:xfrm>
            <a:off x="2237025" y="3401305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0597" y="2038244"/>
            <a:ext cx="1933575" cy="361950"/>
          </a:xfrm>
          <a:prstGeom prst="rect">
            <a:avLst/>
          </a:prstGeom>
          <a:noFill/>
        </p:spPr>
      </p:pic>
      <p:cxnSp>
        <p:nvCxnSpPr>
          <p:cNvPr id="36" name="直線接點 35"/>
          <p:cNvCxnSpPr/>
          <p:nvPr/>
        </p:nvCxnSpPr>
        <p:spPr>
          <a:xfrm rot="10800000" flipV="1">
            <a:off x="1372929" y="2121778"/>
            <a:ext cx="2160240" cy="187220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向下箭號 36"/>
          <p:cNvSpPr/>
          <p:nvPr/>
        </p:nvSpPr>
        <p:spPr>
          <a:xfrm>
            <a:off x="6032685" y="2542300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4493" y="3118364"/>
            <a:ext cx="4619625" cy="361950"/>
          </a:xfrm>
          <a:prstGeom prst="rect">
            <a:avLst/>
          </a:prstGeom>
          <a:noFill/>
        </p:spPr>
      </p:pic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0597" y="3622420"/>
            <a:ext cx="2733675" cy="361950"/>
          </a:xfrm>
          <a:prstGeom prst="rect">
            <a:avLst/>
          </a:prstGeom>
          <a:noFill/>
        </p:spPr>
      </p:pic>
      <p:sp>
        <p:nvSpPr>
          <p:cNvPr id="40" name="橢圓 39"/>
          <p:cNvSpPr/>
          <p:nvPr/>
        </p:nvSpPr>
        <p:spPr>
          <a:xfrm>
            <a:off x="1804977" y="2337802"/>
            <a:ext cx="1296144" cy="136815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37662" y="1505180"/>
            <a:ext cx="3383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2400" dirty="0" smtClean="0"/>
              <a:t>Non-linear </a:t>
            </a:r>
            <a:r>
              <a:rPr lang="en-US" altLang="zh-TW" sz="2400" dirty="0"/>
              <a:t>case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01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What is machine learning</a:t>
            </a:r>
            <a:r>
              <a:rPr lang="en-US" altLang="zh-TW" dirty="0" smtClean="0"/>
              <a:t>?</a:t>
            </a:r>
          </a:p>
          <a:p>
            <a:r>
              <a:rPr lang="en-US" altLang="zh-TW" dirty="0"/>
              <a:t>Learning system </a:t>
            </a:r>
            <a:r>
              <a:rPr lang="en-US" altLang="zh-TW" dirty="0" smtClean="0"/>
              <a:t>model</a:t>
            </a:r>
          </a:p>
          <a:p>
            <a:r>
              <a:rPr lang="en-US" altLang="zh-TW" dirty="0"/>
              <a:t>Training and </a:t>
            </a:r>
            <a:r>
              <a:rPr lang="en-US" altLang="zh-TW" dirty="0" smtClean="0"/>
              <a:t>testing</a:t>
            </a:r>
          </a:p>
          <a:p>
            <a:r>
              <a:rPr lang="en-US" altLang="zh-TW" dirty="0"/>
              <a:t>Performance</a:t>
            </a:r>
            <a:endParaRPr lang="en-US" altLang="zh-TW" dirty="0" smtClean="0"/>
          </a:p>
          <a:p>
            <a:r>
              <a:rPr lang="en-US" altLang="zh-TW" dirty="0" smtClean="0"/>
              <a:t>Algorithms</a:t>
            </a:r>
          </a:p>
          <a:p>
            <a:r>
              <a:rPr lang="en-US" altLang="zh-TW" dirty="0"/>
              <a:t>Machine learning </a:t>
            </a:r>
            <a:r>
              <a:rPr lang="en-US" altLang="zh-TW" dirty="0" smtClean="0"/>
              <a:t>structure</a:t>
            </a:r>
          </a:p>
          <a:p>
            <a:r>
              <a:rPr lang="en-US" altLang="zh-TW" dirty="0" smtClean="0"/>
              <a:t>What are </a:t>
            </a:r>
            <a:r>
              <a:rPr lang="en-US" altLang="zh-TW" dirty="0"/>
              <a:t>we seeking? </a:t>
            </a:r>
            <a:endParaRPr lang="en-US" altLang="zh-TW" dirty="0" smtClean="0"/>
          </a:p>
          <a:p>
            <a:r>
              <a:rPr lang="en-US" altLang="zh-TW" dirty="0" smtClean="0"/>
              <a:t>Learning techniques</a:t>
            </a:r>
          </a:p>
          <a:p>
            <a:r>
              <a:rPr lang="en-US" altLang="zh-TW" dirty="0" smtClean="0"/>
              <a:t>Applications</a:t>
            </a:r>
          </a:p>
          <a:p>
            <a:r>
              <a:rPr lang="en-US" altLang="zh-TW" dirty="0" smtClean="0"/>
              <a:t>Conclusion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&amp; 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6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Unsupervised learning categories and techniques</a:t>
            </a:r>
          </a:p>
          <a:p>
            <a:pPr lvl="1"/>
            <a:r>
              <a:rPr lang="en-US" altLang="zh-TW" sz="2000" b="1" dirty="0" smtClean="0"/>
              <a:t>Clustering</a:t>
            </a:r>
          </a:p>
          <a:p>
            <a:pPr lvl="2"/>
            <a:r>
              <a:rPr lang="en-US" altLang="zh-TW" sz="2000" dirty="0"/>
              <a:t>K-means </a:t>
            </a:r>
            <a:r>
              <a:rPr lang="en-US" altLang="zh-TW" sz="2000" dirty="0" smtClean="0"/>
              <a:t>clustering</a:t>
            </a:r>
            <a:endParaRPr lang="en-US" altLang="zh-TW" sz="2000" dirty="0"/>
          </a:p>
          <a:p>
            <a:pPr lvl="2"/>
            <a:r>
              <a:rPr lang="en-US" altLang="zh-TW" sz="2000" dirty="0"/>
              <a:t>Spectral clustering </a:t>
            </a:r>
            <a:r>
              <a:rPr lang="en-US" altLang="zh-TW" sz="1600" dirty="0"/>
              <a:t>	</a:t>
            </a:r>
            <a:endParaRPr lang="en-US" altLang="zh-TW" sz="2000" dirty="0" smtClean="0"/>
          </a:p>
          <a:p>
            <a:pPr lvl="1"/>
            <a:r>
              <a:rPr lang="en-US" altLang="zh-TW" sz="2000" b="1" dirty="0"/>
              <a:t>Density Estimation </a:t>
            </a:r>
            <a:r>
              <a:rPr lang="en-US" altLang="zh-TW" sz="2000" dirty="0"/>
              <a:t>	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Gaussian mixture model (GMM) 	</a:t>
            </a:r>
          </a:p>
          <a:p>
            <a:pPr lvl="2"/>
            <a:r>
              <a:rPr lang="en-US" altLang="zh-TW" sz="2000" dirty="0"/>
              <a:t>Graphical models </a:t>
            </a:r>
          </a:p>
          <a:p>
            <a:pPr lvl="1"/>
            <a:r>
              <a:rPr lang="en-US" altLang="zh-TW" sz="2000" b="1" dirty="0"/>
              <a:t>Dimensionality reduction </a:t>
            </a:r>
            <a:r>
              <a:rPr lang="en-US" altLang="zh-TW" sz="2000" dirty="0"/>
              <a:t>	</a:t>
            </a:r>
          </a:p>
          <a:p>
            <a:pPr lvl="2"/>
            <a:r>
              <a:rPr lang="en-US" altLang="zh-TW" sz="2000" dirty="0"/>
              <a:t>Principal component analysis (PCA) 	</a:t>
            </a:r>
          </a:p>
          <a:p>
            <a:pPr lvl="2"/>
            <a:r>
              <a:rPr lang="en-US" altLang="zh-TW" sz="2000" dirty="0"/>
              <a:t>Factor analysis 	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Face </a:t>
            </a:r>
            <a:r>
              <a:rPr lang="en-US" altLang="zh-TW" dirty="0"/>
              <a:t>detection</a:t>
            </a:r>
          </a:p>
          <a:p>
            <a:r>
              <a:rPr lang="en-US" altLang="zh-TW" dirty="0"/>
              <a:t>Object detection and recognition</a:t>
            </a:r>
          </a:p>
          <a:p>
            <a:r>
              <a:rPr lang="en-US" altLang="zh-TW" dirty="0"/>
              <a:t>Image segmentation</a:t>
            </a:r>
          </a:p>
          <a:p>
            <a:r>
              <a:rPr lang="en-US" altLang="zh-TW" dirty="0"/>
              <a:t>Multimedia event detection</a:t>
            </a:r>
          </a:p>
          <a:p>
            <a:r>
              <a:rPr lang="en-US" altLang="zh-TW" dirty="0"/>
              <a:t>Economical and commercial usage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6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 smtClean="0"/>
              <a:t>    We have a simple </a:t>
            </a:r>
            <a:r>
              <a:rPr lang="en-US" altLang="zh-TW" dirty="0"/>
              <a:t>overview of </a:t>
            </a:r>
            <a:r>
              <a:rPr lang="en-US" altLang="zh-TW" dirty="0" smtClean="0"/>
              <a:t>some </a:t>
            </a:r>
            <a:r>
              <a:rPr lang="en-US" altLang="zh-TW" dirty="0"/>
              <a:t>techniques and algorithms </a:t>
            </a:r>
            <a:r>
              <a:rPr lang="en-US" altLang="zh-TW" dirty="0" smtClean="0"/>
              <a:t>in machine learning. Furthermore, there are more and more </a:t>
            </a:r>
            <a:r>
              <a:rPr lang="en-US" altLang="zh-TW" dirty="0"/>
              <a:t>techniques </a:t>
            </a:r>
            <a:r>
              <a:rPr lang="en-US" altLang="zh-TW" dirty="0" smtClean="0"/>
              <a:t>apply machine learning as a solution. In the future, machine learning will play an important role in our daily life.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787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dirty="0" smtClean="0"/>
              <a:t>[1] W. L. Chao, J. J. Ding, “Integrated </a:t>
            </a:r>
            <a:r>
              <a:rPr lang="en-US" altLang="zh-TW" dirty="0"/>
              <a:t>Machine Learning Algorithms </a:t>
            </a:r>
            <a:r>
              <a:rPr lang="en-US" altLang="zh-TW" dirty="0" smtClean="0"/>
              <a:t>for </a:t>
            </a:r>
            <a:r>
              <a:rPr lang="en-US" altLang="zh-TW" dirty="0"/>
              <a:t>Human Age </a:t>
            </a:r>
            <a:r>
              <a:rPr lang="en-US" altLang="zh-TW" dirty="0" smtClean="0"/>
              <a:t>Estimation”, NTU, 2011.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008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 branch of </a:t>
            </a:r>
            <a:r>
              <a:rPr lang="en-US" altLang="zh-TW" sz="2400" b="1" dirty="0" smtClean="0"/>
              <a:t>artificial intelligence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concerned </a:t>
            </a:r>
            <a:r>
              <a:rPr lang="en-US" altLang="zh-TW" sz="2400" dirty="0" smtClean="0"/>
              <a:t>with the design and development of algorithms that allow computers to evolve behaviors based on empirical data.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As intelligence requires knowledge, it is necessary for the computers to acquire knowledge.</a:t>
            </a:r>
            <a:endParaRPr lang="zh-TW" altLang="en-US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8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system model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691680" y="2804588"/>
            <a:ext cx="12241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Samples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92080" y="2804588"/>
            <a:ext cx="129614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Learning Method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33027" y="4343615"/>
            <a:ext cx="11590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System</a:t>
            </a:r>
            <a:endParaRPr lang="zh-TW" altLang="en-US" sz="2400" dirty="0"/>
          </a:p>
        </p:txBody>
      </p:sp>
      <p:cxnSp>
        <p:nvCxnSpPr>
          <p:cNvPr id="16" name="肘形接點 15"/>
          <p:cNvCxnSpPr>
            <a:stCxn id="13" idx="3"/>
            <a:endCxn id="27" idx="1"/>
          </p:cNvCxnSpPr>
          <p:nvPr/>
        </p:nvCxnSpPr>
        <p:spPr>
          <a:xfrm>
            <a:off x="2915816" y="3220087"/>
            <a:ext cx="1217211" cy="13543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6" idx="1"/>
          </p:cNvCxnSpPr>
          <p:nvPr/>
        </p:nvCxnSpPr>
        <p:spPr>
          <a:xfrm>
            <a:off x="3419872" y="3220086"/>
            <a:ext cx="187220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3"/>
          </p:cNvCxnSpPr>
          <p:nvPr/>
        </p:nvCxnSpPr>
        <p:spPr>
          <a:xfrm>
            <a:off x="6588224" y="3220087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7" idx="3"/>
            <a:endCxn id="26" idx="2"/>
          </p:cNvCxnSpPr>
          <p:nvPr/>
        </p:nvCxnSpPr>
        <p:spPr>
          <a:xfrm flipV="1">
            <a:off x="5292080" y="3635585"/>
            <a:ext cx="648072" cy="9388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067695" y="5196510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067696" y="2132856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Testing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流程圖: 程序 177"/>
          <p:cNvSpPr/>
          <p:nvPr/>
        </p:nvSpPr>
        <p:spPr>
          <a:xfrm>
            <a:off x="5940152" y="393305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流程圖: 程序 159"/>
          <p:cNvSpPr/>
          <p:nvPr/>
        </p:nvSpPr>
        <p:spPr>
          <a:xfrm>
            <a:off x="3347864" y="177281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流程圖: 程序 120"/>
          <p:cNvSpPr/>
          <p:nvPr/>
        </p:nvSpPr>
        <p:spPr>
          <a:xfrm>
            <a:off x="755576" y="3904621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and testing</a:t>
            </a:r>
            <a:endParaRPr lang="zh-TW" altLang="en-US" dirty="0"/>
          </a:p>
        </p:txBody>
      </p:sp>
      <p:sp>
        <p:nvSpPr>
          <p:cNvPr id="106" name="乘號 105"/>
          <p:cNvSpPr/>
          <p:nvPr/>
        </p:nvSpPr>
        <p:spPr>
          <a:xfrm>
            <a:off x="1043608" y="419265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乘號 106"/>
          <p:cNvSpPr/>
          <p:nvPr/>
        </p:nvSpPr>
        <p:spPr>
          <a:xfrm>
            <a:off x="1259632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乘號 107"/>
          <p:cNvSpPr/>
          <p:nvPr/>
        </p:nvSpPr>
        <p:spPr>
          <a:xfrm>
            <a:off x="1331640" y="412064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乘號 108"/>
          <p:cNvSpPr/>
          <p:nvPr/>
        </p:nvSpPr>
        <p:spPr>
          <a:xfrm>
            <a:off x="1043608" y="440867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乘號 109"/>
          <p:cNvSpPr/>
          <p:nvPr/>
        </p:nvSpPr>
        <p:spPr>
          <a:xfrm>
            <a:off x="1547664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乘號 110"/>
          <p:cNvSpPr/>
          <p:nvPr/>
        </p:nvSpPr>
        <p:spPr>
          <a:xfrm>
            <a:off x="1475656" y="455269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乘號 111"/>
          <p:cNvSpPr/>
          <p:nvPr/>
        </p:nvSpPr>
        <p:spPr>
          <a:xfrm>
            <a:off x="1187624" y="462470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流程圖: 接點 112"/>
          <p:cNvSpPr/>
          <p:nvPr/>
        </p:nvSpPr>
        <p:spPr>
          <a:xfrm>
            <a:off x="1907704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4" name="流程圖: 接點 113"/>
          <p:cNvSpPr/>
          <p:nvPr/>
        </p:nvSpPr>
        <p:spPr>
          <a:xfrm>
            <a:off x="1691680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5" name="流程圖: 接點 114"/>
          <p:cNvSpPr/>
          <p:nvPr/>
        </p:nvSpPr>
        <p:spPr>
          <a:xfrm>
            <a:off x="2195736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6" name="流程圖: 接點 115"/>
          <p:cNvSpPr/>
          <p:nvPr/>
        </p:nvSpPr>
        <p:spPr>
          <a:xfrm>
            <a:off x="1979712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7" name="流程圖: 接點 116"/>
          <p:cNvSpPr/>
          <p:nvPr/>
        </p:nvSpPr>
        <p:spPr>
          <a:xfrm>
            <a:off x="1835696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8" name="流程圖: 接點 117"/>
          <p:cNvSpPr/>
          <p:nvPr/>
        </p:nvSpPr>
        <p:spPr>
          <a:xfrm>
            <a:off x="2267744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9" name="流程圖: 接點 118"/>
          <p:cNvSpPr/>
          <p:nvPr/>
        </p:nvSpPr>
        <p:spPr>
          <a:xfrm>
            <a:off x="2123728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1979712" y="548879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2" name="乘號 121"/>
          <p:cNvSpPr/>
          <p:nvPr/>
        </p:nvSpPr>
        <p:spPr>
          <a:xfrm>
            <a:off x="3635896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乘號 122"/>
          <p:cNvSpPr/>
          <p:nvPr/>
        </p:nvSpPr>
        <p:spPr>
          <a:xfrm>
            <a:off x="385192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乘號 123"/>
          <p:cNvSpPr/>
          <p:nvPr/>
        </p:nvSpPr>
        <p:spPr>
          <a:xfrm>
            <a:off x="377991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乘號 124"/>
          <p:cNvSpPr/>
          <p:nvPr/>
        </p:nvSpPr>
        <p:spPr>
          <a:xfrm>
            <a:off x="363589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乘號 125"/>
          <p:cNvSpPr/>
          <p:nvPr/>
        </p:nvSpPr>
        <p:spPr>
          <a:xfrm>
            <a:off x="3419872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乘號 126"/>
          <p:cNvSpPr/>
          <p:nvPr/>
        </p:nvSpPr>
        <p:spPr>
          <a:xfrm>
            <a:off x="40679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乘號 127"/>
          <p:cNvSpPr/>
          <p:nvPr/>
        </p:nvSpPr>
        <p:spPr>
          <a:xfrm>
            <a:off x="377991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乘號 128"/>
          <p:cNvSpPr/>
          <p:nvPr/>
        </p:nvSpPr>
        <p:spPr>
          <a:xfrm>
            <a:off x="428396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乘號 129"/>
          <p:cNvSpPr/>
          <p:nvPr/>
        </p:nvSpPr>
        <p:spPr>
          <a:xfrm>
            <a:off x="464400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乘號 130"/>
          <p:cNvSpPr/>
          <p:nvPr/>
        </p:nvSpPr>
        <p:spPr>
          <a:xfrm>
            <a:off x="4427984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乘號 131"/>
          <p:cNvSpPr/>
          <p:nvPr/>
        </p:nvSpPr>
        <p:spPr>
          <a:xfrm>
            <a:off x="4427984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乘號 132"/>
          <p:cNvSpPr/>
          <p:nvPr/>
        </p:nvSpPr>
        <p:spPr>
          <a:xfrm>
            <a:off x="413995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乘號 133"/>
          <p:cNvSpPr/>
          <p:nvPr/>
        </p:nvSpPr>
        <p:spPr>
          <a:xfrm>
            <a:off x="3923928" y="21328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乘號 134"/>
          <p:cNvSpPr/>
          <p:nvPr/>
        </p:nvSpPr>
        <p:spPr>
          <a:xfrm>
            <a:off x="4139952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乘號 135"/>
          <p:cNvSpPr/>
          <p:nvPr/>
        </p:nvSpPr>
        <p:spPr>
          <a:xfrm>
            <a:off x="341987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接點 136"/>
          <p:cNvSpPr/>
          <p:nvPr/>
        </p:nvSpPr>
        <p:spPr>
          <a:xfrm>
            <a:off x="4644008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8" name="流程圖: 接點 137"/>
          <p:cNvSpPr/>
          <p:nvPr/>
        </p:nvSpPr>
        <p:spPr>
          <a:xfrm>
            <a:off x="4427984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9" name="流程圖: 接點 138"/>
          <p:cNvSpPr/>
          <p:nvPr/>
        </p:nvSpPr>
        <p:spPr>
          <a:xfrm>
            <a:off x="493204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0" name="流程圖: 接點 139"/>
          <p:cNvSpPr/>
          <p:nvPr/>
        </p:nvSpPr>
        <p:spPr>
          <a:xfrm>
            <a:off x="4716016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1" name="流程圖: 接點 140"/>
          <p:cNvSpPr/>
          <p:nvPr/>
        </p:nvSpPr>
        <p:spPr>
          <a:xfrm>
            <a:off x="4572000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2" name="流程圖: 接點 141"/>
          <p:cNvSpPr/>
          <p:nvPr/>
        </p:nvSpPr>
        <p:spPr>
          <a:xfrm>
            <a:off x="5004048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" name="流程圖: 接點 142"/>
          <p:cNvSpPr/>
          <p:nvPr/>
        </p:nvSpPr>
        <p:spPr>
          <a:xfrm>
            <a:off x="4860032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4" name="流程圖: 接點 143"/>
          <p:cNvSpPr/>
          <p:nvPr/>
        </p:nvSpPr>
        <p:spPr>
          <a:xfrm>
            <a:off x="4716016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5" name="流程圖: 接點 144"/>
          <p:cNvSpPr/>
          <p:nvPr/>
        </p:nvSpPr>
        <p:spPr>
          <a:xfrm>
            <a:off x="5076056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6" name="流程圖: 接點 145"/>
          <p:cNvSpPr/>
          <p:nvPr/>
        </p:nvSpPr>
        <p:spPr>
          <a:xfrm>
            <a:off x="5292080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流程圖: 接點 146"/>
          <p:cNvSpPr/>
          <p:nvPr/>
        </p:nvSpPr>
        <p:spPr>
          <a:xfrm>
            <a:off x="5220072" y="31409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8" name="流程圖: 接點 147"/>
          <p:cNvSpPr/>
          <p:nvPr/>
        </p:nvSpPr>
        <p:spPr>
          <a:xfrm>
            <a:off x="529208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9" name="流程圖: 接點 148"/>
          <p:cNvSpPr/>
          <p:nvPr/>
        </p:nvSpPr>
        <p:spPr>
          <a:xfrm>
            <a:off x="5076056" y="32849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0" name="流程圖: 接點 149"/>
          <p:cNvSpPr/>
          <p:nvPr/>
        </p:nvSpPr>
        <p:spPr>
          <a:xfrm>
            <a:off x="4211960" y="29249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1" name="流程圖: 接點 150"/>
          <p:cNvSpPr/>
          <p:nvPr/>
        </p:nvSpPr>
        <p:spPr>
          <a:xfrm>
            <a:off x="442798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2" name="流程圖: 接點 151"/>
          <p:cNvSpPr/>
          <p:nvPr/>
        </p:nvSpPr>
        <p:spPr>
          <a:xfrm>
            <a:off x="428396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3" name="流程圖: 接點 152"/>
          <p:cNvSpPr/>
          <p:nvPr/>
        </p:nvSpPr>
        <p:spPr>
          <a:xfrm>
            <a:off x="4067944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4" name="流程圖: 接點 153"/>
          <p:cNvSpPr/>
          <p:nvPr/>
        </p:nvSpPr>
        <p:spPr>
          <a:xfrm>
            <a:off x="4860032" y="342900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5" name="流程圖: 接點 154"/>
          <p:cNvSpPr/>
          <p:nvPr/>
        </p:nvSpPr>
        <p:spPr>
          <a:xfrm>
            <a:off x="406794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6" name="流程圖: 接點 155"/>
          <p:cNvSpPr/>
          <p:nvPr/>
        </p:nvSpPr>
        <p:spPr>
          <a:xfrm>
            <a:off x="4716016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流程圖: 接點 156"/>
          <p:cNvSpPr/>
          <p:nvPr/>
        </p:nvSpPr>
        <p:spPr>
          <a:xfrm>
            <a:off x="4283968" y="25649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8" name="乘號 157"/>
          <p:cNvSpPr/>
          <p:nvPr/>
        </p:nvSpPr>
        <p:spPr>
          <a:xfrm>
            <a:off x="4211960" y="33569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乘號 158"/>
          <p:cNvSpPr/>
          <p:nvPr/>
        </p:nvSpPr>
        <p:spPr>
          <a:xfrm>
            <a:off x="50760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文字方塊 160"/>
          <p:cNvSpPr txBox="1"/>
          <p:nvPr/>
        </p:nvSpPr>
        <p:spPr>
          <a:xfrm>
            <a:off x="1280648" y="5877586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Training set </a:t>
            </a:r>
            <a:r>
              <a:rPr lang="en-US" altLang="zh-TW" sz="2000" dirty="0" smtClean="0">
                <a:solidFill>
                  <a:srgbClr val="FF0000"/>
                </a:solidFill>
              </a:rPr>
              <a:t>(observed)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3851920" y="371703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Universal set</a:t>
            </a:r>
          </a:p>
          <a:p>
            <a:pPr algn="ctr"/>
            <a:r>
              <a:rPr lang="en-US" altLang="zh-TW" sz="2000" dirty="0" smtClean="0"/>
              <a:t>(unobserved)</a:t>
            </a:r>
            <a:endParaRPr lang="zh-TW" altLang="en-US" sz="2000" dirty="0" smtClean="0"/>
          </a:p>
        </p:txBody>
      </p:sp>
      <p:sp>
        <p:nvSpPr>
          <p:cNvPr id="163" name="乘號 162"/>
          <p:cNvSpPr/>
          <p:nvPr/>
        </p:nvSpPr>
        <p:spPr>
          <a:xfrm>
            <a:off x="6228184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乘號 163"/>
          <p:cNvSpPr/>
          <p:nvPr/>
        </p:nvSpPr>
        <p:spPr>
          <a:xfrm>
            <a:off x="6444208" y="40770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乘號 164"/>
          <p:cNvSpPr/>
          <p:nvPr/>
        </p:nvSpPr>
        <p:spPr>
          <a:xfrm>
            <a:off x="6732240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乘號 165"/>
          <p:cNvSpPr/>
          <p:nvPr/>
        </p:nvSpPr>
        <p:spPr>
          <a:xfrm>
            <a:off x="7092280" y="39330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乘號 166"/>
          <p:cNvSpPr/>
          <p:nvPr/>
        </p:nvSpPr>
        <p:spPr>
          <a:xfrm>
            <a:off x="687625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乘號 167"/>
          <p:cNvSpPr/>
          <p:nvPr/>
        </p:nvSpPr>
        <p:spPr>
          <a:xfrm>
            <a:off x="6660232" y="458112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乘號 168"/>
          <p:cNvSpPr/>
          <p:nvPr/>
        </p:nvSpPr>
        <p:spPr>
          <a:xfrm>
            <a:off x="6372200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流程圖: 接點 169"/>
          <p:cNvSpPr/>
          <p:nvPr/>
        </p:nvSpPr>
        <p:spPr>
          <a:xfrm>
            <a:off x="7092280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1" name="流程圖: 接點 170"/>
          <p:cNvSpPr/>
          <p:nvPr/>
        </p:nvSpPr>
        <p:spPr>
          <a:xfrm>
            <a:off x="6876256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2" name="流程圖: 接點 171"/>
          <p:cNvSpPr/>
          <p:nvPr/>
        </p:nvSpPr>
        <p:spPr>
          <a:xfrm>
            <a:off x="7380312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3" name="流程圖: 接點 172"/>
          <p:cNvSpPr/>
          <p:nvPr/>
        </p:nvSpPr>
        <p:spPr>
          <a:xfrm>
            <a:off x="7164288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4" name="流程圖: 接點 173"/>
          <p:cNvSpPr/>
          <p:nvPr/>
        </p:nvSpPr>
        <p:spPr>
          <a:xfrm>
            <a:off x="7020272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5" name="流程圖: 接點 174"/>
          <p:cNvSpPr/>
          <p:nvPr/>
        </p:nvSpPr>
        <p:spPr>
          <a:xfrm>
            <a:off x="745232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6" name="流程圖: 接點 175"/>
          <p:cNvSpPr/>
          <p:nvPr/>
        </p:nvSpPr>
        <p:spPr>
          <a:xfrm>
            <a:off x="7308304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7" name="流程圖: 接點 176"/>
          <p:cNvSpPr/>
          <p:nvPr/>
        </p:nvSpPr>
        <p:spPr>
          <a:xfrm>
            <a:off x="6948264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462211" y="5886953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Testing set</a:t>
            </a:r>
          </a:p>
          <a:p>
            <a:pPr algn="ctr"/>
            <a:r>
              <a:rPr lang="en-US" altLang="zh-TW" sz="2000" dirty="0" smtClean="0"/>
              <a:t>(unobserved)</a:t>
            </a:r>
            <a:endParaRPr lang="zh-TW" altLang="en-US" sz="2000" dirty="0"/>
          </a:p>
        </p:txBody>
      </p:sp>
      <p:sp>
        <p:nvSpPr>
          <p:cNvPr id="180" name="乘號 179"/>
          <p:cNvSpPr/>
          <p:nvPr/>
        </p:nvSpPr>
        <p:spPr>
          <a:xfrm>
            <a:off x="651621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乘號 180"/>
          <p:cNvSpPr/>
          <p:nvPr/>
        </p:nvSpPr>
        <p:spPr>
          <a:xfrm>
            <a:off x="7164288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乘號 181"/>
          <p:cNvSpPr/>
          <p:nvPr/>
        </p:nvSpPr>
        <p:spPr>
          <a:xfrm>
            <a:off x="7452320" y="479715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6732240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流程圖: 接點 183"/>
          <p:cNvSpPr/>
          <p:nvPr/>
        </p:nvSpPr>
        <p:spPr>
          <a:xfrm>
            <a:off x="6588224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5" name="流程圖: 接點 184"/>
          <p:cNvSpPr/>
          <p:nvPr/>
        </p:nvSpPr>
        <p:spPr>
          <a:xfrm>
            <a:off x="6588224" y="5461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6" name="流程圖: 接點 185"/>
          <p:cNvSpPr/>
          <p:nvPr/>
        </p:nvSpPr>
        <p:spPr>
          <a:xfrm>
            <a:off x="7164288" y="43651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7" name="流程圖: 接點 186"/>
          <p:cNvSpPr/>
          <p:nvPr/>
        </p:nvSpPr>
        <p:spPr>
          <a:xfrm>
            <a:off x="7524328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8" name="直線單箭頭接點 187"/>
          <p:cNvCxnSpPr/>
          <p:nvPr/>
        </p:nvCxnSpPr>
        <p:spPr>
          <a:xfrm flipH="1">
            <a:off x="2483768" y="2708920"/>
            <a:ext cx="7200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/>
          <p:nvPr/>
        </p:nvCxnSpPr>
        <p:spPr>
          <a:xfrm>
            <a:off x="6084168" y="2708920"/>
            <a:ext cx="756086" cy="10801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10800000" flipV="1">
            <a:off x="899592" y="4120645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10800000" flipV="1">
            <a:off x="6084168" y="4077072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乘號 191"/>
          <p:cNvSpPr/>
          <p:nvPr/>
        </p:nvSpPr>
        <p:spPr>
          <a:xfrm>
            <a:off x="47160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乘號 192"/>
          <p:cNvSpPr/>
          <p:nvPr/>
        </p:nvSpPr>
        <p:spPr>
          <a:xfrm>
            <a:off x="4932040" y="22768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流程圖: 接點 193"/>
          <p:cNvSpPr/>
          <p:nvPr/>
        </p:nvSpPr>
        <p:spPr>
          <a:xfrm>
            <a:off x="392392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5" name="流程圖: 接點 194"/>
          <p:cNvSpPr/>
          <p:nvPr/>
        </p:nvSpPr>
        <p:spPr>
          <a:xfrm>
            <a:off x="3779912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6" name="流程圖: 接點 195"/>
          <p:cNvSpPr/>
          <p:nvPr/>
        </p:nvSpPr>
        <p:spPr>
          <a:xfrm>
            <a:off x="3851920" y="33737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7" name="乘號 196"/>
          <p:cNvSpPr/>
          <p:nvPr/>
        </p:nvSpPr>
        <p:spPr>
          <a:xfrm>
            <a:off x="6948264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流程圖: 接點 197"/>
          <p:cNvSpPr/>
          <p:nvPr/>
        </p:nvSpPr>
        <p:spPr>
          <a:xfrm>
            <a:off x="637220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9" name="手繪多邊形 198"/>
          <p:cNvSpPr/>
          <p:nvPr/>
        </p:nvSpPr>
        <p:spPr>
          <a:xfrm>
            <a:off x="1483940" y="3976812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 199"/>
          <p:cNvSpPr/>
          <p:nvPr/>
        </p:nvSpPr>
        <p:spPr>
          <a:xfrm>
            <a:off x="6588224" y="4005064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流程圖: 接點 200"/>
          <p:cNvSpPr/>
          <p:nvPr/>
        </p:nvSpPr>
        <p:spPr>
          <a:xfrm>
            <a:off x="6372200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909846" y="2852936"/>
            <a:ext cx="187220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Data acquisition</a:t>
            </a:r>
            <a:endParaRPr lang="zh-TW" altLang="en-US" sz="20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6516216" y="2852936"/>
            <a:ext cx="17281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Practical usage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61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流程圖: 程序 50"/>
          <p:cNvSpPr/>
          <p:nvPr/>
        </p:nvSpPr>
        <p:spPr>
          <a:xfrm>
            <a:off x="609262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程序 34"/>
          <p:cNvSpPr/>
          <p:nvPr/>
        </p:nvSpPr>
        <p:spPr>
          <a:xfrm>
            <a:off x="3788366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87568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Training is the process of making the system able to learn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 smtClean="0"/>
              <a:t>No free lunch rule:</a:t>
            </a:r>
          </a:p>
          <a:p>
            <a:pPr lvl="1"/>
            <a:r>
              <a:rPr lang="en-US" altLang="zh-TW" sz="2000" dirty="0" smtClean="0"/>
              <a:t>Training set and testing set come from the same distribution</a:t>
            </a:r>
          </a:p>
          <a:p>
            <a:pPr lvl="1"/>
            <a:r>
              <a:rPr lang="en-US" altLang="zh-TW" sz="2000" dirty="0" smtClean="0"/>
              <a:t>Need to make some assumptions or bias</a:t>
            </a:r>
          </a:p>
          <a:p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and testing</a:t>
            </a:r>
            <a:endParaRPr lang="zh-TW" altLang="en-US" dirty="0"/>
          </a:p>
        </p:txBody>
      </p:sp>
      <p:sp>
        <p:nvSpPr>
          <p:cNvPr id="4" name="乘號 3"/>
          <p:cNvSpPr/>
          <p:nvPr/>
        </p:nvSpPr>
        <p:spPr>
          <a:xfrm>
            <a:off x="970834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11868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1258866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9708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474890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402882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114850" y="454912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1827216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16111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2115248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1899224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175520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1872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043240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189922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3883518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3860374" y="430909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/>
          <p:cNvSpPr/>
          <p:nvPr/>
        </p:nvSpPr>
        <p:spPr>
          <a:xfrm>
            <a:off x="417155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/>
          <p:cNvSpPr/>
          <p:nvPr/>
        </p:nvSpPr>
        <p:spPr>
          <a:xfrm>
            <a:off x="40275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23"/>
          <p:cNvSpPr/>
          <p:nvPr/>
        </p:nvSpPr>
        <p:spPr>
          <a:xfrm>
            <a:off x="42435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24"/>
          <p:cNvSpPr/>
          <p:nvPr/>
        </p:nvSpPr>
        <p:spPr>
          <a:xfrm>
            <a:off x="4459582" y="409307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25"/>
          <p:cNvSpPr/>
          <p:nvPr/>
        </p:nvSpPr>
        <p:spPr>
          <a:xfrm>
            <a:off x="4171550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接點 26"/>
          <p:cNvSpPr/>
          <p:nvPr/>
        </p:nvSpPr>
        <p:spPr>
          <a:xfrm>
            <a:off x="4739900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4379860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流程圖: 接點 28"/>
          <p:cNvSpPr/>
          <p:nvPr/>
        </p:nvSpPr>
        <p:spPr>
          <a:xfrm>
            <a:off x="5027932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502793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流程圖: 接點 30"/>
          <p:cNvSpPr/>
          <p:nvPr/>
        </p:nvSpPr>
        <p:spPr>
          <a:xfrm>
            <a:off x="46678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流程圖: 接點 31"/>
          <p:cNvSpPr/>
          <p:nvPr/>
        </p:nvSpPr>
        <p:spPr>
          <a:xfrm>
            <a:off x="52439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流程圖: 接點 32"/>
          <p:cNvSpPr/>
          <p:nvPr/>
        </p:nvSpPr>
        <p:spPr>
          <a:xfrm>
            <a:off x="51719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流程圖: 接點 33"/>
          <p:cNvSpPr/>
          <p:nvPr/>
        </p:nvSpPr>
        <p:spPr>
          <a:xfrm>
            <a:off x="4811908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乘號 35"/>
          <p:cNvSpPr/>
          <p:nvPr/>
        </p:nvSpPr>
        <p:spPr>
          <a:xfrm>
            <a:off x="625978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乘號 36"/>
          <p:cNvSpPr/>
          <p:nvPr/>
        </p:nvSpPr>
        <p:spPr>
          <a:xfrm>
            <a:off x="6907854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37"/>
          <p:cNvSpPr/>
          <p:nvPr/>
        </p:nvSpPr>
        <p:spPr>
          <a:xfrm>
            <a:off x="6475806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乘號 38"/>
          <p:cNvSpPr/>
          <p:nvPr/>
        </p:nvSpPr>
        <p:spPr>
          <a:xfrm>
            <a:off x="6114986" y="419189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乘號 39"/>
          <p:cNvSpPr/>
          <p:nvPr/>
        </p:nvSpPr>
        <p:spPr>
          <a:xfrm>
            <a:off x="669183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乘號 40"/>
          <p:cNvSpPr/>
          <p:nvPr/>
        </p:nvSpPr>
        <p:spPr>
          <a:xfrm>
            <a:off x="7123878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乘號 41"/>
          <p:cNvSpPr/>
          <p:nvPr/>
        </p:nvSpPr>
        <p:spPr>
          <a:xfrm>
            <a:off x="733990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/>
          <p:cNvSpPr/>
          <p:nvPr/>
        </p:nvSpPr>
        <p:spPr>
          <a:xfrm>
            <a:off x="6170973" y="5341213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流程圖: 接點 43"/>
          <p:cNvSpPr/>
          <p:nvPr/>
        </p:nvSpPr>
        <p:spPr>
          <a:xfrm>
            <a:off x="6252068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流程圖: 接點 44"/>
          <p:cNvSpPr/>
          <p:nvPr/>
        </p:nvSpPr>
        <p:spPr>
          <a:xfrm>
            <a:off x="7476204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流程圖: 接點 45"/>
          <p:cNvSpPr/>
          <p:nvPr/>
        </p:nvSpPr>
        <p:spPr>
          <a:xfrm>
            <a:off x="7188172" y="511718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流程圖: 接點 46"/>
          <p:cNvSpPr/>
          <p:nvPr/>
        </p:nvSpPr>
        <p:spPr>
          <a:xfrm>
            <a:off x="69721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754821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流程圖: 接點 48"/>
          <p:cNvSpPr/>
          <p:nvPr/>
        </p:nvSpPr>
        <p:spPr>
          <a:xfrm>
            <a:off x="6900140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流程圖: 接點 49"/>
          <p:cNvSpPr/>
          <p:nvPr/>
        </p:nvSpPr>
        <p:spPr>
          <a:xfrm>
            <a:off x="711616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向右箭號 51"/>
          <p:cNvSpPr/>
          <p:nvPr/>
        </p:nvSpPr>
        <p:spPr>
          <a:xfrm>
            <a:off x="2858925" y="4469116"/>
            <a:ext cx="707221" cy="704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乘號 52"/>
          <p:cNvSpPr/>
          <p:nvPr/>
        </p:nvSpPr>
        <p:spPr>
          <a:xfrm>
            <a:off x="44595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乘號 53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乘號 54"/>
          <p:cNvSpPr/>
          <p:nvPr/>
        </p:nvSpPr>
        <p:spPr>
          <a:xfrm>
            <a:off x="4652462" y="438110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乘號 55"/>
          <p:cNvSpPr/>
          <p:nvPr/>
        </p:nvSpPr>
        <p:spPr>
          <a:xfrm>
            <a:off x="4675606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乘號 56"/>
          <p:cNvSpPr/>
          <p:nvPr/>
        </p:nvSpPr>
        <p:spPr>
          <a:xfrm>
            <a:off x="3883518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乘號 57"/>
          <p:cNvSpPr/>
          <p:nvPr/>
        </p:nvSpPr>
        <p:spPr>
          <a:xfrm>
            <a:off x="4099542" y="462113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乘號 58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乘號 59"/>
          <p:cNvSpPr/>
          <p:nvPr/>
        </p:nvSpPr>
        <p:spPr>
          <a:xfrm>
            <a:off x="4635745" y="4568837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流程圖: 接點 60"/>
          <p:cNvSpPr/>
          <p:nvPr/>
        </p:nvSpPr>
        <p:spPr>
          <a:xfrm>
            <a:off x="4532260" y="51975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流程圖: 接點 61"/>
          <p:cNvSpPr/>
          <p:nvPr/>
        </p:nvSpPr>
        <p:spPr>
          <a:xfrm>
            <a:off x="4523876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流程圖: 接點 62"/>
          <p:cNvSpPr/>
          <p:nvPr/>
        </p:nvSpPr>
        <p:spPr>
          <a:xfrm>
            <a:off x="4837060" y="518919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流程圖: 接點 63"/>
          <p:cNvSpPr/>
          <p:nvPr/>
        </p:nvSpPr>
        <p:spPr>
          <a:xfrm>
            <a:off x="5027932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流程圖: 接點 64"/>
          <p:cNvSpPr/>
          <p:nvPr/>
        </p:nvSpPr>
        <p:spPr>
          <a:xfrm>
            <a:off x="4667892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流程圖: 接點 65"/>
          <p:cNvSpPr/>
          <p:nvPr/>
        </p:nvSpPr>
        <p:spPr>
          <a:xfrm>
            <a:off x="4307852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乘號 66"/>
          <p:cNvSpPr/>
          <p:nvPr/>
        </p:nvSpPr>
        <p:spPr>
          <a:xfrm>
            <a:off x="62597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乘號 67"/>
          <p:cNvSpPr/>
          <p:nvPr/>
        </p:nvSpPr>
        <p:spPr>
          <a:xfrm>
            <a:off x="6412182" y="44855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乘號 68"/>
          <p:cNvSpPr/>
          <p:nvPr/>
        </p:nvSpPr>
        <p:spPr>
          <a:xfrm>
            <a:off x="6259782" y="469314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流程圖: 接點 69"/>
          <p:cNvSpPr/>
          <p:nvPr/>
        </p:nvSpPr>
        <p:spPr>
          <a:xfrm>
            <a:off x="7620220" y="4613132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流程圖: 接點 70"/>
          <p:cNvSpPr/>
          <p:nvPr/>
        </p:nvSpPr>
        <p:spPr>
          <a:xfrm>
            <a:off x="7348956" y="51339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流程圖: 接點 71"/>
          <p:cNvSpPr/>
          <p:nvPr/>
        </p:nvSpPr>
        <p:spPr>
          <a:xfrm>
            <a:off x="6684116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流程圖: 接點 72"/>
          <p:cNvSpPr/>
          <p:nvPr/>
        </p:nvSpPr>
        <p:spPr>
          <a:xfrm>
            <a:off x="6468092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There are several factors affecting the </a:t>
            </a:r>
            <a:r>
              <a:rPr lang="en-US" altLang="zh-TW" sz="2400" dirty="0" smtClean="0"/>
              <a:t>performance:</a:t>
            </a:r>
          </a:p>
          <a:p>
            <a:pPr lvl="1"/>
            <a:r>
              <a:rPr lang="en-US" altLang="zh-TW" sz="2000" b="1" dirty="0" smtClean="0"/>
              <a:t>Types </a:t>
            </a:r>
            <a:r>
              <a:rPr lang="en-US" altLang="zh-TW" sz="2000" b="1" dirty="0"/>
              <a:t>of training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provided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form and extent of any initial </a:t>
            </a:r>
            <a:r>
              <a:rPr lang="en-US" altLang="zh-TW" sz="2000" b="1" dirty="0"/>
              <a:t>background </a:t>
            </a:r>
            <a:r>
              <a:rPr lang="en-US" altLang="zh-TW" sz="2000" b="1" dirty="0" smtClean="0"/>
              <a:t>knowledge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b="1" dirty="0"/>
              <a:t>type of feedback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provided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b="1" dirty="0"/>
              <a:t>learning algorithms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used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 smtClean="0"/>
          </a:p>
          <a:p>
            <a:pPr algn="just"/>
            <a:r>
              <a:rPr lang="en-US" altLang="zh-TW" sz="2400" dirty="0"/>
              <a:t>Two important </a:t>
            </a:r>
            <a:r>
              <a:rPr lang="en-US" altLang="zh-TW" sz="2400" dirty="0" smtClean="0"/>
              <a:t>factors:</a:t>
            </a:r>
          </a:p>
          <a:p>
            <a:pPr lvl="1" algn="just"/>
            <a:r>
              <a:rPr lang="en-US" altLang="zh-TW" sz="2000" dirty="0" smtClean="0"/>
              <a:t>Modeling</a:t>
            </a:r>
          </a:p>
          <a:p>
            <a:pPr lvl="1" algn="just"/>
            <a:r>
              <a:rPr lang="en-US" altLang="zh-TW" sz="2000" dirty="0" smtClean="0"/>
              <a:t>Optimization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11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 success of machine learning system also depends on the algorithms. 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algorithms control the search to find and build the knowledge structures.</a:t>
            </a:r>
            <a:endParaRPr lang="zh-TW" altLang="en-US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/>
              <a:t>The </a:t>
            </a:r>
            <a:r>
              <a:rPr lang="en-US" altLang="zh-TW" sz="2400" dirty="0" smtClean="0"/>
              <a:t>learning algorithms </a:t>
            </a:r>
            <a:r>
              <a:rPr lang="en-US" altLang="zh-TW" sz="2400" dirty="0"/>
              <a:t>should extract useful information from training examples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8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/>
              <a:t>Supervised learning </a:t>
            </a:r>
            <a:r>
              <a:rPr lang="en-US" altLang="zh-TW" sz="2400" dirty="0"/>
              <a:t>(                                        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Prediction</a:t>
            </a:r>
          </a:p>
          <a:p>
            <a:pPr lvl="1"/>
            <a:r>
              <a:rPr lang="en-US" altLang="zh-TW" sz="2000" dirty="0" smtClean="0"/>
              <a:t>Classification </a:t>
            </a:r>
            <a:r>
              <a:rPr lang="en-US" altLang="zh-TW" sz="2000" dirty="0"/>
              <a:t>(discrete labels), Regression (real values)</a:t>
            </a:r>
          </a:p>
          <a:p>
            <a:r>
              <a:rPr lang="en-US" altLang="zh-TW" sz="2400" b="1" dirty="0" smtClean="0"/>
              <a:t>Unsupervised </a:t>
            </a:r>
            <a:r>
              <a:rPr lang="en-US" altLang="zh-TW" sz="2400" b="1" dirty="0"/>
              <a:t>learning</a:t>
            </a:r>
            <a:r>
              <a:rPr lang="en-US" altLang="zh-TW" sz="2400" dirty="0"/>
              <a:t> (                          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Clustering</a:t>
            </a:r>
          </a:p>
          <a:p>
            <a:pPr lvl="1"/>
            <a:r>
              <a:rPr lang="en-US" altLang="zh-TW" sz="2000" dirty="0" smtClean="0"/>
              <a:t>Probability </a:t>
            </a:r>
            <a:r>
              <a:rPr lang="en-US" altLang="zh-TW" sz="2000" dirty="0"/>
              <a:t>distribution </a:t>
            </a:r>
            <a:r>
              <a:rPr lang="en-US" altLang="zh-TW" sz="2000" dirty="0" smtClean="0"/>
              <a:t>estimation</a:t>
            </a:r>
          </a:p>
          <a:p>
            <a:pPr lvl="1"/>
            <a:r>
              <a:rPr lang="en-US" altLang="zh-TW" sz="2000" dirty="0" smtClean="0"/>
              <a:t>Finding </a:t>
            </a:r>
            <a:r>
              <a:rPr lang="en-US" altLang="zh-TW" sz="2000" dirty="0"/>
              <a:t>association (in </a:t>
            </a:r>
            <a:r>
              <a:rPr lang="en-US" altLang="zh-TW" sz="2000" dirty="0" smtClean="0"/>
              <a:t>features)</a:t>
            </a:r>
          </a:p>
          <a:p>
            <a:pPr lvl="1"/>
            <a:r>
              <a:rPr lang="en-US" altLang="zh-TW" sz="2000" dirty="0" smtClean="0"/>
              <a:t>Dimension </a:t>
            </a:r>
            <a:r>
              <a:rPr lang="en-US" altLang="zh-TW" sz="2000" dirty="0"/>
              <a:t>reduction </a:t>
            </a:r>
          </a:p>
          <a:p>
            <a:r>
              <a:rPr lang="en-US" altLang="zh-TW" sz="2400" b="1" dirty="0"/>
              <a:t>Semi-supervised </a:t>
            </a:r>
            <a:r>
              <a:rPr lang="en-US" altLang="zh-TW" sz="2400" b="1" dirty="0" smtClean="0"/>
              <a:t>learning</a:t>
            </a:r>
            <a:endParaRPr lang="en-US" altLang="zh-TW" sz="2400" b="1" dirty="0"/>
          </a:p>
          <a:p>
            <a:r>
              <a:rPr lang="en-US" altLang="zh-TW" sz="2400" b="1" dirty="0"/>
              <a:t>Reinforcement </a:t>
            </a:r>
            <a:r>
              <a:rPr lang="en-US" altLang="zh-TW" sz="2400" b="1" dirty="0" smtClean="0"/>
              <a:t>learning</a:t>
            </a:r>
          </a:p>
          <a:p>
            <a:pPr lvl="1"/>
            <a:r>
              <a:rPr lang="en-US" altLang="zh-TW" sz="2000" dirty="0" smtClean="0"/>
              <a:t>Decision </a:t>
            </a:r>
            <a:r>
              <a:rPr lang="en-US" altLang="zh-TW" sz="2000" dirty="0"/>
              <a:t>making (robot, chess machine)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545357"/>
            <a:ext cx="2714625" cy="371475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4634" y="2769493"/>
            <a:ext cx="1733550" cy="37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山峻嶺">
  <a:themeElements>
    <a:clrScheme name="高山峻嶺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高山峻嶺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TC010219414[[fn=高山佈景主題]]</Template>
  <TotalTime>2388</TotalTime>
  <Words>525</Words>
  <Application>Microsoft Office PowerPoint</Application>
  <PresentationFormat>如螢幕大小 (4:3)</PresentationFormat>
  <Paragraphs>152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高山峻嶺</vt:lpstr>
      <vt:lpstr>An Overview of  Machine Learning</vt:lpstr>
      <vt:lpstr>Outline &amp; Content</vt:lpstr>
      <vt:lpstr>What is machine learning?</vt:lpstr>
      <vt:lpstr>Learning system model</vt:lpstr>
      <vt:lpstr>Training and testing</vt:lpstr>
      <vt:lpstr>Training and testing</vt:lpstr>
      <vt:lpstr>Performance</vt:lpstr>
      <vt:lpstr>Algorithms</vt:lpstr>
      <vt:lpstr>Algorithms</vt:lpstr>
      <vt:lpstr>Algorithms</vt:lpstr>
      <vt:lpstr>Machine learning structure</vt:lpstr>
      <vt:lpstr>Machine learning structure</vt:lpstr>
      <vt:lpstr>What are we seeking? </vt:lpstr>
      <vt:lpstr>What are we seeking?</vt:lpstr>
      <vt:lpstr>Learning techniques</vt:lpstr>
      <vt:lpstr>Learning techniques</vt:lpstr>
      <vt:lpstr>Learning techniques</vt:lpstr>
      <vt:lpstr>Learning techniques</vt:lpstr>
      <vt:lpstr>Learning techniques</vt:lpstr>
      <vt:lpstr>Learning techniques</vt:lpstr>
      <vt:lpstr>Applications</vt:lpstr>
      <vt:lpstr>Conclusion</vt:lpstr>
      <vt:lpstr>Reference</vt:lpstr>
    </vt:vector>
  </TitlesOfParts>
  <Company>NTU DISP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Chang</dc:creator>
  <cp:lastModifiedBy>trainerv</cp:lastModifiedBy>
  <cp:revision>95</cp:revision>
  <dcterms:created xsi:type="dcterms:W3CDTF">2011-10-12T13:27:42Z</dcterms:created>
  <dcterms:modified xsi:type="dcterms:W3CDTF">2013-01-23T07:11:17Z</dcterms:modified>
</cp:coreProperties>
</file>