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gBBQq6EaRp9emzlOfFG1ZqK5Wz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040195-8134-497D-A73F-A9BDEAA32C3A}">
  <a:tblStyle styleId="{90040195-8134-497D-A73F-A9BDEAA32C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ProximaNova-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ProximaNova-italic.fntdata"/><Relationship Id="rId12" Type="http://schemas.openxmlformats.org/officeDocument/2006/relationships/slide" Target="slides/slide6.xml"/><Relationship Id="rId34" Type="http://schemas.openxmlformats.org/officeDocument/2006/relationships/font" Target="fonts/ProximaNova-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ProximaNova-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b4ea33e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b4ea33e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8f5fa3af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8f5fa3af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b4ea33e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b4ea33e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8f5fa3a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8f5fa3a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9787a78e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9787a78e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8f5fa3a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8f5fa3a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8f5fa3af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8f5fa3af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9787a78e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9787a78e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7a9ba3b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7a9ba3b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b4ea33ef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b4ea33ef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9787a78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9787a78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7a9ba3b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7a9ba3b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7a9ba3ba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7a9ba3ba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7a9ba3b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7a9ba3b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b4ea33ef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4ea33ef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7a9ba3ba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7a9ba3ba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https://www.shutterstock.com/image-illustration/people-direction-large-group-shape-arrow-200804189</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15"/>
          <p:cNvGrpSpPr/>
          <p:nvPr/>
        </p:nvGrpSpPr>
        <p:grpSpPr>
          <a:xfrm>
            <a:off x="6098378" y="5"/>
            <a:ext cx="3045625" cy="2030570"/>
            <a:chOff x="6098378" y="5"/>
            <a:chExt cx="3045625" cy="2030570"/>
          </a:xfrm>
        </p:grpSpPr>
        <p:sp>
          <p:nvSpPr>
            <p:cNvPr id="11" name="Google Shape;11;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5"/>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15"/>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24"/>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7" name="Google Shape;67;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8" name="Shape 68"/>
        <p:cNvGrpSpPr/>
        <p:nvPr/>
      </p:nvGrpSpPr>
      <p:grpSpPr>
        <a:xfrm>
          <a:off x="0" y="0"/>
          <a:ext cx="0" cy="0"/>
          <a:chOff x="0" y="0"/>
          <a:chExt cx="0" cy="0"/>
        </a:xfrm>
      </p:grpSpPr>
      <p:grpSp>
        <p:nvGrpSpPr>
          <p:cNvPr id="69" name="Google Shape;69;p25"/>
          <p:cNvGrpSpPr/>
          <p:nvPr/>
        </p:nvGrpSpPr>
        <p:grpSpPr>
          <a:xfrm>
            <a:off x="6098378" y="5"/>
            <a:ext cx="3045625" cy="2030570"/>
            <a:chOff x="6098378" y="5"/>
            <a:chExt cx="3045625" cy="2030570"/>
          </a:xfrm>
        </p:grpSpPr>
        <p:sp>
          <p:nvSpPr>
            <p:cNvPr id="70" name="Google Shape;70;p2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25"/>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6" name="Google Shape;76;p25"/>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7" name="Google Shape;77;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78" name="Shape 78"/>
        <p:cNvGrpSpPr/>
        <p:nvPr/>
      </p:nvGrpSpPr>
      <p:grpSpPr>
        <a:xfrm>
          <a:off x="0" y="0"/>
          <a:ext cx="0" cy="0"/>
          <a:chOff x="0" y="0"/>
          <a:chExt cx="0" cy="0"/>
        </a:xfrm>
      </p:grpSpPr>
      <p:sp>
        <p:nvSpPr>
          <p:cNvPr id="79" name="Google Shape;79;p26"/>
          <p:cNvSpPr/>
          <p:nvPr/>
        </p:nvSpPr>
        <p:spPr>
          <a:xfrm>
            <a:off x="4572000" y="-175"/>
            <a:ext cx="4572000" cy="5143500"/>
          </a:xfrm>
          <a:prstGeom prst="rect">
            <a:avLst/>
          </a:prstGeom>
          <a:solidFill>
            <a:srgbClr val="1421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 name="Google Shape;80;p2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1" name="Google Shape;81;p26"/>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4213D"/>
              </a:buClr>
              <a:buSzPts val="4200"/>
              <a:buNone/>
              <a:defRPr sz="4200">
                <a:solidFill>
                  <a:srgbClr val="14213D"/>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2" name="Google Shape;82;p26"/>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3" name="Google Shape;83;p2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84" name="Google Shape;84;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5" name="Google Shape;85;p26"/>
          <p:cNvPicPr preferRelativeResize="0"/>
          <p:nvPr/>
        </p:nvPicPr>
        <p:blipFill rotWithShape="1">
          <a:blip r:embed="rId2">
            <a:alphaModFix amt="16000"/>
          </a:blip>
          <a:srcRect b="0" l="0" r="0" t="0"/>
          <a:stretch/>
        </p:blipFill>
        <p:spPr>
          <a:xfrm>
            <a:off x="6668292" y="116400"/>
            <a:ext cx="2407055" cy="607801"/>
          </a:xfrm>
          <a:prstGeom prst="rect">
            <a:avLst/>
          </a:prstGeom>
          <a:noFill/>
          <a:ln>
            <a:noFill/>
          </a:ln>
        </p:spPr>
      </p:pic>
      <p:pic>
        <p:nvPicPr>
          <p:cNvPr id="86" name="Google Shape;86;p26"/>
          <p:cNvPicPr preferRelativeResize="0"/>
          <p:nvPr/>
        </p:nvPicPr>
        <p:blipFill rotWithShape="1">
          <a:blip r:embed="rId3">
            <a:alphaModFix amt="16000"/>
          </a:blip>
          <a:srcRect b="0" l="0" r="0" t="0"/>
          <a:stretch/>
        </p:blipFill>
        <p:spPr>
          <a:xfrm>
            <a:off x="6602067" y="149150"/>
            <a:ext cx="2407055" cy="6078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1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16"/>
          <p:cNvPicPr preferRelativeResize="0"/>
          <p:nvPr/>
        </p:nvPicPr>
        <p:blipFill rotWithShape="1">
          <a:blip r:embed="rId2">
            <a:alphaModFix amt="16000"/>
          </a:blip>
          <a:srcRect b="0" l="0" r="0" t="0"/>
          <a:stretch/>
        </p:blipFill>
        <p:spPr>
          <a:xfrm>
            <a:off x="6851125" y="72950"/>
            <a:ext cx="2157999" cy="544900"/>
          </a:xfrm>
          <a:prstGeom prst="rect">
            <a:avLst/>
          </a:prstGeom>
          <a:noFill/>
          <a:ln>
            <a:noFill/>
          </a:ln>
        </p:spPr>
      </p:pic>
      <p:sp>
        <p:nvSpPr>
          <p:cNvPr id="24" name="Google Shape;24;p16"/>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7" name="Shape 27"/>
        <p:cNvGrpSpPr/>
        <p:nvPr/>
      </p:nvGrpSpPr>
      <p:grpSpPr>
        <a:xfrm>
          <a:off x="0" y="0"/>
          <a:ext cx="0" cy="0"/>
          <a:chOff x="0" y="0"/>
          <a:chExt cx="0" cy="0"/>
        </a:xfrm>
      </p:grpSpPr>
      <p:grpSp>
        <p:nvGrpSpPr>
          <p:cNvPr id="28" name="Google Shape;28;p18"/>
          <p:cNvGrpSpPr/>
          <p:nvPr/>
        </p:nvGrpSpPr>
        <p:grpSpPr>
          <a:xfrm>
            <a:off x="6098378" y="5"/>
            <a:ext cx="3045625" cy="2030570"/>
            <a:chOff x="6098378" y="5"/>
            <a:chExt cx="3045625" cy="2030570"/>
          </a:xfrm>
        </p:grpSpPr>
        <p:sp>
          <p:nvSpPr>
            <p:cNvPr id="29" name="Google Shape;29;p18"/>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8"/>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8"/>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8"/>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8"/>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8"/>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5" name="Google Shape;35;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19"/>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19"/>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 name="Google Shape;43;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21"/>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48" name="Shape 48"/>
        <p:cNvGrpSpPr/>
        <p:nvPr/>
      </p:nvGrpSpPr>
      <p:grpSpPr>
        <a:xfrm>
          <a:off x="0" y="0"/>
          <a:ext cx="0" cy="0"/>
          <a:chOff x="0" y="0"/>
          <a:chExt cx="0" cy="0"/>
        </a:xfrm>
      </p:grpSpPr>
      <p:grpSp>
        <p:nvGrpSpPr>
          <p:cNvPr id="49" name="Google Shape;49;p22"/>
          <p:cNvGrpSpPr/>
          <p:nvPr/>
        </p:nvGrpSpPr>
        <p:grpSpPr>
          <a:xfrm>
            <a:off x="6098378" y="5"/>
            <a:ext cx="3045625" cy="2030570"/>
            <a:chOff x="6098378" y="5"/>
            <a:chExt cx="3045625" cy="2030570"/>
          </a:xfrm>
        </p:grpSpPr>
        <p:sp>
          <p:nvSpPr>
            <p:cNvPr id="50" name="Google Shape;50;p2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2"/>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2"/>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2"/>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p22"/>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6" name="Google Shape;56;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sp>
        <p:nvSpPr>
          <p:cNvPr id="58" name="Google Shape;58;p23"/>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 name="Google Shape;59;p2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0" name="Google Shape;60;p23"/>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1" name="Google Shape;61;p23"/>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2" name="Google Shape;62;p2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3" name="Google Shape;63;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23"/>
          <p:cNvPicPr preferRelativeResize="0"/>
          <p:nvPr/>
        </p:nvPicPr>
        <p:blipFill rotWithShape="1">
          <a:blip r:embed="rId2">
            <a:alphaModFix amt="16000"/>
          </a:blip>
          <a:srcRect b="0" l="0" r="0" t="0"/>
          <a:stretch/>
        </p:blipFill>
        <p:spPr>
          <a:xfrm>
            <a:off x="6851125" y="72950"/>
            <a:ext cx="2157999" cy="544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slidingscalehealth.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amazon.com/Applied-Data-Science-Transforming-Actionable/dp/0135258529" TargetMode="External"/><Relationship Id="rId4" Type="http://schemas.openxmlformats.org/officeDocument/2006/relationships/hyperlink" Target="https://www.amazon.com/Applied-Data-Science-Transforming-Actionable/dp/0135258529" TargetMode="External"/><Relationship Id="rId9" Type="http://schemas.openxmlformats.org/officeDocument/2006/relationships/image" Target="../media/image10.png"/><Relationship Id="rId5" Type="http://schemas.openxmlformats.org/officeDocument/2006/relationships/hyperlink" Target="https://www.clinicpricecheck.com" TargetMode="External"/><Relationship Id="rId6" Type="http://schemas.openxmlformats.org/officeDocument/2006/relationships/hyperlink" Target="https://www.clinicpricecheck.com" TargetMode="External"/><Relationship Id="rId7" Type="http://schemas.openxmlformats.org/officeDocument/2006/relationships/hyperlink" Target="http://slidingscalehealth.org" TargetMode="External"/><Relationship Id="rId8" Type="http://schemas.openxmlformats.org/officeDocument/2006/relationships/hyperlink" Target="http://slidingscalehealth.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www.actiondatascience.com" TargetMode="External"/><Relationship Id="rId4" Type="http://schemas.openxmlformats.org/officeDocument/2006/relationships/hyperlink" Target="http://www.clinicpricecheck.com" TargetMode="External"/><Relationship Id="rId5" Type="http://schemas.openxmlformats.org/officeDocument/2006/relationships/hyperlink" Target="http://www.slidingscalehealth.org" TargetMode="External"/><Relationship Id="rId6"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nvSpPr>
        <p:spPr>
          <a:xfrm>
            <a:off x="1161500" y="1058025"/>
            <a:ext cx="636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200">
                <a:solidFill>
                  <a:schemeClr val="lt1"/>
                </a:solidFill>
                <a:latin typeface="Roboto"/>
                <a:ea typeface="Roboto"/>
                <a:cs typeface="Roboto"/>
                <a:sym typeface="Roboto"/>
              </a:rPr>
              <a:t>Advanced Causal Inference for Product Analytics in R</a:t>
            </a:r>
            <a:endParaRPr sz="4200">
              <a:solidFill>
                <a:schemeClr val="lt1"/>
              </a:solidFill>
              <a:latin typeface="Roboto"/>
              <a:ea typeface="Roboto"/>
              <a:cs typeface="Roboto"/>
              <a:sym typeface="Roboto"/>
            </a:endParaRPr>
          </a:p>
        </p:txBody>
      </p:sp>
      <p:sp>
        <p:nvSpPr>
          <p:cNvPr id="92" name="Google Shape;92;p1"/>
          <p:cNvSpPr txBox="1"/>
          <p:nvPr/>
        </p:nvSpPr>
        <p:spPr>
          <a:xfrm>
            <a:off x="1267525" y="3182025"/>
            <a:ext cx="4001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lt1"/>
                </a:solidFill>
                <a:latin typeface="Roboto"/>
                <a:ea typeface="Roboto"/>
                <a:cs typeface="Roboto"/>
                <a:sym typeface="Roboto"/>
              </a:rPr>
              <a:t>By Joanne Rodrigues</a:t>
            </a:r>
            <a:endParaRPr sz="27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cb4ea33eff_0_0"/>
          <p:cNvSpPr txBox="1"/>
          <p:nvPr>
            <p:ph type="title"/>
          </p:nvPr>
        </p:nvSpPr>
        <p:spPr>
          <a:xfrm>
            <a:off x="311700" y="241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II. Regression Discontinuity</a:t>
            </a:r>
            <a:endParaRPr b="1"/>
          </a:p>
        </p:txBody>
      </p:sp>
      <p:sp>
        <p:nvSpPr>
          <p:cNvPr id="157" name="Google Shape;157;gcb4ea33eff_0_0"/>
          <p:cNvSpPr txBox="1"/>
          <p:nvPr>
            <p:ph idx="1" type="body"/>
          </p:nvPr>
        </p:nvSpPr>
        <p:spPr>
          <a:xfrm>
            <a:off x="356525" y="804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 causal inference technique to operationalize a break in the treatment variable (relatively common in real-life given time or geographic break points)</a:t>
            </a:r>
            <a:endParaRPr sz="2000"/>
          </a:p>
          <a:p>
            <a:pPr indent="-355600" lvl="0" marL="457200" rtl="0" algn="l">
              <a:spcBef>
                <a:spcPts val="0"/>
              </a:spcBef>
              <a:spcAft>
                <a:spcPts val="0"/>
              </a:spcAft>
              <a:buSzPts val="2000"/>
              <a:buChar char="●"/>
            </a:pPr>
            <a:r>
              <a:rPr lang="en" sz="2000"/>
              <a:t>The idea is that as you get closer and closer to the break point, those observations at the cut point could randomly be on either side, mimicking the randomness of an experiment</a:t>
            </a:r>
            <a:endParaRPr sz="2000"/>
          </a:p>
          <a:p>
            <a:pPr indent="-355600" lvl="0" marL="457200" rtl="0" algn="l">
              <a:spcBef>
                <a:spcPts val="0"/>
              </a:spcBef>
              <a:spcAft>
                <a:spcPts val="0"/>
              </a:spcAft>
              <a:buSzPts val="2000"/>
              <a:buChar char="●"/>
            </a:pPr>
            <a:r>
              <a:rPr b="1" lang="en" sz="2000"/>
              <a:t>LATE</a:t>
            </a:r>
            <a:r>
              <a:rPr lang="en" sz="2000"/>
              <a:t> (Local Average Treatment Effects) - RD is only defined in the limit at the break point</a:t>
            </a:r>
            <a:endParaRPr sz="2000"/>
          </a:p>
          <a:p>
            <a:pPr indent="-355600" lvl="0" marL="457200" rtl="0" algn="l">
              <a:spcBef>
                <a:spcPts val="0"/>
              </a:spcBef>
              <a:spcAft>
                <a:spcPts val="0"/>
              </a:spcAft>
              <a:buSzPts val="2000"/>
              <a:buChar char="●"/>
            </a:pPr>
            <a:r>
              <a:rPr b="1" lang="en" sz="2000"/>
              <a:t>Pitfall:</a:t>
            </a:r>
            <a:r>
              <a:rPr lang="en" sz="2000"/>
              <a:t> Selection at the cut point, i.e. richer students more likely to pass national exam; richer candidates more likely to win elections</a:t>
            </a:r>
            <a:endParaRPr sz="2000"/>
          </a:p>
        </p:txBody>
      </p:sp>
      <p:sp>
        <p:nvSpPr>
          <p:cNvPr id="158" name="Google Shape;158;gcb4ea33eff_0_0"/>
          <p:cNvSpPr txBox="1"/>
          <p:nvPr/>
        </p:nvSpPr>
        <p:spPr>
          <a:xfrm>
            <a:off x="6757150" y="67225"/>
            <a:ext cx="23868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f8f5fa3af2_0_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RD Example Design</a:t>
            </a:r>
            <a:endParaRPr b="1"/>
          </a:p>
        </p:txBody>
      </p:sp>
      <p:sp>
        <p:nvSpPr>
          <p:cNvPr id="164" name="Google Shape;164;gf8f5fa3af2_0_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Scenario</a:t>
            </a:r>
            <a:r>
              <a:rPr lang="en" sz="2000"/>
              <a:t>: We want to incentivize users to ‘crowdsource’ information on </a:t>
            </a:r>
            <a:r>
              <a:rPr lang="en" sz="2000"/>
              <a:t>hospital pricing, quality and wait times. We decide to use a badge system where a certain number of reviews, likes and upvoting of prices leads to a gaining a ‘expert member’ badge. </a:t>
            </a:r>
            <a:endParaRPr sz="2000"/>
          </a:p>
          <a:p>
            <a:pPr indent="-355600" lvl="0" marL="457200" rtl="0" algn="l">
              <a:spcBef>
                <a:spcPts val="0"/>
              </a:spcBef>
              <a:spcAft>
                <a:spcPts val="0"/>
              </a:spcAft>
              <a:buSzPts val="2000"/>
              <a:buChar char="●"/>
            </a:pPr>
            <a:r>
              <a:rPr lang="en" sz="2000"/>
              <a:t>The points needed are 50. User cannot see points and the points. </a:t>
            </a:r>
            <a:endParaRPr sz="2000"/>
          </a:p>
          <a:p>
            <a:pPr indent="-342900" lvl="0" marL="457200" rtl="0" algn="l">
              <a:spcBef>
                <a:spcPts val="0"/>
              </a:spcBef>
              <a:spcAft>
                <a:spcPts val="0"/>
              </a:spcAft>
              <a:buSzPts val="1800"/>
              <a:buChar char="●"/>
            </a:pPr>
            <a:r>
              <a:t/>
            </a:r>
            <a:endParaRPr/>
          </a:p>
        </p:txBody>
      </p:sp>
      <p:sp>
        <p:nvSpPr>
          <p:cNvPr id="165" name="Google Shape;165;gf8f5fa3af2_0_20"/>
          <p:cNvSpPr txBox="1"/>
          <p:nvPr/>
        </p:nvSpPr>
        <p:spPr>
          <a:xfrm>
            <a:off x="6757150" y="67225"/>
            <a:ext cx="23868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cb4ea33eff_0_5"/>
          <p:cNvSpPr txBox="1"/>
          <p:nvPr/>
        </p:nvSpPr>
        <p:spPr>
          <a:xfrm>
            <a:off x="6757150" y="67225"/>
            <a:ext cx="23868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71" name="Google Shape;171;gcb4ea33eff_0_5"/>
          <p:cNvPicPr preferRelativeResize="0"/>
          <p:nvPr/>
        </p:nvPicPr>
        <p:blipFill>
          <a:blip r:embed="rId3">
            <a:alphaModFix/>
          </a:blip>
          <a:stretch>
            <a:fillRect/>
          </a:stretch>
        </p:blipFill>
        <p:spPr>
          <a:xfrm>
            <a:off x="1791274" y="-127950"/>
            <a:ext cx="5190274" cy="4509024"/>
          </a:xfrm>
          <a:prstGeom prst="rect">
            <a:avLst/>
          </a:prstGeom>
          <a:noFill/>
          <a:ln>
            <a:noFill/>
          </a:ln>
        </p:spPr>
      </p:pic>
      <p:sp>
        <p:nvSpPr>
          <p:cNvPr id="172" name="Google Shape;172;gcb4ea33eff_0_5"/>
          <p:cNvSpPr txBox="1"/>
          <p:nvPr/>
        </p:nvSpPr>
        <p:spPr>
          <a:xfrm>
            <a:off x="356400" y="1918813"/>
            <a:ext cx="1358100" cy="646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Retention (outcome)</a:t>
            </a:r>
            <a:endParaRPr sz="1500">
              <a:latin typeface="Roboto"/>
              <a:ea typeface="Roboto"/>
              <a:cs typeface="Roboto"/>
              <a:sym typeface="Roboto"/>
            </a:endParaRPr>
          </a:p>
        </p:txBody>
      </p:sp>
      <p:sp>
        <p:nvSpPr>
          <p:cNvPr id="173" name="Google Shape;173;gcb4ea33eff_0_5"/>
          <p:cNvSpPr txBox="1"/>
          <p:nvPr/>
        </p:nvSpPr>
        <p:spPr>
          <a:xfrm>
            <a:off x="3313850" y="4247875"/>
            <a:ext cx="19191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Score (treatment)</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f8f5fa3af2_0_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 Code - RD Design</a:t>
            </a:r>
            <a:endParaRPr b="1"/>
          </a:p>
        </p:txBody>
      </p:sp>
      <p:sp>
        <p:nvSpPr>
          <p:cNvPr id="179" name="Google Shape;179;gf8f5fa3af2_0_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f8f5fa3af2_0_1"/>
          <p:cNvSpPr txBox="1"/>
          <p:nvPr/>
        </p:nvSpPr>
        <p:spPr>
          <a:xfrm>
            <a:off x="6757150" y="67225"/>
            <a:ext cx="23868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81" name="Google Shape;181;gf8f5fa3af2_0_1"/>
          <p:cNvPicPr preferRelativeResize="0"/>
          <p:nvPr/>
        </p:nvPicPr>
        <p:blipFill>
          <a:blip r:embed="rId3">
            <a:alphaModFix/>
          </a:blip>
          <a:stretch>
            <a:fillRect/>
          </a:stretch>
        </p:blipFill>
        <p:spPr>
          <a:xfrm>
            <a:off x="311700" y="1195163"/>
            <a:ext cx="3923376" cy="3408424"/>
          </a:xfrm>
          <a:prstGeom prst="rect">
            <a:avLst/>
          </a:prstGeom>
          <a:noFill/>
          <a:ln>
            <a:noFill/>
          </a:ln>
        </p:spPr>
      </p:pic>
      <p:graphicFrame>
        <p:nvGraphicFramePr>
          <p:cNvPr id="182" name="Google Shape;182;gf8f5fa3af2_0_1"/>
          <p:cNvGraphicFramePr/>
          <p:nvPr/>
        </p:nvGraphicFramePr>
        <p:xfrm>
          <a:off x="4572000" y="1850450"/>
          <a:ext cx="3000000" cy="3000000"/>
        </p:xfrm>
        <a:graphic>
          <a:graphicData uri="http://schemas.openxmlformats.org/drawingml/2006/table">
            <a:tbl>
              <a:tblPr>
                <a:noFill/>
                <a:tableStyleId>{90040195-8134-497D-A73F-A9BDEAA32C3A}</a:tableStyleId>
              </a:tblPr>
              <a:tblGrid>
                <a:gridCol w="2016975"/>
                <a:gridCol w="2016975"/>
              </a:tblGrid>
              <a:tr h="280250">
                <a:tc>
                  <a:txBody>
                    <a:bodyPr/>
                    <a:lstStyle/>
                    <a:p>
                      <a:pPr indent="0" lvl="0" marL="0" rtl="0" algn="l">
                        <a:spcBef>
                          <a:spcPts val="0"/>
                        </a:spcBef>
                        <a:spcAft>
                          <a:spcPts val="0"/>
                        </a:spcAft>
                        <a:buNone/>
                      </a:pPr>
                      <a:r>
                        <a:rPr lang="en"/>
                        <a:t>Model </a:t>
                      </a:r>
                      <a:endParaRPr/>
                    </a:p>
                  </a:txBody>
                  <a:tcPr marT="91425" marB="91425" marR="91425" marL="91425"/>
                </a:tc>
                <a:tc>
                  <a:txBody>
                    <a:bodyPr/>
                    <a:lstStyle/>
                    <a:p>
                      <a:pPr indent="0" lvl="0" marL="0" rtl="0" algn="l">
                        <a:spcBef>
                          <a:spcPts val="0"/>
                        </a:spcBef>
                        <a:spcAft>
                          <a:spcPts val="0"/>
                        </a:spcAft>
                        <a:buNone/>
                      </a:pPr>
                      <a:r>
                        <a:rPr lang="en"/>
                        <a:t>LATE Estimate</a:t>
                      </a:r>
                      <a:endParaRPr/>
                    </a:p>
                  </a:txBody>
                  <a:tcPr marT="91425" marB="91425" marR="91425" marL="91425"/>
                </a:tc>
              </a:tr>
              <a:tr h="280250">
                <a:tc>
                  <a:txBody>
                    <a:bodyPr/>
                    <a:lstStyle/>
                    <a:p>
                      <a:pPr indent="0" lvl="0" marL="0" rtl="0" algn="l">
                        <a:spcBef>
                          <a:spcPts val="0"/>
                        </a:spcBef>
                        <a:spcAft>
                          <a:spcPts val="0"/>
                        </a:spcAft>
                        <a:buNone/>
                      </a:pPr>
                      <a:r>
                        <a:rPr lang="en"/>
                        <a:t>OLS model</a:t>
                      </a:r>
                      <a:endParaRPr/>
                    </a:p>
                  </a:txBody>
                  <a:tcPr marT="91425" marB="91425" marR="91425" marL="91425"/>
                </a:tc>
                <a:tc>
                  <a:txBody>
                    <a:bodyPr/>
                    <a:lstStyle/>
                    <a:p>
                      <a:pPr indent="0" lvl="0" marL="0" rtl="0" algn="l">
                        <a:spcBef>
                          <a:spcPts val="0"/>
                        </a:spcBef>
                        <a:spcAft>
                          <a:spcPts val="0"/>
                        </a:spcAft>
                        <a:buNone/>
                      </a:pPr>
                      <a:r>
                        <a:rPr lang="en"/>
                        <a:t>0.98 user days</a:t>
                      </a:r>
                      <a:endParaRPr/>
                    </a:p>
                  </a:txBody>
                  <a:tcPr marT="91425" marB="91425" marR="91425" marL="91425"/>
                </a:tc>
              </a:tr>
              <a:tr h="280250">
                <a:tc>
                  <a:txBody>
                    <a:bodyPr/>
                    <a:lstStyle/>
                    <a:p>
                      <a:pPr indent="0" lvl="0" marL="0" rtl="0" algn="l">
                        <a:spcBef>
                          <a:spcPts val="0"/>
                        </a:spcBef>
                        <a:spcAft>
                          <a:spcPts val="0"/>
                        </a:spcAft>
                        <a:buNone/>
                      </a:pPr>
                      <a:r>
                        <a:rPr lang="en"/>
                        <a:t>Quadratic model</a:t>
                      </a:r>
                      <a:endParaRPr/>
                    </a:p>
                  </a:txBody>
                  <a:tcPr marT="91425" marB="91425" marR="91425" marL="91425"/>
                </a:tc>
                <a:tc>
                  <a:txBody>
                    <a:bodyPr/>
                    <a:lstStyle/>
                    <a:p>
                      <a:pPr indent="0" lvl="0" marL="0" rtl="0" algn="l">
                        <a:spcBef>
                          <a:spcPts val="0"/>
                        </a:spcBef>
                        <a:spcAft>
                          <a:spcPts val="0"/>
                        </a:spcAft>
                        <a:buNone/>
                      </a:pPr>
                      <a:r>
                        <a:rPr lang="en"/>
                        <a:t>1.65 user days</a:t>
                      </a:r>
                      <a:endParaRPr/>
                    </a:p>
                  </a:txBody>
                  <a:tcPr marT="91425" marB="91425" marR="91425" marL="91425"/>
                </a:tc>
              </a:tr>
              <a:tr h="280250">
                <a:tc>
                  <a:txBody>
                    <a:bodyPr/>
                    <a:lstStyle/>
                    <a:p>
                      <a:pPr indent="0" lvl="0" marL="0" rtl="0" algn="l">
                        <a:spcBef>
                          <a:spcPts val="0"/>
                        </a:spcBef>
                        <a:spcAft>
                          <a:spcPts val="0"/>
                        </a:spcAft>
                        <a:buNone/>
                      </a:pPr>
                      <a:r>
                        <a:rPr lang="en"/>
                        <a:t>Loess model</a:t>
                      </a:r>
                      <a:endParaRPr/>
                    </a:p>
                  </a:txBody>
                  <a:tcPr marT="91425" marB="91425" marR="91425" marL="91425"/>
                </a:tc>
                <a:tc>
                  <a:txBody>
                    <a:bodyPr/>
                    <a:lstStyle/>
                    <a:p>
                      <a:pPr indent="0" lvl="0" marL="0" rtl="0" algn="l">
                        <a:spcBef>
                          <a:spcPts val="0"/>
                        </a:spcBef>
                        <a:spcAft>
                          <a:spcPts val="0"/>
                        </a:spcAft>
                        <a:buNone/>
                      </a:pPr>
                      <a:r>
                        <a:rPr lang="en"/>
                        <a:t>.58 user days</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f9787a78e2_0_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at the cut point</a:t>
            </a:r>
            <a:endParaRPr/>
          </a:p>
        </p:txBody>
      </p:sp>
      <p:pic>
        <p:nvPicPr>
          <p:cNvPr id="188" name="Google Shape;188;gf9787a78e2_0_23"/>
          <p:cNvPicPr preferRelativeResize="0"/>
          <p:nvPr/>
        </p:nvPicPr>
        <p:blipFill>
          <a:blip r:embed="rId3">
            <a:alphaModFix/>
          </a:blip>
          <a:stretch>
            <a:fillRect/>
          </a:stretch>
        </p:blipFill>
        <p:spPr>
          <a:xfrm>
            <a:off x="2365625" y="1017800"/>
            <a:ext cx="4412750" cy="3833575"/>
          </a:xfrm>
          <a:prstGeom prst="rect">
            <a:avLst/>
          </a:prstGeom>
          <a:noFill/>
          <a:ln>
            <a:noFill/>
          </a:ln>
        </p:spPr>
      </p:pic>
      <p:sp>
        <p:nvSpPr>
          <p:cNvPr id="189" name="Google Shape;189;gf9787a78e2_0_23"/>
          <p:cNvSpPr txBox="1"/>
          <p:nvPr/>
        </p:nvSpPr>
        <p:spPr>
          <a:xfrm>
            <a:off x="6757150" y="67225"/>
            <a:ext cx="23868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f8f5fa3af2_0_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III. Statistical Matching</a:t>
            </a:r>
            <a:endParaRPr b="1"/>
          </a:p>
        </p:txBody>
      </p:sp>
      <p:sp>
        <p:nvSpPr>
          <p:cNvPr id="195" name="Google Shape;195;gf8f5fa3af2_0_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Match user that look similar on other features to create a treatment and control sets that look ‘alike’ on confounder variables</a:t>
            </a:r>
            <a:endParaRPr/>
          </a:p>
          <a:p>
            <a:pPr indent="-342900" lvl="0" marL="457200" rtl="0" algn="l">
              <a:spcBef>
                <a:spcPts val="0"/>
              </a:spcBef>
              <a:spcAft>
                <a:spcPts val="0"/>
              </a:spcAft>
              <a:buSzPts val="1800"/>
              <a:buChar char="●"/>
            </a:pPr>
            <a:r>
              <a:rPr b="1" lang="en"/>
              <a:t>ATE</a:t>
            </a:r>
            <a:r>
              <a:rPr lang="en"/>
              <a:t> (Average Treatment Effect),</a:t>
            </a:r>
            <a:r>
              <a:rPr b="1" lang="en"/>
              <a:t> ATC </a:t>
            </a:r>
            <a:r>
              <a:rPr lang="en"/>
              <a:t>(Average Treatment Effect on the Controls), </a:t>
            </a:r>
            <a:r>
              <a:rPr b="1" lang="en"/>
              <a:t>ATT</a:t>
            </a:r>
            <a:r>
              <a:rPr lang="en"/>
              <a:t> (Average Treatment Effect on the Treated)</a:t>
            </a:r>
            <a:endParaRPr/>
          </a:p>
          <a:p>
            <a:pPr indent="-342900" lvl="0" marL="457200" rtl="0" algn="l">
              <a:spcBef>
                <a:spcPts val="0"/>
              </a:spcBef>
              <a:spcAft>
                <a:spcPts val="0"/>
              </a:spcAft>
              <a:buSzPts val="1800"/>
              <a:buChar char="●"/>
            </a:pPr>
            <a:r>
              <a:rPr b="1" lang="en"/>
              <a:t>ATT - ATC = ATE</a:t>
            </a:r>
            <a:endParaRPr b="1"/>
          </a:p>
          <a:p>
            <a:pPr indent="-342900" lvl="0" marL="457200" rtl="0" algn="l">
              <a:spcBef>
                <a:spcPts val="0"/>
              </a:spcBef>
              <a:spcAft>
                <a:spcPts val="0"/>
              </a:spcAft>
              <a:buSzPts val="1800"/>
              <a:buChar char="●"/>
            </a:pPr>
            <a:r>
              <a:rPr lang="en"/>
              <a:t>How ‘alike’ are the groups? Achieve match balance, where the confounders are statistically non-differentiable in treatment and control.</a:t>
            </a:r>
            <a:endParaRPr/>
          </a:p>
          <a:p>
            <a:pPr indent="-342900" lvl="0" marL="457200" rtl="0" algn="l">
              <a:spcBef>
                <a:spcPts val="0"/>
              </a:spcBef>
              <a:spcAft>
                <a:spcPts val="0"/>
              </a:spcAft>
              <a:buSzPts val="1800"/>
              <a:buChar char="●"/>
            </a:pPr>
            <a:r>
              <a:rPr b="1" lang="en"/>
              <a:t>Pitfalls:</a:t>
            </a:r>
            <a:r>
              <a:rPr lang="en"/>
              <a:t> No match balance and we have not achieved coverage of the confounders. </a:t>
            </a:r>
            <a:endParaRPr/>
          </a:p>
          <a:p>
            <a:pPr indent="-342900" lvl="0" marL="457200" rtl="0" algn="l">
              <a:spcBef>
                <a:spcPts val="0"/>
              </a:spcBef>
              <a:spcAft>
                <a:spcPts val="0"/>
              </a:spcAft>
              <a:buSzPts val="1800"/>
              <a:buChar char="●"/>
            </a:pPr>
            <a:r>
              <a:rPr lang="en"/>
              <a:t>Algorithms: Propensity Score, GenMatch</a:t>
            </a:r>
            <a:endParaRPr/>
          </a:p>
        </p:txBody>
      </p:sp>
      <p:sp>
        <p:nvSpPr>
          <p:cNvPr id="196" name="Google Shape;196;gf8f5fa3af2_0_6"/>
          <p:cNvSpPr txBox="1"/>
          <p:nvPr/>
        </p:nvSpPr>
        <p:spPr>
          <a:xfrm>
            <a:off x="6757150" y="67225"/>
            <a:ext cx="23868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f8f5fa3af2_0_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Matching Example</a:t>
            </a:r>
            <a:endParaRPr b="1"/>
          </a:p>
        </p:txBody>
      </p:sp>
      <p:sp>
        <p:nvSpPr>
          <p:cNvPr id="202" name="Google Shape;202;gf8f5fa3af2_0_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a:t>
            </a:r>
            <a:r>
              <a:rPr lang="en"/>
              <a:t>: We have a user funnel where we are trying to get users to fill out and submit their hospital financial assistance applications. We’re seeing a large amount of drop-off at Step 4. </a:t>
            </a:r>
            <a:r>
              <a:rPr b="1" lang="en"/>
              <a:t>What types of treatments should we be testing to lower drop-off?</a:t>
            </a:r>
            <a:endParaRPr b="1"/>
          </a:p>
          <a:p>
            <a:pPr indent="0" lvl="0" marL="0" rtl="0" algn="l">
              <a:spcBef>
                <a:spcPts val="0"/>
              </a:spcBef>
              <a:spcAft>
                <a:spcPts val="0"/>
              </a:spcAft>
              <a:buNone/>
            </a:pPr>
            <a:r>
              <a:t/>
            </a:r>
            <a:endParaRPr b="1"/>
          </a:p>
          <a:p>
            <a:pPr indent="0" lvl="0" marL="0" rtl="0" algn="l">
              <a:lnSpc>
                <a:spcPct val="100000"/>
              </a:lnSpc>
              <a:spcBef>
                <a:spcPts val="0"/>
              </a:spcBef>
              <a:spcAft>
                <a:spcPts val="0"/>
              </a:spcAft>
              <a:buNone/>
            </a:pPr>
            <a:r>
              <a:rPr lang="en" sz="2600" u="sng">
                <a:solidFill>
                  <a:schemeClr val="hlink"/>
                </a:solidFill>
                <a:hlinkClick r:id="rId3"/>
              </a:rPr>
              <a:t>Demo Web Example</a:t>
            </a:r>
            <a:endParaRPr b="1" sz="1400"/>
          </a:p>
          <a:p>
            <a:pPr indent="0" lvl="0" marL="0" rtl="0" algn="l">
              <a:spcBef>
                <a:spcPts val="0"/>
              </a:spcBef>
              <a:spcAft>
                <a:spcPts val="0"/>
              </a:spcAft>
              <a:buNone/>
            </a:pPr>
            <a:r>
              <a:t/>
            </a:r>
            <a:endParaRPr/>
          </a:p>
          <a:p>
            <a:pPr indent="0" lvl="0" marL="0" rtl="0" algn="l">
              <a:spcBef>
                <a:spcPts val="0"/>
              </a:spcBef>
              <a:spcAft>
                <a:spcPts val="0"/>
              </a:spcAft>
              <a:buNone/>
            </a:pPr>
            <a:r>
              <a:rPr lang="en"/>
              <a:t>User Funnel: </a:t>
            </a:r>
            <a:endParaRPr/>
          </a:p>
          <a:p>
            <a:pPr indent="-342900" lvl="0" marL="457200" rtl="0" algn="l">
              <a:spcBef>
                <a:spcPts val="0"/>
              </a:spcBef>
              <a:spcAft>
                <a:spcPts val="0"/>
              </a:spcAft>
              <a:buSzPts val="1800"/>
              <a:buAutoNum type="arabicPeriod"/>
            </a:pPr>
            <a:r>
              <a:rPr lang="en"/>
              <a:t>Calculator &gt; 2. Advanced Calculator &gt; 3. Sign-up &gt; 4. Print and Complete Application &gt; 5. Upload Documents &gt; 6. Payment</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t/>
            </a:r>
            <a:endParaRPr sz="30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t/>
            </a:r>
            <a:endParaRPr sz="3000">
              <a:solidFill>
                <a:schemeClr val="dk1"/>
              </a:solidFill>
            </a:endParaRPr>
          </a:p>
        </p:txBody>
      </p:sp>
      <p:sp>
        <p:nvSpPr>
          <p:cNvPr id="203" name="Google Shape;203;gf8f5fa3af2_0_25"/>
          <p:cNvSpPr txBox="1"/>
          <p:nvPr/>
        </p:nvSpPr>
        <p:spPr>
          <a:xfrm>
            <a:off x="6757150" y="67225"/>
            <a:ext cx="23868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alpha val="85882"/>
          </a:srgbClr>
        </a:solidFill>
      </p:bgPr>
    </p:bg>
    <p:spTree>
      <p:nvGrpSpPr>
        <p:cNvPr id="207" name="Shape 207"/>
        <p:cNvGrpSpPr/>
        <p:nvPr/>
      </p:nvGrpSpPr>
      <p:grpSpPr>
        <a:xfrm>
          <a:off x="0" y="0"/>
          <a:ext cx="0" cy="0"/>
          <a:chOff x="0" y="0"/>
          <a:chExt cx="0" cy="0"/>
        </a:xfrm>
      </p:grpSpPr>
      <p:sp>
        <p:nvSpPr>
          <p:cNvPr id="208" name="Google Shape;208;p7"/>
          <p:cNvSpPr/>
          <p:nvPr/>
        </p:nvSpPr>
        <p:spPr>
          <a:xfrm>
            <a:off x="536275" y="1672875"/>
            <a:ext cx="1901100" cy="1901100"/>
          </a:xfrm>
          <a:prstGeom prst="ellipse">
            <a:avLst/>
          </a:prstGeom>
          <a:solidFill>
            <a:srgbClr val="B61249"/>
          </a:solidFill>
          <a:ln cap="flat" cmpd="sng" w="9525">
            <a:solidFill>
              <a:srgbClr val="B61249"/>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7"/>
          <p:cNvSpPr/>
          <p:nvPr/>
        </p:nvSpPr>
        <p:spPr>
          <a:xfrm>
            <a:off x="1437175" y="1317625"/>
            <a:ext cx="2443500" cy="2442900"/>
          </a:xfrm>
          <a:prstGeom prst="ellipse">
            <a:avLst/>
          </a:prstGeom>
          <a:solidFill>
            <a:srgbClr val="840D3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7"/>
          <p:cNvSpPr txBox="1"/>
          <p:nvPr/>
        </p:nvSpPr>
        <p:spPr>
          <a:xfrm>
            <a:off x="6104575" y="1927325"/>
            <a:ext cx="1593600" cy="1450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211" name="Google Shape;211;p7"/>
          <p:cNvSpPr txBox="1"/>
          <p:nvPr/>
        </p:nvSpPr>
        <p:spPr>
          <a:xfrm>
            <a:off x="745375" y="3800175"/>
            <a:ext cx="3020400" cy="355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b="1" lang="en" sz="1800">
                <a:solidFill>
                  <a:srgbClr val="6AA84F"/>
                </a:solidFill>
                <a:latin typeface="Calibri"/>
                <a:ea typeface="Calibri"/>
                <a:cs typeface="Calibri"/>
                <a:sym typeface="Calibri"/>
              </a:rPr>
              <a:t>Average Matching Situation</a:t>
            </a:r>
            <a:endParaRPr b="0" i="0" sz="1800" u="none" cap="none" strike="noStrike">
              <a:solidFill>
                <a:srgbClr val="6AA84F"/>
              </a:solidFill>
              <a:latin typeface="Calibri"/>
              <a:ea typeface="Calibri"/>
              <a:cs typeface="Calibri"/>
              <a:sym typeface="Calibri"/>
            </a:endParaRPr>
          </a:p>
        </p:txBody>
      </p:sp>
      <p:sp>
        <p:nvSpPr>
          <p:cNvPr id="212" name="Google Shape;212;p7"/>
          <p:cNvSpPr txBox="1"/>
          <p:nvPr/>
        </p:nvSpPr>
        <p:spPr>
          <a:xfrm>
            <a:off x="5663625" y="3776950"/>
            <a:ext cx="2341800" cy="355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b="1" lang="en" sz="1800">
                <a:solidFill>
                  <a:srgbClr val="FF0000"/>
                </a:solidFill>
                <a:latin typeface="Calibri"/>
                <a:ea typeface="Calibri"/>
                <a:cs typeface="Calibri"/>
                <a:sym typeface="Calibri"/>
              </a:rPr>
              <a:t>Matching Fails!</a:t>
            </a:r>
            <a:endParaRPr b="1" i="0" sz="1800" u="none" cap="none" strike="noStrike">
              <a:solidFill>
                <a:srgbClr val="FF0000"/>
              </a:solidFill>
              <a:latin typeface="Calibri"/>
              <a:ea typeface="Calibri"/>
              <a:cs typeface="Calibri"/>
              <a:sym typeface="Calibri"/>
            </a:endParaRPr>
          </a:p>
        </p:txBody>
      </p:sp>
      <p:sp>
        <p:nvSpPr>
          <p:cNvPr id="213" name="Google Shape;213;p7"/>
          <p:cNvSpPr txBox="1"/>
          <p:nvPr>
            <p:ph type="title"/>
          </p:nvPr>
        </p:nvSpPr>
        <p:spPr>
          <a:xfrm>
            <a:off x="479150" y="2643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chemeClr val="accent4"/>
                </a:solidFill>
              </a:rPr>
              <a:t>Matching - Visualization</a:t>
            </a:r>
            <a:endParaRPr b="1" sz="2300">
              <a:solidFill>
                <a:srgbClr val="B61249"/>
              </a:solidFill>
            </a:endParaRPr>
          </a:p>
        </p:txBody>
      </p:sp>
      <p:sp>
        <p:nvSpPr>
          <p:cNvPr id="214" name="Google Shape;214;p7"/>
          <p:cNvSpPr txBox="1"/>
          <p:nvPr/>
        </p:nvSpPr>
        <p:spPr>
          <a:xfrm>
            <a:off x="717175" y="4256475"/>
            <a:ext cx="2443500" cy="48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Calibri"/>
              <a:ea typeface="Calibri"/>
              <a:cs typeface="Calibri"/>
              <a:sym typeface="Calibri"/>
            </a:endParaRPr>
          </a:p>
        </p:txBody>
      </p:sp>
      <p:cxnSp>
        <p:nvCxnSpPr>
          <p:cNvPr id="215" name="Google Shape;215;p7"/>
          <p:cNvCxnSpPr/>
          <p:nvPr/>
        </p:nvCxnSpPr>
        <p:spPr>
          <a:xfrm>
            <a:off x="1692475" y="4256475"/>
            <a:ext cx="492900" cy="0"/>
          </a:xfrm>
          <a:prstGeom prst="straightConnector1">
            <a:avLst/>
          </a:prstGeom>
          <a:noFill/>
          <a:ln cap="flat" cmpd="sng" w="28575">
            <a:solidFill>
              <a:srgbClr val="CCCCCC"/>
            </a:solidFill>
            <a:prstDash val="solid"/>
            <a:round/>
            <a:headEnd len="sm" w="sm" type="none"/>
            <a:tailEnd len="sm" w="sm" type="none"/>
          </a:ln>
        </p:spPr>
      </p:cxnSp>
      <p:cxnSp>
        <p:nvCxnSpPr>
          <p:cNvPr id="216" name="Google Shape;216;p7"/>
          <p:cNvCxnSpPr/>
          <p:nvPr/>
        </p:nvCxnSpPr>
        <p:spPr>
          <a:xfrm>
            <a:off x="6522550" y="4256475"/>
            <a:ext cx="492900" cy="0"/>
          </a:xfrm>
          <a:prstGeom prst="straightConnector1">
            <a:avLst/>
          </a:prstGeom>
          <a:noFill/>
          <a:ln cap="flat" cmpd="sng" w="28575">
            <a:solidFill>
              <a:srgbClr val="CCCCCC"/>
            </a:solidFill>
            <a:prstDash val="solid"/>
            <a:round/>
            <a:headEnd len="sm" w="sm" type="none"/>
            <a:tailEnd len="sm" w="sm" type="none"/>
          </a:ln>
        </p:spPr>
      </p:cxnSp>
      <p:sp>
        <p:nvSpPr>
          <p:cNvPr id="217" name="Google Shape;217;p7"/>
          <p:cNvSpPr txBox="1"/>
          <p:nvPr/>
        </p:nvSpPr>
        <p:spPr>
          <a:xfrm>
            <a:off x="2437375" y="2309326"/>
            <a:ext cx="143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Controls</a:t>
            </a:r>
            <a:endParaRPr sz="1600">
              <a:solidFill>
                <a:schemeClr val="lt1"/>
              </a:solidFill>
              <a:latin typeface="Roboto"/>
              <a:ea typeface="Roboto"/>
              <a:cs typeface="Roboto"/>
              <a:sym typeface="Roboto"/>
            </a:endParaRPr>
          </a:p>
        </p:txBody>
      </p:sp>
      <p:sp>
        <p:nvSpPr>
          <p:cNvPr id="218" name="Google Shape;218;p7"/>
          <p:cNvSpPr txBox="1"/>
          <p:nvPr/>
        </p:nvSpPr>
        <p:spPr>
          <a:xfrm>
            <a:off x="611800" y="2338975"/>
            <a:ext cx="128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Treated</a:t>
            </a:r>
            <a:endParaRPr sz="1600">
              <a:solidFill>
                <a:schemeClr val="lt1"/>
              </a:solidFill>
              <a:latin typeface="Roboto"/>
              <a:ea typeface="Roboto"/>
              <a:cs typeface="Roboto"/>
              <a:sym typeface="Roboto"/>
            </a:endParaRPr>
          </a:p>
        </p:txBody>
      </p:sp>
      <p:sp>
        <p:nvSpPr>
          <p:cNvPr id="219" name="Google Shape;219;p7"/>
          <p:cNvSpPr txBox="1"/>
          <p:nvPr/>
        </p:nvSpPr>
        <p:spPr>
          <a:xfrm>
            <a:off x="3765775" y="1020600"/>
            <a:ext cx="29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Feature Space</a:t>
            </a:r>
            <a:endParaRPr sz="2100">
              <a:latin typeface="Roboto"/>
              <a:ea typeface="Roboto"/>
              <a:cs typeface="Roboto"/>
              <a:sym typeface="Roboto"/>
            </a:endParaRPr>
          </a:p>
        </p:txBody>
      </p:sp>
      <p:sp>
        <p:nvSpPr>
          <p:cNvPr id="220" name="Google Shape;220;p7"/>
          <p:cNvSpPr/>
          <p:nvPr/>
        </p:nvSpPr>
        <p:spPr>
          <a:xfrm>
            <a:off x="7015450" y="2197175"/>
            <a:ext cx="1006200" cy="1010400"/>
          </a:xfrm>
          <a:prstGeom prst="ellipse">
            <a:avLst/>
          </a:prstGeom>
          <a:solidFill>
            <a:srgbClr val="840D3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7"/>
          <p:cNvSpPr/>
          <p:nvPr/>
        </p:nvSpPr>
        <p:spPr>
          <a:xfrm>
            <a:off x="5032600" y="1751813"/>
            <a:ext cx="1901100" cy="1901100"/>
          </a:xfrm>
          <a:prstGeom prst="ellipse">
            <a:avLst/>
          </a:prstGeom>
          <a:solidFill>
            <a:srgbClr val="B61249"/>
          </a:solidFill>
          <a:ln cap="flat" cmpd="sng" w="9525">
            <a:solidFill>
              <a:srgbClr val="B61249"/>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7"/>
          <p:cNvSpPr/>
          <p:nvPr/>
        </p:nvSpPr>
        <p:spPr>
          <a:xfrm>
            <a:off x="536275" y="1658175"/>
            <a:ext cx="1901100" cy="1930500"/>
          </a:xfrm>
          <a:prstGeom prst="ellipse">
            <a:avLst/>
          </a:prstGeom>
          <a:noFill/>
          <a:ln cap="flat" cmpd="sng" w="9525">
            <a:solidFill>
              <a:srgbClr val="FCFCFC"/>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txBox="1"/>
          <p:nvPr/>
        </p:nvSpPr>
        <p:spPr>
          <a:xfrm>
            <a:off x="5480300" y="2437175"/>
            <a:ext cx="128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Treated</a:t>
            </a:r>
            <a:endParaRPr sz="1600">
              <a:solidFill>
                <a:schemeClr val="lt1"/>
              </a:solidFill>
              <a:latin typeface="Roboto"/>
              <a:ea typeface="Roboto"/>
              <a:cs typeface="Roboto"/>
              <a:sym typeface="Roboto"/>
            </a:endParaRPr>
          </a:p>
        </p:txBody>
      </p:sp>
      <p:sp>
        <p:nvSpPr>
          <p:cNvPr id="224" name="Google Shape;224;p7"/>
          <p:cNvSpPr txBox="1"/>
          <p:nvPr/>
        </p:nvSpPr>
        <p:spPr>
          <a:xfrm>
            <a:off x="7015450" y="2486826"/>
            <a:ext cx="143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Controls</a:t>
            </a:r>
            <a:endParaRPr sz="1600">
              <a:solidFill>
                <a:schemeClr val="lt1"/>
              </a:solidFill>
              <a:latin typeface="Roboto"/>
              <a:ea typeface="Roboto"/>
              <a:cs typeface="Roboto"/>
              <a:sym typeface="Roboto"/>
            </a:endParaRPr>
          </a:p>
        </p:txBody>
      </p:sp>
      <p:sp>
        <p:nvSpPr>
          <p:cNvPr id="225" name="Google Shape;225;p7"/>
          <p:cNvSpPr txBox="1"/>
          <p:nvPr/>
        </p:nvSpPr>
        <p:spPr>
          <a:xfrm>
            <a:off x="6757150" y="67225"/>
            <a:ext cx="2386800" cy="831300"/>
          </a:xfrm>
          <a:prstGeom prst="rect">
            <a:avLst/>
          </a:prstGeom>
          <a:solidFill>
            <a:srgbClr val="F3F3F3">
              <a:alpha val="8588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gf9787a78e2_0_35"/>
          <p:cNvPicPr preferRelativeResize="0"/>
          <p:nvPr/>
        </p:nvPicPr>
        <p:blipFill>
          <a:blip r:embed="rId3">
            <a:alphaModFix/>
          </a:blip>
          <a:stretch>
            <a:fillRect/>
          </a:stretch>
        </p:blipFill>
        <p:spPr>
          <a:xfrm>
            <a:off x="2297200" y="-123275"/>
            <a:ext cx="5692600" cy="4995276"/>
          </a:xfrm>
          <a:prstGeom prst="rect">
            <a:avLst/>
          </a:prstGeom>
          <a:noFill/>
          <a:ln>
            <a:noFill/>
          </a:ln>
        </p:spPr>
      </p:pic>
      <p:sp>
        <p:nvSpPr>
          <p:cNvPr id="231" name="Google Shape;231;gf9787a78e2_0_35"/>
          <p:cNvSpPr txBox="1"/>
          <p:nvPr/>
        </p:nvSpPr>
        <p:spPr>
          <a:xfrm>
            <a:off x="6757150" y="67225"/>
            <a:ext cx="23868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32" name="Google Shape;232;gf9787a78e2_0_35"/>
          <p:cNvSpPr txBox="1"/>
          <p:nvPr/>
        </p:nvSpPr>
        <p:spPr>
          <a:xfrm>
            <a:off x="212900" y="67225"/>
            <a:ext cx="284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4"/>
                </a:solidFill>
                <a:latin typeface="Roboto"/>
                <a:ea typeface="Roboto"/>
                <a:cs typeface="Roboto"/>
                <a:sym typeface="Roboto"/>
              </a:rPr>
              <a:t>Match Balance</a:t>
            </a:r>
            <a:endParaRPr sz="3000">
              <a:solidFill>
                <a:schemeClr val="accent4"/>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10"/>
          <p:cNvPicPr preferRelativeResize="0"/>
          <p:nvPr/>
        </p:nvPicPr>
        <p:blipFill rotWithShape="1">
          <a:blip r:embed="rId3">
            <a:alphaModFix amt="47000"/>
          </a:blip>
          <a:srcRect b="0" l="0" r="0" t="0"/>
          <a:stretch/>
        </p:blipFill>
        <p:spPr>
          <a:xfrm>
            <a:off x="0" y="0"/>
            <a:ext cx="9144000" cy="5143500"/>
          </a:xfrm>
          <a:prstGeom prst="rect">
            <a:avLst/>
          </a:prstGeom>
          <a:noFill/>
          <a:ln>
            <a:noFill/>
          </a:ln>
        </p:spPr>
      </p:pic>
      <p:sp>
        <p:nvSpPr>
          <p:cNvPr id="238" name="Google Shape;238;p10"/>
          <p:cNvSpPr txBox="1"/>
          <p:nvPr>
            <p:ph idx="4294967295" type="title"/>
          </p:nvPr>
        </p:nvSpPr>
        <p:spPr>
          <a:xfrm>
            <a:off x="340375" y="2152347"/>
            <a:ext cx="8222100" cy="83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300">
                <a:solidFill>
                  <a:schemeClr val="lt1"/>
                </a:solidFill>
              </a:rPr>
              <a:t>Observable Patterns?</a:t>
            </a:r>
            <a:endParaRPr sz="33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f7a9ba3bab_0_1"/>
          <p:cNvSpPr txBox="1"/>
          <p:nvPr>
            <p:ph type="title"/>
          </p:nvPr>
        </p:nvSpPr>
        <p:spPr>
          <a:xfrm>
            <a:off x="311700" y="275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About me</a:t>
            </a:r>
            <a:endParaRPr b="1"/>
          </a:p>
        </p:txBody>
      </p:sp>
      <p:sp>
        <p:nvSpPr>
          <p:cNvPr id="98" name="Google Shape;98;gf7a9ba3bab_0_1"/>
          <p:cNvSpPr txBox="1"/>
          <p:nvPr>
            <p:ph idx="1" type="body"/>
          </p:nvPr>
        </p:nvSpPr>
        <p:spPr>
          <a:xfrm>
            <a:off x="311700" y="508725"/>
            <a:ext cx="68697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Master’s degrees in Mathematics, Political Science and Demography</a:t>
            </a:r>
            <a:endParaRPr sz="2300"/>
          </a:p>
          <a:p>
            <a:pPr indent="-374650" lvl="0" marL="457200" rtl="0" algn="l">
              <a:spcBef>
                <a:spcPts val="0"/>
              </a:spcBef>
              <a:spcAft>
                <a:spcPts val="0"/>
              </a:spcAft>
              <a:buSzPts val="2300"/>
              <a:buChar char="●"/>
            </a:pPr>
            <a:r>
              <a:rPr lang="en" sz="2300"/>
              <a:t>Enterprise Data Scientist and Manager</a:t>
            </a:r>
            <a:endParaRPr sz="2300"/>
          </a:p>
          <a:p>
            <a:pPr indent="-374650" lvl="0" marL="457200" rtl="0" algn="l">
              <a:spcBef>
                <a:spcPts val="0"/>
              </a:spcBef>
              <a:spcAft>
                <a:spcPts val="0"/>
              </a:spcAft>
              <a:buSzPts val="2300"/>
              <a:buChar char="●"/>
            </a:pPr>
            <a:r>
              <a:rPr lang="en" sz="2300"/>
              <a:t>Author of </a:t>
            </a:r>
            <a:r>
              <a:rPr lang="en" sz="2300" u="sng">
                <a:solidFill>
                  <a:schemeClr val="accent5"/>
                </a:solidFill>
                <a:hlinkClick r:id="rId3">
                  <a:extLst>
                    <a:ext uri="{A12FA001-AC4F-418D-AE19-62706E023703}">
                      <ahyp:hlinkClr val="tx"/>
                    </a:ext>
                  </a:extLst>
                </a:hlinkClick>
              </a:rPr>
              <a:t>Product Analytics: </a:t>
            </a:r>
            <a:r>
              <a:rPr lang="en" sz="2300" u="sng">
                <a:solidFill>
                  <a:schemeClr val="accent5"/>
                </a:solidFill>
                <a:highlight>
                  <a:schemeClr val="lt1"/>
                </a:highlight>
                <a:hlinkClick r:id="rId4">
                  <a:extLst>
                    <a:ext uri="{A12FA001-AC4F-418D-AE19-62706E023703}">
                      <ahyp:hlinkClr val="tx"/>
                    </a:ext>
                  </a:extLst>
                </a:hlinkClick>
              </a:rPr>
              <a:t>Applied Data Science Techniques for Actionable Consumer Insights</a:t>
            </a:r>
            <a:r>
              <a:rPr lang="en" sz="2300">
                <a:solidFill>
                  <a:srgbClr val="202124"/>
                </a:solidFill>
                <a:highlight>
                  <a:schemeClr val="lt1"/>
                </a:highlight>
              </a:rPr>
              <a:t> </a:t>
            </a:r>
            <a:endParaRPr sz="2300"/>
          </a:p>
          <a:p>
            <a:pPr indent="-374650" lvl="0" marL="457200" rtl="0" algn="l">
              <a:spcBef>
                <a:spcPts val="0"/>
              </a:spcBef>
              <a:spcAft>
                <a:spcPts val="0"/>
              </a:spcAft>
              <a:buSzPts val="2300"/>
              <a:buChar char="●"/>
            </a:pPr>
            <a:r>
              <a:rPr lang="en" sz="2300"/>
              <a:t>Founder of </a:t>
            </a:r>
            <a:r>
              <a:rPr lang="en" sz="2300" u="sng">
                <a:solidFill>
                  <a:schemeClr val="hlink"/>
                </a:solidFill>
                <a:hlinkClick r:id="rId5"/>
              </a:rPr>
              <a:t>ClinicPriceCheck</a:t>
            </a:r>
            <a:r>
              <a:rPr lang="en" sz="2300" u="sng">
                <a:solidFill>
                  <a:schemeClr val="hlink"/>
                </a:solidFill>
                <a:hlinkClick r:id="rId6"/>
              </a:rPr>
              <a:t>.com</a:t>
            </a:r>
            <a:r>
              <a:rPr lang="en" sz="2300"/>
              <a:t> and </a:t>
            </a:r>
            <a:r>
              <a:rPr lang="en" sz="2300" u="sng">
                <a:solidFill>
                  <a:schemeClr val="hlink"/>
                </a:solidFill>
                <a:hlinkClick r:id="rId7"/>
              </a:rPr>
              <a:t>SlidingScaleHealth</a:t>
            </a:r>
            <a:r>
              <a:rPr lang="en" sz="2300" u="sng">
                <a:solidFill>
                  <a:schemeClr val="hlink"/>
                </a:solidFill>
                <a:hlinkClick r:id="rId8"/>
              </a:rPr>
              <a:t>.org</a:t>
            </a:r>
            <a:endParaRPr sz="2300"/>
          </a:p>
          <a:p>
            <a:pPr indent="-374650" lvl="0" marL="457200" rtl="0" algn="l">
              <a:spcBef>
                <a:spcPts val="0"/>
              </a:spcBef>
              <a:spcAft>
                <a:spcPts val="0"/>
              </a:spcAft>
              <a:buSzPts val="2300"/>
              <a:buChar char="●"/>
            </a:pPr>
            <a:r>
              <a:rPr lang="en" sz="2300"/>
              <a:t>R developer for over 10+ years </a:t>
            </a:r>
            <a:endParaRPr sz="2300"/>
          </a:p>
        </p:txBody>
      </p:sp>
      <p:pic>
        <p:nvPicPr>
          <p:cNvPr id="99" name="Google Shape;99;gf7a9ba3bab_0_1"/>
          <p:cNvPicPr preferRelativeResize="0"/>
          <p:nvPr/>
        </p:nvPicPr>
        <p:blipFill rotWithShape="1">
          <a:blip r:embed="rId9">
            <a:alphaModFix/>
          </a:blip>
          <a:srcRect b="0" l="0" r="0" t="5195"/>
          <a:stretch/>
        </p:blipFill>
        <p:spPr>
          <a:xfrm>
            <a:off x="6846175" y="1349497"/>
            <a:ext cx="1986125" cy="2575965"/>
          </a:xfrm>
          <a:prstGeom prst="rect">
            <a:avLst/>
          </a:prstGeom>
          <a:noFill/>
          <a:ln>
            <a:noFill/>
          </a:ln>
        </p:spPr>
      </p:pic>
      <p:sp>
        <p:nvSpPr>
          <p:cNvPr id="100" name="Google Shape;100;gf7a9ba3bab_0_1"/>
          <p:cNvSpPr txBox="1"/>
          <p:nvPr/>
        </p:nvSpPr>
        <p:spPr>
          <a:xfrm>
            <a:off x="6746250" y="52400"/>
            <a:ext cx="23466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highlight>
                <a:schemeClr val="lt1"/>
              </a:highlight>
              <a:latin typeface="Roboto"/>
              <a:ea typeface="Roboto"/>
              <a:cs typeface="Roboto"/>
              <a:sym typeface="Roboto"/>
            </a:endParaRPr>
          </a:p>
          <a:p>
            <a:pPr indent="0" lvl="0" marL="0" rtl="0" algn="l">
              <a:spcBef>
                <a:spcPts val="0"/>
              </a:spcBef>
              <a:spcAft>
                <a:spcPts val="0"/>
              </a:spcAft>
              <a:buNone/>
            </a:pPr>
            <a:r>
              <a:t/>
            </a:r>
            <a:endParaRPr>
              <a:highlight>
                <a:schemeClr val="lt1"/>
              </a:highlight>
              <a:latin typeface="Roboto"/>
              <a:ea typeface="Roboto"/>
              <a:cs typeface="Roboto"/>
              <a:sym typeface="Roboto"/>
            </a:endParaRPr>
          </a:p>
          <a:p>
            <a:pPr indent="0" lvl="0" marL="0" rtl="0" algn="l">
              <a:spcBef>
                <a:spcPts val="0"/>
              </a:spcBef>
              <a:spcAft>
                <a:spcPts val="0"/>
              </a:spcAft>
              <a:buNone/>
            </a:pPr>
            <a:r>
              <a:t/>
            </a:r>
            <a:endParaRPr>
              <a:highlight>
                <a:schemeClr val="lt1"/>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cb4ea33eff_0_1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Nine Heuristics for Causal Inference</a:t>
            </a:r>
            <a:endParaRPr/>
          </a:p>
        </p:txBody>
      </p:sp>
      <p:sp>
        <p:nvSpPr>
          <p:cNvPr id="244" name="Google Shape;244;gcb4ea33eff_0_1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b="1" lang="en" sz="2100" u="sng"/>
              <a:t>Strength of the Effect:</a:t>
            </a:r>
            <a:r>
              <a:rPr lang="en" sz="2100"/>
              <a:t> Large proportional effects (odds ratio)</a:t>
            </a:r>
            <a:endParaRPr sz="2100"/>
          </a:p>
          <a:p>
            <a:pPr indent="-361950" lvl="0" marL="457200" rtl="0" algn="l">
              <a:spcBef>
                <a:spcPts val="0"/>
              </a:spcBef>
              <a:spcAft>
                <a:spcPts val="0"/>
              </a:spcAft>
              <a:buSzPts val="2100"/>
              <a:buAutoNum type="arabicPeriod"/>
            </a:pPr>
            <a:r>
              <a:rPr b="1" lang="en" sz="2100" u="sng"/>
              <a:t>Consistency:</a:t>
            </a:r>
            <a:r>
              <a:rPr lang="en" sz="2100"/>
              <a:t> High correlations in different places </a:t>
            </a:r>
            <a:endParaRPr sz="2100"/>
          </a:p>
          <a:p>
            <a:pPr indent="-361950" lvl="0" marL="457200" rtl="0" algn="l">
              <a:spcBef>
                <a:spcPts val="0"/>
              </a:spcBef>
              <a:spcAft>
                <a:spcPts val="0"/>
              </a:spcAft>
              <a:buSzPts val="2100"/>
              <a:buAutoNum type="arabicPeriod"/>
            </a:pPr>
            <a:r>
              <a:rPr b="1" lang="en" sz="2100" u="sng"/>
              <a:t>Specificity of the Association:</a:t>
            </a:r>
            <a:r>
              <a:rPr lang="en" sz="2100"/>
              <a:t> Linkages in the association</a:t>
            </a:r>
            <a:endParaRPr sz="2100"/>
          </a:p>
          <a:p>
            <a:pPr indent="-361950" lvl="0" marL="457200" rtl="0" algn="l">
              <a:spcBef>
                <a:spcPts val="0"/>
              </a:spcBef>
              <a:spcAft>
                <a:spcPts val="0"/>
              </a:spcAft>
              <a:buSzPts val="2100"/>
              <a:buAutoNum type="arabicPeriod"/>
            </a:pPr>
            <a:r>
              <a:rPr b="1" lang="en" sz="2100" u="sng"/>
              <a:t>Temporality:</a:t>
            </a:r>
            <a:r>
              <a:rPr lang="en" sz="2100"/>
              <a:t> Lagged effects</a:t>
            </a:r>
            <a:endParaRPr sz="2100"/>
          </a:p>
          <a:p>
            <a:pPr indent="-361950" lvl="0" marL="457200" rtl="0" algn="l">
              <a:spcBef>
                <a:spcPts val="0"/>
              </a:spcBef>
              <a:spcAft>
                <a:spcPts val="0"/>
              </a:spcAft>
              <a:buSzPts val="2100"/>
              <a:buAutoNum type="arabicPeriod"/>
            </a:pPr>
            <a:r>
              <a:rPr b="1" lang="en" sz="2100" u="sng"/>
              <a:t>Dosage Effects:</a:t>
            </a:r>
            <a:r>
              <a:rPr lang="en" sz="2100"/>
              <a:t> </a:t>
            </a:r>
            <a:r>
              <a:rPr lang="en" sz="2100"/>
              <a:t>Strength of effect increase (dosage models)</a:t>
            </a:r>
            <a:endParaRPr sz="2100"/>
          </a:p>
          <a:p>
            <a:pPr indent="-361950" lvl="0" marL="457200" rtl="0" algn="l">
              <a:spcBef>
                <a:spcPts val="0"/>
              </a:spcBef>
              <a:spcAft>
                <a:spcPts val="0"/>
              </a:spcAft>
              <a:buSzPts val="2100"/>
              <a:buAutoNum type="arabicPeriod"/>
            </a:pPr>
            <a:r>
              <a:rPr b="1" lang="en" sz="2100" u="sng"/>
              <a:t>Plausality:</a:t>
            </a:r>
            <a:r>
              <a:rPr lang="en" sz="2100"/>
              <a:t> The smell test</a:t>
            </a:r>
            <a:endParaRPr sz="2100"/>
          </a:p>
          <a:p>
            <a:pPr indent="-361950" lvl="0" marL="457200" rtl="0" algn="l">
              <a:spcBef>
                <a:spcPts val="0"/>
              </a:spcBef>
              <a:spcAft>
                <a:spcPts val="0"/>
              </a:spcAft>
              <a:buSzPts val="2100"/>
              <a:buAutoNum type="arabicPeriod"/>
            </a:pPr>
            <a:r>
              <a:rPr b="1" lang="en" sz="2100" u="sng"/>
              <a:t>Coherence:</a:t>
            </a:r>
            <a:r>
              <a:rPr lang="en" sz="2100"/>
              <a:t> Does it mesh with your theory</a:t>
            </a:r>
            <a:endParaRPr sz="2100"/>
          </a:p>
          <a:p>
            <a:pPr indent="-361950" lvl="0" marL="457200" rtl="0" algn="l">
              <a:spcBef>
                <a:spcPts val="0"/>
              </a:spcBef>
              <a:spcAft>
                <a:spcPts val="0"/>
              </a:spcAft>
              <a:buSzPts val="2100"/>
              <a:buAutoNum type="arabicPeriod"/>
            </a:pPr>
            <a:r>
              <a:rPr b="1" lang="en" sz="2100" u="sng"/>
              <a:t>Experiment</a:t>
            </a:r>
            <a:r>
              <a:rPr lang="en" sz="2100"/>
              <a:t>: Use an experiment</a:t>
            </a:r>
            <a:endParaRPr sz="2100"/>
          </a:p>
          <a:p>
            <a:pPr indent="-361950" lvl="0" marL="457200" rtl="0" algn="l">
              <a:spcBef>
                <a:spcPts val="0"/>
              </a:spcBef>
              <a:spcAft>
                <a:spcPts val="0"/>
              </a:spcAft>
              <a:buSzPts val="2100"/>
              <a:buAutoNum type="arabicPeriod"/>
            </a:pPr>
            <a:r>
              <a:rPr b="1" lang="en" sz="2100" u="sng"/>
              <a:t>Analogy</a:t>
            </a:r>
            <a:r>
              <a:rPr lang="en" sz="2100"/>
              <a:t>: Similar comparison</a:t>
            </a:r>
            <a:endParaRPr sz="2100"/>
          </a:p>
        </p:txBody>
      </p:sp>
      <p:sp>
        <p:nvSpPr>
          <p:cNvPr id="245" name="Google Shape;245;gcb4ea33eff_0_13"/>
          <p:cNvSpPr txBox="1"/>
          <p:nvPr/>
        </p:nvSpPr>
        <p:spPr>
          <a:xfrm>
            <a:off x="6757150" y="67225"/>
            <a:ext cx="23868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f9787a78e2_0_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Take Home Exercise</a:t>
            </a:r>
            <a:endParaRPr>
              <a:solidFill>
                <a:schemeClr val="accent4"/>
              </a:solidFill>
            </a:endParaRPr>
          </a:p>
        </p:txBody>
      </p:sp>
      <p:sp>
        <p:nvSpPr>
          <p:cNvPr id="251" name="Google Shape;251;gf9787a78e2_0_1"/>
          <p:cNvSpPr txBox="1"/>
          <p:nvPr>
            <p:ph idx="1" type="body"/>
          </p:nvPr>
        </p:nvSpPr>
        <p:spPr>
          <a:xfrm>
            <a:off x="311700" y="1229875"/>
            <a:ext cx="8520600" cy="33390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2400"/>
              <a:t>Link to Google Document: </a:t>
            </a:r>
            <a:endParaRPr sz="2400"/>
          </a:p>
          <a:p>
            <a:pPr indent="0" lvl="0" marL="0" rtl="0" algn="l">
              <a:spcBef>
                <a:spcPts val="0"/>
              </a:spcBef>
              <a:spcAft>
                <a:spcPts val="0"/>
              </a:spcAft>
              <a:buNone/>
            </a:pPr>
            <a:r>
              <a:rPr lang="en" sz="2400">
                <a:solidFill>
                  <a:schemeClr val="accent2"/>
                </a:solidFill>
              </a:rPr>
              <a:t>https://docs.google.com/document/d/1c8WH6ZI340VIE7aluWFq1KdsutI-twLVMq2P6AixZCk/edit?usp=sharing</a:t>
            </a:r>
            <a:endParaRPr sz="2400">
              <a:solidFill>
                <a:schemeClr val="accent2"/>
              </a:solidFill>
            </a:endParaRPr>
          </a:p>
        </p:txBody>
      </p:sp>
      <p:sp>
        <p:nvSpPr>
          <p:cNvPr id="252" name="Google Shape;252;gf9787a78e2_0_1"/>
          <p:cNvSpPr txBox="1"/>
          <p:nvPr/>
        </p:nvSpPr>
        <p:spPr>
          <a:xfrm>
            <a:off x="6757150" y="67225"/>
            <a:ext cx="23868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3"/>
          <p:cNvSpPr/>
          <p:nvPr/>
        </p:nvSpPr>
        <p:spPr>
          <a:xfrm>
            <a:off x="0" y="1234200"/>
            <a:ext cx="9144000" cy="5143500"/>
          </a:xfrm>
          <a:prstGeom prst="rect">
            <a:avLst/>
          </a:prstGeom>
          <a:solidFill>
            <a:srgbClr val="2A3990">
              <a:alpha val="86274"/>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3"/>
          <p:cNvSpPr txBox="1"/>
          <p:nvPr>
            <p:ph idx="4294967295" type="title"/>
          </p:nvPr>
        </p:nvSpPr>
        <p:spPr>
          <a:xfrm>
            <a:off x="225750" y="334250"/>
            <a:ext cx="8692500" cy="641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000"/>
              </a:spcAft>
              <a:buSzPts val="3000"/>
              <a:buNone/>
            </a:pPr>
            <a:r>
              <a:rPr b="1" lang="en" sz="3300">
                <a:solidFill>
                  <a:schemeClr val="accent5"/>
                </a:solidFill>
              </a:rPr>
              <a:t>Contact me</a:t>
            </a:r>
            <a:endParaRPr b="1" sz="3300">
              <a:solidFill>
                <a:schemeClr val="accent5"/>
              </a:solidFill>
            </a:endParaRPr>
          </a:p>
        </p:txBody>
      </p:sp>
      <p:sp>
        <p:nvSpPr>
          <p:cNvPr id="259" name="Google Shape;259;p13"/>
          <p:cNvSpPr txBox="1"/>
          <p:nvPr>
            <p:ph idx="4294967295" type="subTitle"/>
          </p:nvPr>
        </p:nvSpPr>
        <p:spPr>
          <a:xfrm>
            <a:off x="880500" y="1849900"/>
            <a:ext cx="7906800" cy="2036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Roboto"/>
              <a:buNone/>
            </a:pPr>
            <a:r>
              <a:t/>
            </a:r>
            <a:endParaRPr b="0" i="0" sz="2300" u="none" cap="none" strike="noStrike">
              <a:solidFill>
                <a:srgbClr val="FFFFFF"/>
              </a:solidFill>
              <a:latin typeface="Roboto"/>
              <a:ea typeface="Roboto"/>
              <a:cs typeface="Roboto"/>
              <a:sym typeface="Roboto"/>
            </a:endParaRPr>
          </a:p>
          <a:p>
            <a:pPr indent="0" lvl="0" marL="0" marR="0" rtl="0" algn="ctr">
              <a:lnSpc>
                <a:spcPct val="90000"/>
              </a:lnSpc>
              <a:spcBef>
                <a:spcPts val="1000"/>
              </a:spcBef>
              <a:spcAft>
                <a:spcPts val="0"/>
              </a:spcAft>
              <a:buClr>
                <a:schemeClr val="dk2"/>
              </a:buClr>
              <a:buSzPts val="1800"/>
              <a:buFont typeface="Roboto"/>
              <a:buNone/>
            </a:pPr>
            <a:r>
              <a:rPr lang="en" sz="3600">
                <a:solidFill>
                  <a:schemeClr val="lt1"/>
                </a:solidFill>
                <a:latin typeface="Proxima Nova"/>
                <a:ea typeface="Proxima Nova"/>
                <a:cs typeface="Proxima Nova"/>
                <a:sym typeface="Proxima Nova"/>
              </a:rPr>
              <a:t>joannecrodrigues@gmail.com</a:t>
            </a:r>
            <a:endParaRPr b="1" i="0" sz="4200" u="none" cap="none" strike="noStrike">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800"/>
              <a:buFont typeface="Roboto"/>
              <a:buNone/>
            </a:pPr>
            <a:r>
              <a:t/>
            </a:r>
            <a:endParaRPr b="0" i="0" sz="2100" u="none" cap="none" strike="noStrike">
              <a:solidFill>
                <a:srgbClr val="FFFFFF"/>
              </a:solidFill>
              <a:latin typeface="Calibri"/>
              <a:ea typeface="Calibri"/>
              <a:cs typeface="Calibri"/>
              <a:sym typeface="Calibri"/>
            </a:endParaRPr>
          </a:p>
          <a:p>
            <a:pPr indent="0" lvl="0" marL="0" marR="0" rtl="0" algn="ctr">
              <a:lnSpc>
                <a:spcPct val="115000"/>
              </a:lnSpc>
              <a:spcBef>
                <a:spcPts val="0"/>
              </a:spcBef>
              <a:spcAft>
                <a:spcPts val="0"/>
              </a:spcAft>
              <a:buClr>
                <a:schemeClr val="dk2"/>
              </a:buClr>
              <a:buSzPts val="1800"/>
              <a:buFont typeface="Roboto"/>
              <a:buNone/>
            </a:pPr>
            <a:r>
              <a:t/>
            </a:r>
            <a:endParaRPr b="1" i="0" sz="1700" u="none" cap="none" strike="noStrike">
              <a:solidFill>
                <a:srgbClr val="FFFFFF"/>
              </a:solidFill>
              <a:latin typeface="Calibri"/>
              <a:ea typeface="Calibri"/>
              <a:cs typeface="Calibri"/>
              <a:sym typeface="Calibri"/>
            </a:endParaRPr>
          </a:p>
          <a:p>
            <a:pPr indent="0" lvl="0" marL="0" rtl="0" algn="ctr">
              <a:spcBef>
                <a:spcPts val="0"/>
              </a:spcBef>
              <a:spcAft>
                <a:spcPts val="0"/>
              </a:spcAft>
              <a:buClr>
                <a:schemeClr val="dk2"/>
              </a:buClr>
              <a:buSzPts val="1800"/>
              <a:buFont typeface="Roboto"/>
              <a:buNone/>
            </a:pPr>
            <a:r>
              <a:rPr b="1" lang="en" sz="1900" u="sng">
                <a:solidFill>
                  <a:schemeClr val="hlink"/>
                </a:solidFill>
                <a:latin typeface="Calibri"/>
                <a:ea typeface="Calibri"/>
                <a:cs typeface="Calibri"/>
                <a:sym typeface="Calibri"/>
                <a:hlinkClick r:id="rId3"/>
              </a:rPr>
              <a:t>www.ActionDataScience.com</a:t>
            </a:r>
            <a:endParaRPr b="1" i="0" sz="1900" u="none" cap="none" strike="noStrike">
              <a:solidFill>
                <a:srgbClr val="FFFFFF"/>
              </a:solidFill>
              <a:latin typeface="Calibri"/>
              <a:ea typeface="Calibri"/>
              <a:cs typeface="Calibri"/>
              <a:sym typeface="Calibri"/>
            </a:endParaRPr>
          </a:p>
          <a:p>
            <a:pPr indent="0" lvl="0" marL="0" marR="0" rtl="0" algn="ctr">
              <a:lnSpc>
                <a:spcPct val="115000"/>
              </a:lnSpc>
              <a:spcBef>
                <a:spcPts val="0"/>
              </a:spcBef>
              <a:spcAft>
                <a:spcPts val="0"/>
              </a:spcAft>
              <a:buClr>
                <a:schemeClr val="dk2"/>
              </a:buClr>
              <a:buSzPts val="1800"/>
              <a:buFont typeface="Roboto"/>
              <a:buNone/>
            </a:pPr>
            <a:r>
              <a:rPr b="1" i="0" lang="en" sz="1900" u="sng" cap="none" strike="noStrike">
                <a:solidFill>
                  <a:schemeClr val="hlink"/>
                </a:solidFill>
                <a:latin typeface="Calibri"/>
                <a:ea typeface="Calibri"/>
                <a:cs typeface="Calibri"/>
                <a:sym typeface="Calibri"/>
                <a:hlinkClick r:id="rId4"/>
              </a:rPr>
              <a:t>www.ClinicPriceCheck.com</a:t>
            </a:r>
            <a:endParaRPr b="1" sz="1900">
              <a:solidFill>
                <a:srgbClr val="FFFFFF"/>
              </a:solidFill>
              <a:latin typeface="Calibri"/>
              <a:ea typeface="Calibri"/>
              <a:cs typeface="Calibri"/>
              <a:sym typeface="Calibri"/>
            </a:endParaRPr>
          </a:p>
          <a:p>
            <a:pPr indent="0" lvl="0" marL="0" marR="0" rtl="0" algn="ctr">
              <a:lnSpc>
                <a:spcPct val="115000"/>
              </a:lnSpc>
              <a:spcBef>
                <a:spcPts val="0"/>
              </a:spcBef>
              <a:spcAft>
                <a:spcPts val="0"/>
              </a:spcAft>
              <a:buClr>
                <a:schemeClr val="dk2"/>
              </a:buClr>
              <a:buSzPts val="1800"/>
              <a:buFont typeface="Roboto"/>
              <a:buNone/>
            </a:pPr>
            <a:r>
              <a:rPr b="1" lang="en" sz="1900" u="sng">
                <a:solidFill>
                  <a:schemeClr val="hlink"/>
                </a:solidFill>
                <a:latin typeface="Calibri"/>
                <a:ea typeface="Calibri"/>
                <a:cs typeface="Calibri"/>
                <a:sym typeface="Calibri"/>
                <a:hlinkClick r:id="rId5"/>
              </a:rPr>
              <a:t>www.SlidingScaleHealth.org</a:t>
            </a:r>
            <a:endParaRPr b="1" sz="1900">
              <a:solidFill>
                <a:srgbClr val="FFFFFF"/>
              </a:solidFill>
              <a:latin typeface="Calibri"/>
              <a:ea typeface="Calibri"/>
              <a:cs typeface="Calibri"/>
              <a:sym typeface="Calibri"/>
            </a:endParaRPr>
          </a:p>
          <a:p>
            <a:pPr indent="0" lvl="0" marL="0" marR="0" rtl="0" algn="ctr">
              <a:lnSpc>
                <a:spcPct val="115000"/>
              </a:lnSpc>
              <a:spcBef>
                <a:spcPts val="0"/>
              </a:spcBef>
              <a:spcAft>
                <a:spcPts val="0"/>
              </a:spcAft>
              <a:buClr>
                <a:schemeClr val="dk2"/>
              </a:buClr>
              <a:buSzPts val="1800"/>
              <a:buFont typeface="Roboto"/>
              <a:buNone/>
            </a:pPr>
            <a:r>
              <a:t/>
            </a:r>
            <a:endParaRPr sz="1700">
              <a:solidFill>
                <a:srgbClr val="FFFFFF"/>
              </a:solidFill>
              <a:latin typeface="Calibri"/>
              <a:ea typeface="Calibri"/>
              <a:cs typeface="Calibri"/>
              <a:sym typeface="Calibri"/>
            </a:endParaRPr>
          </a:p>
          <a:p>
            <a:pPr indent="0" lvl="0" marL="0" marR="0" rtl="0" algn="ctr">
              <a:lnSpc>
                <a:spcPct val="115000"/>
              </a:lnSpc>
              <a:spcBef>
                <a:spcPts val="0"/>
              </a:spcBef>
              <a:spcAft>
                <a:spcPts val="0"/>
              </a:spcAft>
              <a:buClr>
                <a:schemeClr val="dk2"/>
              </a:buClr>
              <a:buSzPts val="1800"/>
              <a:buFont typeface="Roboto"/>
              <a:buNone/>
            </a:pPr>
            <a:r>
              <a:t/>
            </a:r>
            <a:endParaRPr sz="1700">
              <a:solidFill>
                <a:srgbClr val="FFFFFF"/>
              </a:solidFill>
              <a:latin typeface="Calibri"/>
              <a:ea typeface="Calibri"/>
              <a:cs typeface="Calibri"/>
              <a:sym typeface="Calibri"/>
            </a:endParaRPr>
          </a:p>
        </p:txBody>
      </p:sp>
      <p:pic>
        <p:nvPicPr>
          <p:cNvPr id="260" name="Google Shape;260;p13"/>
          <p:cNvPicPr preferRelativeResize="0"/>
          <p:nvPr/>
        </p:nvPicPr>
        <p:blipFill>
          <a:blip r:embed="rId6">
            <a:alphaModFix/>
          </a:blip>
          <a:stretch>
            <a:fillRect/>
          </a:stretch>
        </p:blipFill>
        <p:spPr>
          <a:xfrm>
            <a:off x="453475" y="2201950"/>
            <a:ext cx="1096251" cy="1096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f7a9ba3bab_0_15"/>
          <p:cNvSpPr txBox="1"/>
          <p:nvPr>
            <p:ph type="title"/>
          </p:nvPr>
        </p:nvSpPr>
        <p:spPr>
          <a:xfrm>
            <a:off x="311700" y="252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Outline of Talk</a:t>
            </a:r>
            <a:endParaRPr b="1"/>
          </a:p>
        </p:txBody>
      </p:sp>
      <p:sp>
        <p:nvSpPr>
          <p:cNvPr id="106" name="Google Shape;106;gf7a9ba3bab_0_15"/>
          <p:cNvSpPr txBox="1"/>
          <p:nvPr>
            <p:ph idx="1" type="body"/>
          </p:nvPr>
        </p:nvSpPr>
        <p:spPr>
          <a:xfrm>
            <a:off x="311700" y="535700"/>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rgbClr val="000000"/>
              </a:solidFill>
            </a:endParaRPr>
          </a:p>
          <a:p>
            <a:pPr indent="-355600" lvl="0" marL="457200" rtl="0" algn="l">
              <a:lnSpc>
                <a:spcPct val="115000"/>
              </a:lnSpc>
              <a:spcBef>
                <a:spcPts val="0"/>
              </a:spcBef>
              <a:spcAft>
                <a:spcPts val="0"/>
              </a:spcAft>
              <a:buClr>
                <a:srgbClr val="000000"/>
              </a:buClr>
              <a:buSzPts val="2000"/>
              <a:buAutoNum type="romanUcPeriod"/>
            </a:pPr>
            <a:r>
              <a:rPr b="1" lang="en" sz="2000">
                <a:solidFill>
                  <a:srgbClr val="000000"/>
                </a:solidFill>
              </a:rPr>
              <a:t>Introduction</a:t>
            </a:r>
            <a:endParaRPr b="1" sz="2000">
              <a:solidFill>
                <a:srgbClr val="000000"/>
              </a:solidFill>
            </a:endParaRPr>
          </a:p>
          <a:p>
            <a:pPr indent="-355600" lvl="1" marL="914400" rtl="0" algn="l">
              <a:lnSpc>
                <a:spcPct val="115000"/>
              </a:lnSpc>
              <a:spcBef>
                <a:spcPts val="0"/>
              </a:spcBef>
              <a:spcAft>
                <a:spcPts val="0"/>
              </a:spcAft>
              <a:buClr>
                <a:srgbClr val="000000"/>
              </a:buClr>
              <a:buSzPts val="2000"/>
              <a:buAutoNum type="alphaUcPeriod"/>
            </a:pPr>
            <a:r>
              <a:rPr lang="en" sz="2000">
                <a:solidFill>
                  <a:srgbClr val="000000"/>
                </a:solidFill>
              </a:rPr>
              <a:t>Translating Raw Data into “Actionable” Insights</a:t>
            </a:r>
            <a:endParaRPr sz="2000">
              <a:solidFill>
                <a:srgbClr val="000000"/>
              </a:solidFill>
            </a:endParaRPr>
          </a:p>
          <a:p>
            <a:pPr indent="-355600" lvl="1" marL="914400" rtl="0" algn="l">
              <a:lnSpc>
                <a:spcPct val="115000"/>
              </a:lnSpc>
              <a:spcBef>
                <a:spcPts val="0"/>
              </a:spcBef>
              <a:spcAft>
                <a:spcPts val="0"/>
              </a:spcAft>
              <a:buClr>
                <a:srgbClr val="000000"/>
              </a:buClr>
              <a:buSzPts val="2000"/>
              <a:buAutoNum type="alphaUcPeriod"/>
            </a:pPr>
            <a:r>
              <a:rPr lang="en" sz="2000">
                <a:solidFill>
                  <a:srgbClr val="000000"/>
                </a:solidFill>
              </a:rPr>
              <a:t>Causal Inference from Observational Data</a:t>
            </a:r>
            <a:endParaRPr sz="2000">
              <a:solidFill>
                <a:srgbClr val="000000"/>
              </a:solidFill>
            </a:endParaRPr>
          </a:p>
          <a:p>
            <a:pPr indent="-355600" lvl="1" marL="914400" rtl="0" algn="l">
              <a:lnSpc>
                <a:spcPct val="115000"/>
              </a:lnSpc>
              <a:spcBef>
                <a:spcPts val="0"/>
              </a:spcBef>
              <a:spcAft>
                <a:spcPts val="0"/>
              </a:spcAft>
              <a:buClr>
                <a:srgbClr val="000000"/>
              </a:buClr>
              <a:buSzPts val="2000"/>
              <a:buAutoNum type="alphaUcPeriod"/>
            </a:pPr>
            <a:r>
              <a:rPr lang="en" sz="2000">
                <a:solidFill>
                  <a:srgbClr val="000000"/>
                </a:solidFill>
              </a:rPr>
              <a:t>Causal Inference V. Prediction</a:t>
            </a:r>
            <a:endParaRPr sz="2000">
              <a:solidFill>
                <a:srgbClr val="000000"/>
              </a:solidFill>
            </a:endParaRPr>
          </a:p>
          <a:p>
            <a:pPr indent="-355600" lvl="1" marL="914400" rtl="0" algn="l">
              <a:lnSpc>
                <a:spcPct val="115000"/>
              </a:lnSpc>
              <a:spcBef>
                <a:spcPts val="0"/>
              </a:spcBef>
              <a:spcAft>
                <a:spcPts val="0"/>
              </a:spcAft>
              <a:buClr>
                <a:srgbClr val="000000"/>
              </a:buClr>
              <a:buSzPts val="2000"/>
              <a:buAutoNum type="alphaUcPeriod"/>
            </a:pPr>
            <a:r>
              <a:rPr lang="en" sz="2000">
                <a:solidFill>
                  <a:srgbClr val="000000"/>
                </a:solidFill>
              </a:rPr>
              <a:t>Conceptualization, Operationalization and Metrics</a:t>
            </a:r>
            <a:endParaRPr sz="2000">
              <a:solidFill>
                <a:srgbClr val="000000"/>
              </a:solidFill>
            </a:endParaRPr>
          </a:p>
          <a:p>
            <a:pPr indent="-355600" lvl="0" marL="457200" rtl="0" algn="l">
              <a:lnSpc>
                <a:spcPct val="115000"/>
              </a:lnSpc>
              <a:spcBef>
                <a:spcPts val="0"/>
              </a:spcBef>
              <a:spcAft>
                <a:spcPts val="0"/>
              </a:spcAft>
              <a:buClr>
                <a:srgbClr val="000000"/>
              </a:buClr>
              <a:buSzPts val="2000"/>
              <a:buAutoNum type="romanUcPeriod"/>
            </a:pPr>
            <a:r>
              <a:rPr b="1" lang="en" sz="2000">
                <a:solidFill>
                  <a:srgbClr val="000000"/>
                </a:solidFill>
              </a:rPr>
              <a:t>Advanced Techniques</a:t>
            </a:r>
            <a:endParaRPr b="1" sz="2000">
              <a:solidFill>
                <a:srgbClr val="000000"/>
              </a:solidFill>
            </a:endParaRPr>
          </a:p>
          <a:p>
            <a:pPr indent="-355600" lvl="1" marL="914400" rtl="0" algn="l">
              <a:lnSpc>
                <a:spcPct val="115000"/>
              </a:lnSpc>
              <a:spcBef>
                <a:spcPts val="0"/>
              </a:spcBef>
              <a:spcAft>
                <a:spcPts val="0"/>
              </a:spcAft>
              <a:buClr>
                <a:srgbClr val="000000"/>
              </a:buClr>
              <a:buSzPts val="2000"/>
              <a:buAutoNum type="alphaUcPeriod"/>
            </a:pPr>
            <a:r>
              <a:rPr lang="en" sz="2000">
                <a:solidFill>
                  <a:srgbClr val="000000"/>
                </a:solidFill>
              </a:rPr>
              <a:t>Regression Discontinuity </a:t>
            </a:r>
            <a:endParaRPr sz="2000">
              <a:solidFill>
                <a:srgbClr val="000000"/>
              </a:solidFill>
            </a:endParaRPr>
          </a:p>
          <a:p>
            <a:pPr indent="-355600" lvl="1" marL="914400" rtl="0" algn="l">
              <a:lnSpc>
                <a:spcPct val="115000"/>
              </a:lnSpc>
              <a:spcBef>
                <a:spcPts val="0"/>
              </a:spcBef>
              <a:spcAft>
                <a:spcPts val="0"/>
              </a:spcAft>
              <a:buClr>
                <a:srgbClr val="000000"/>
              </a:buClr>
              <a:buSzPts val="2000"/>
              <a:buAutoNum type="alphaUcPeriod"/>
            </a:pPr>
            <a:r>
              <a:rPr lang="en" sz="2000">
                <a:solidFill>
                  <a:srgbClr val="000000"/>
                </a:solidFill>
              </a:rPr>
              <a:t>Statistical Matching</a:t>
            </a:r>
            <a:endParaRPr sz="2000">
              <a:solidFill>
                <a:srgbClr val="000000"/>
              </a:solidFill>
            </a:endParaRPr>
          </a:p>
          <a:p>
            <a:pPr indent="-355600" lvl="0" marL="457200" rtl="0" algn="l">
              <a:lnSpc>
                <a:spcPct val="115000"/>
              </a:lnSpc>
              <a:spcBef>
                <a:spcPts val="0"/>
              </a:spcBef>
              <a:spcAft>
                <a:spcPts val="0"/>
              </a:spcAft>
              <a:buClr>
                <a:srgbClr val="000000"/>
              </a:buClr>
              <a:buSzPts val="2000"/>
              <a:buAutoNum type="romanUcPeriod"/>
            </a:pPr>
            <a:r>
              <a:rPr b="1" lang="en" sz="2000">
                <a:solidFill>
                  <a:srgbClr val="000000"/>
                </a:solidFill>
              </a:rPr>
              <a:t>Observable Patterns?</a:t>
            </a:r>
            <a:endParaRPr b="1" sz="2000">
              <a:solidFill>
                <a:srgbClr val="000000"/>
              </a:solidFill>
            </a:endParaRPr>
          </a:p>
          <a:p>
            <a:pPr indent="-355600" lvl="1" marL="914400" rtl="0" algn="l">
              <a:lnSpc>
                <a:spcPct val="115000"/>
              </a:lnSpc>
              <a:spcBef>
                <a:spcPts val="0"/>
              </a:spcBef>
              <a:spcAft>
                <a:spcPts val="0"/>
              </a:spcAft>
              <a:buClr>
                <a:srgbClr val="000000"/>
              </a:buClr>
              <a:buSzPts val="2000"/>
              <a:buAutoNum type="alphaUcPeriod"/>
            </a:pPr>
            <a:r>
              <a:rPr lang="en" sz="2000">
                <a:solidFill>
                  <a:srgbClr val="000000"/>
                </a:solidFill>
              </a:rPr>
              <a:t>Heuristics for Causal Inference</a:t>
            </a:r>
            <a:endParaRPr sz="2000">
              <a:solidFill>
                <a:srgbClr val="000000"/>
              </a:solidFill>
            </a:endParaRPr>
          </a:p>
          <a:p>
            <a:pPr indent="-355600" lvl="1" marL="914400" rtl="0" algn="l">
              <a:lnSpc>
                <a:spcPct val="115000"/>
              </a:lnSpc>
              <a:spcBef>
                <a:spcPts val="0"/>
              </a:spcBef>
              <a:spcAft>
                <a:spcPts val="0"/>
              </a:spcAft>
              <a:buClr>
                <a:srgbClr val="000000"/>
              </a:buClr>
              <a:buSzPts val="2000"/>
              <a:buAutoNum type="alphaUcPeriod"/>
            </a:pPr>
            <a:r>
              <a:rPr lang="en" sz="2000">
                <a:solidFill>
                  <a:srgbClr val="000000"/>
                </a:solidFill>
              </a:rPr>
              <a:t>Questions?</a:t>
            </a:r>
            <a:endParaRPr sz="2200"/>
          </a:p>
        </p:txBody>
      </p:sp>
      <p:sp>
        <p:nvSpPr>
          <p:cNvPr id="107" name="Google Shape;107;gf7a9ba3bab_0_15"/>
          <p:cNvSpPr txBox="1"/>
          <p:nvPr/>
        </p:nvSpPr>
        <p:spPr>
          <a:xfrm>
            <a:off x="6757150" y="67225"/>
            <a:ext cx="23868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f7a9ba3bab_0_21"/>
          <p:cNvSpPr txBox="1"/>
          <p:nvPr>
            <p:ph idx="1" type="body"/>
          </p:nvPr>
        </p:nvSpPr>
        <p:spPr>
          <a:xfrm>
            <a:off x="311700" y="1107400"/>
            <a:ext cx="8520600" cy="33390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202124"/>
              </a:buClr>
              <a:buSzPts val="2100"/>
              <a:buChar char="●"/>
            </a:pPr>
            <a:r>
              <a:rPr lang="en" sz="2100">
                <a:solidFill>
                  <a:srgbClr val="202124"/>
                </a:solidFill>
              </a:rPr>
              <a:t>First observe and describe the social processes that exist in your ‘web’ product (How, Why, When, Where, What and Who?)</a:t>
            </a:r>
            <a:endParaRPr sz="2100">
              <a:solidFill>
                <a:srgbClr val="202124"/>
              </a:solidFill>
            </a:endParaRPr>
          </a:p>
          <a:p>
            <a:pPr indent="-361950" lvl="0" marL="457200" rtl="0" algn="l">
              <a:spcBef>
                <a:spcPts val="0"/>
              </a:spcBef>
              <a:spcAft>
                <a:spcPts val="0"/>
              </a:spcAft>
              <a:buClr>
                <a:srgbClr val="202124"/>
              </a:buClr>
              <a:buSzPts val="2100"/>
              <a:buChar char="●"/>
            </a:pPr>
            <a:r>
              <a:rPr lang="en" sz="2100">
                <a:solidFill>
                  <a:srgbClr val="202124"/>
                </a:solidFill>
              </a:rPr>
              <a:t>Generalize and conceptualize those processes</a:t>
            </a:r>
            <a:endParaRPr sz="2100">
              <a:solidFill>
                <a:srgbClr val="202124"/>
              </a:solidFill>
            </a:endParaRPr>
          </a:p>
          <a:p>
            <a:pPr indent="-361950" lvl="0" marL="457200" rtl="0" algn="l">
              <a:spcBef>
                <a:spcPts val="0"/>
              </a:spcBef>
              <a:spcAft>
                <a:spcPts val="0"/>
              </a:spcAft>
              <a:buClr>
                <a:srgbClr val="202124"/>
              </a:buClr>
              <a:buSzPts val="2100"/>
              <a:buChar char="●"/>
            </a:pPr>
            <a:r>
              <a:rPr lang="en" sz="2100">
                <a:solidFill>
                  <a:srgbClr val="202124"/>
                </a:solidFill>
              </a:rPr>
              <a:t>Build a theory around those generalizations with testable hypothesis</a:t>
            </a:r>
            <a:endParaRPr sz="2100">
              <a:solidFill>
                <a:srgbClr val="202124"/>
              </a:solidFill>
            </a:endParaRPr>
          </a:p>
          <a:p>
            <a:pPr indent="-361950" lvl="0" marL="457200" rtl="0" algn="l">
              <a:spcBef>
                <a:spcPts val="0"/>
              </a:spcBef>
              <a:spcAft>
                <a:spcPts val="0"/>
              </a:spcAft>
              <a:buClr>
                <a:srgbClr val="202124"/>
              </a:buClr>
              <a:buSzPts val="2100"/>
              <a:buChar char="●"/>
            </a:pPr>
            <a:r>
              <a:rPr lang="en" sz="2100">
                <a:solidFill>
                  <a:srgbClr val="202124"/>
                </a:solidFill>
              </a:rPr>
              <a:t>Create metrics by operationalizing your concepts (understand what concepts/parts of concepts you can cover with quantitative metrics and what you cannot) </a:t>
            </a:r>
            <a:endParaRPr sz="2100">
              <a:solidFill>
                <a:srgbClr val="202124"/>
              </a:solidFill>
            </a:endParaRPr>
          </a:p>
          <a:p>
            <a:pPr indent="-361950" lvl="0" marL="457200" rtl="0" algn="l">
              <a:spcBef>
                <a:spcPts val="0"/>
              </a:spcBef>
              <a:spcAft>
                <a:spcPts val="0"/>
              </a:spcAft>
              <a:buClr>
                <a:srgbClr val="202124"/>
              </a:buClr>
              <a:buSzPts val="2100"/>
              <a:buChar char="●"/>
            </a:pPr>
            <a:r>
              <a:rPr lang="en" sz="2100">
                <a:solidFill>
                  <a:srgbClr val="202124"/>
                </a:solidFill>
              </a:rPr>
              <a:t>Predicting behavior V. Understanding the </a:t>
            </a:r>
            <a:r>
              <a:rPr i="1" lang="en" sz="2100">
                <a:solidFill>
                  <a:srgbClr val="202124"/>
                </a:solidFill>
              </a:rPr>
              <a:t>causes </a:t>
            </a:r>
            <a:r>
              <a:rPr lang="en" sz="2100">
                <a:solidFill>
                  <a:srgbClr val="202124"/>
                </a:solidFill>
              </a:rPr>
              <a:t>of behavior</a:t>
            </a:r>
            <a:endParaRPr sz="2100">
              <a:solidFill>
                <a:srgbClr val="202124"/>
              </a:solidFill>
            </a:endParaRPr>
          </a:p>
        </p:txBody>
      </p:sp>
      <p:sp>
        <p:nvSpPr>
          <p:cNvPr id="113" name="Google Shape;113;gf7a9ba3bab_0_21"/>
          <p:cNvSpPr txBox="1"/>
          <p:nvPr/>
        </p:nvSpPr>
        <p:spPr>
          <a:xfrm>
            <a:off x="6757150" y="67225"/>
            <a:ext cx="23868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14" name="Google Shape;114;gf7a9ba3bab_0_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romanUcPeriod"/>
            </a:pPr>
            <a:r>
              <a:rPr lang="en"/>
              <a:t>Translating Raw Data into Actionable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2"/>
          <p:cNvSpPr txBox="1"/>
          <p:nvPr>
            <p:ph idx="1" type="body"/>
          </p:nvPr>
        </p:nvSpPr>
        <p:spPr>
          <a:xfrm>
            <a:off x="311700" y="1384275"/>
            <a:ext cx="42603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2600">
              <a:solidFill>
                <a:schemeClr val="dk1"/>
              </a:solidFill>
              <a:latin typeface="Calibri"/>
              <a:ea typeface="Calibri"/>
              <a:cs typeface="Calibri"/>
              <a:sym typeface="Calibri"/>
            </a:endParaRPr>
          </a:p>
          <a:p>
            <a:pPr indent="0" lvl="0" marL="0" rtl="0" algn="l">
              <a:lnSpc>
                <a:spcPct val="115000"/>
              </a:lnSpc>
              <a:spcBef>
                <a:spcPts val="1600"/>
              </a:spcBef>
              <a:spcAft>
                <a:spcPts val="1600"/>
              </a:spcAft>
              <a:buSzPts val="1800"/>
              <a:buNone/>
            </a:pPr>
            <a:r>
              <a:t/>
            </a:r>
            <a:endParaRPr b="1" sz="1600">
              <a:solidFill>
                <a:schemeClr val="dk1"/>
              </a:solidFill>
              <a:latin typeface="Calibri"/>
              <a:ea typeface="Calibri"/>
              <a:cs typeface="Calibri"/>
              <a:sym typeface="Calibri"/>
            </a:endParaRPr>
          </a:p>
        </p:txBody>
      </p:sp>
      <p:sp>
        <p:nvSpPr>
          <p:cNvPr id="120" name="Google Shape;120;p2"/>
          <p:cNvSpPr/>
          <p:nvPr/>
        </p:nvSpPr>
        <p:spPr>
          <a:xfrm>
            <a:off x="6790775" y="22400"/>
            <a:ext cx="2207700" cy="627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21" name="Google Shape;121;p2"/>
          <p:cNvSpPr txBox="1"/>
          <p:nvPr/>
        </p:nvSpPr>
        <p:spPr>
          <a:xfrm>
            <a:off x="452625" y="411475"/>
            <a:ext cx="6439800" cy="97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22" name="Google Shape;122;p2"/>
          <p:cNvPicPr preferRelativeResize="0"/>
          <p:nvPr/>
        </p:nvPicPr>
        <p:blipFill>
          <a:blip r:embed="rId3">
            <a:alphaModFix/>
          </a:blip>
          <a:stretch>
            <a:fillRect/>
          </a:stretch>
        </p:blipFill>
        <p:spPr>
          <a:xfrm>
            <a:off x="302510" y="166070"/>
            <a:ext cx="8538977" cy="4477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f7a9ba3bab_0_10"/>
          <p:cNvSpPr txBox="1"/>
          <p:nvPr/>
        </p:nvSpPr>
        <p:spPr>
          <a:xfrm>
            <a:off x="6788175" y="115225"/>
            <a:ext cx="22626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28" name="Google Shape;128;gf7a9ba3bab_0_10"/>
          <p:cNvSpPr txBox="1"/>
          <p:nvPr>
            <p:ph idx="1" type="body"/>
          </p:nvPr>
        </p:nvSpPr>
        <p:spPr>
          <a:xfrm>
            <a:off x="479300" y="1020350"/>
            <a:ext cx="80058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Causal inference is when we use randomization to isolate and quantify the impact of treatment on an outcome or multiple outcomes</a:t>
            </a:r>
            <a:endParaRPr sz="2000"/>
          </a:p>
          <a:p>
            <a:pPr indent="-355600" lvl="0" marL="457200" rtl="0" algn="l">
              <a:spcBef>
                <a:spcPts val="0"/>
              </a:spcBef>
              <a:spcAft>
                <a:spcPts val="0"/>
              </a:spcAft>
              <a:buSzPts val="2000"/>
              <a:buChar char="●"/>
            </a:pPr>
            <a:r>
              <a:rPr lang="en" sz="2000"/>
              <a:t>The gold standard of </a:t>
            </a:r>
            <a:r>
              <a:rPr lang="en" sz="2000"/>
              <a:t>causal</a:t>
            </a:r>
            <a:r>
              <a:rPr lang="en" sz="2000"/>
              <a:t> inference is experimentation</a:t>
            </a:r>
            <a:endParaRPr sz="2000"/>
          </a:p>
          <a:p>
            <a:pPr indent="-355600" lvl="0" marL="457200" rtl="0" algn="l">
              <a:spcBef>
                <a:spcPts val="0"/>
              </a:spcBef>
              <a:spcAft>
                <a:spcPts val="0"/>
              </a:spcAft>
              <a:buSzPts val="2000"/>
              <a:buChar char="●"/>
            </a:pPr>
            <a:r>
              <a:rPr lang="en" sz="2000"/>
              <a:t>Observational data is essentially mired in selection bias, or non-random selection into certain behavioral pattern or groups</a:t>
            </a:r>
            <a:endParaRPr sz="2000"/>
          </a:p>
          <a:p>
            <a:pPr indent="-355600" lvl="0" marL="457200" rtl="0" algn="l">
              <a:spcBef>
                <a:spcPts val="0"/>
              </a:spcBef>
              <a:spcAft>
                <a:spcPts val="0"/>
              </a:spcAft>
              <a:buSzPts val="2000"/>
              <a:buChar char="●"/>
            </a:pPr>
            <a:r>
              <a:rPr lang="en" sz="2000"/>
              <a:t>Can we infer causation from </a:t>
            </a:r>
            <a:r>
              <a:rPr lang="en" sz="2000"/>
              <a:t>observational data? </a:t>
            </a:r>
            <a:endParaRPr sz="2000"/>
          </a:p>
          <a:p>
            <a:pPr indent="-355600" lvl="1" marL="914400" rtl="0" algn="l">
              <a:spcBef>
                <a:spcPts val="0"/>
              </a:spcBef>
              <a:spcAft>
                <a:spcPts val="0"/>
              </a:spcAft>
              <a:buSzPts val="2000"/>
              <a:buChar char="○"/>
            </a:pPr>
            <a:r>
              <a:rPr b="1" lang="en" sz="2000"/>
              <a:t>Maybe, and if ever only with a well-thought out design</a:t>
            </a:r>
            <a:endParaRPr b="1" sz="2000"/>
          </a:p>
          <a:p>
            <a:pPr indent="-355600" lvl="1" marL="914400" rtl="0" algn="l">
              <a:spcBef>
                <a:spcPts val="0"/>
              </a:spcBef>
              <a:spcAft>
                <a:spcPts val="0"/>
              </a:spcAft>
              <a:buSzPts val="2000"/>
              <a:buChar char="○"/>
            </a:pPr>
            <a:r>
              <a:rPr lang="en" sz="2000"/>
              <a:t>Very few out-of-the-box solutions</a:t>
            </a:r>
            <a:endParaRPr sz="2000"/>
          </a:p>
          <a:p>
            <a:pPr indent="0" lvl="0" marL="914400" rtl="0" algn="l">
              <a:spcBef>
                <a:spcPts val="0"/>
              </a:spcBef>
              <a:spcAft>
                <a:spcPts val="0"/>
              </a:spcAft>
              <a:buNone/>
            </a:pPr>
            <a:r>
              <a:t/>
            </a:r>
            <a:endParaRPr sz="1900"/>
          </a:p>
        </p:txBody>
      </p:sp>
      <p:sp>
        <p:nvSpPr>
          <p:cNvPr id="129" name="Google Shape;129;gf7a9ba3bab_0_10"/>
          <p:cNvSpPr txBox="1"/>
          <p:nvPr>
            <p:ph type="title"/>
          </p:nvPr>
        </p:nvSpPr>
        <p:spPr>
          <a:xfrm>
            <a:off x="311700" y="210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Causal inference from observational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cb4ea33eff_0_22"/>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Causal Inference V. Prediction</a:t>
            </a:r>
            <a:endParaRPr/>
          </a:p>
        </p:txBody>
      </p:sp>
      <p:sp>
        <p:nvSpPr>
          <p:cNvPr id="135" name="Google Shape;135;gcb4ea33eff_0_22"/>
          <p:cNvSpPr txBox="1"/>
          <p:nvPr/>
        </p:nvSpPr>
        <p:spPr>
          <a:xfrm>
            <a:off x="6757150" y="67225"/>
            <a:ext cx="23868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graphicFrame>
        <p:nvGraphicFramePr>
          <p:cNvPr id="136" name="Google Shape;136;gcb4ea33eff_0_22"/>
          <p:cNvGraphicFramePr/>
          <p:nvPr/>
        </p:nvGraphicFramePr>
        <p:xfrm>
          <a:off x="129163" y="430660"/>
          <a:ext cx="3000000" cy="3000000"/>
        </p:xfrm>
        <a:graphic>
          <a:graphicData uri="http://schemas.openxmlformats.org/drawingml/2006/table">
            <a:tbl>
              <a:tblPr>
                <a:noFill/>
                <a:tableStyleId>{90040195-8134-497D-A73F-A9BDEAA32C3A}</a:tableStyleId>
              </a:tblPr>
              <a:tblGrid>
                <a:gridCol w="1843375"/>
                <a:gridCol w="3704000"/>
                <a:gridCol w="3416725"/>
              </a:tblGrid>
              <a:tr h="415625">
                <a:tc>
                  <a:txBody>
                    <a:bodyPr/>
                    <a:lstStyle/>
                    <a:p>
                      <a:pPr indent="0" lvl="0" marL="0" rtl="0" algn="l">
                        <a:spcBef>
                          <a:spcPts val="0"/>
                        </a:spcBef>
                        <a:spcAft>
                          <a:spcPts val="0"/>
                        </a:spcAft>
                        <a:buNone/>
                      </a:pPr>
                      <a:r>
                        <a:t/>
                      </a:r>
                      <a:endParaRPr/>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b="1" lang="en" u="sng"/>
                        <a:t>Prediction</a:t>
                      </a:r>
                      <a:endParaRPr b="1" u="sng"/>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b="1" lang="en" u="sng"/>
                        <a:t>Causal Inference</a:t>
                      </a:r>
                      <a:endParaRPr b="1" u="sng"/>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645500">
                <a:tc>
                  <a:txBody>
                    <a:bodyPr/>
                    <a:lstStyle/>
                    <a:p>
                      <a:pPr indent="0" lvl="0" marL="0" rtl="0" algn="l">
                        <a:spcBef>
                          <a:spcPts val="0"/>
                        </a:spcBef>
                        <a:spcAft>
                          <a:spcPts val="0"/>
                        </a:spcAft>
                        <a:buNone/>
                      </a:pPr>
                      <a:r>
                        <a:rPr b="1" lang="en"/>
                        <a:t>Internal/</a:t>
                      </a:r>
                      <a:endParaRPr b="1"/>
                    </a:p>
                    <a:p>
                      <a:pPr indent="0" lvl="0" marL="0" rtl="0" algn="l">
                        <a:spcBef>
                          <a:spcPts val="0"/>
                        </a:spcBef>
                        <a:spcAft>
                          <a:spcPts val="0"/>
                        </a:spcAft>
                        <a:buNone/>
                      </a:pPr>
                      <a:r>
                        <a:rPr b="1" lang="en"/>
                        <a:t>External Validity</a:t>
                      </a:r>
                      <a:endParaRPr b="1"/>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lang="en"/>
                        <a:t>Internal: Not Granted</a:t>
                      </a:r>
                      <a:endParaRPr/>
                    </a:p>
                    <a:p>
                      <a:pPr indent="0" lvl="0" marL="0" rtl="0" algn="l">
                        <a:spcBef>
                          <a:spcPts val="0"/>
                        </a:spcBef>
                        <a:spcAft>
                          <a:spcPts val="0"/>
                        </a:spcAft>
                        <a:buNone/>
                      </a:pPr>
                      <a:r>
                        <a:rPr lang="en"/>
                        <a:t>External: Validation on Test Sets</a:t>
                      </a:r>
                      <a:endParaRPr/>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lang="en"/>
                        <a:t>Internal: Granted by Design</a:t>
                      </a:r>
                      <a:endParaRPr/>
                    </a:p>
                    <a:p>
                      <a:pPr indent="0" lvl="0" marL="0" rtl="0" algn="l">
                        <a:spcBef>
                          <a:spcPts val="0"/>
                        </a:spcBef>
                        <a:spcAft>
                          <a:spcPts val="0"/>
                        </a:spcAft>
                        <a:buNone/>
                      </a:pPr>
                      <a:r>
                        <a:rPr lang="en"/>
                        <a:t>External: Possible, Much Harder</a:t>
                      </a:r>
                      <a:endParaRPr/>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482475">
                <a:tc>
                  <a:txBody>
                    <a:bodyPr/>
                    <a:lstStyle/>
                    <a:p>
                      <a:pPr indent="0" lvl="0" marL="0" rtl="0" algn="l">
                        <a:spcBef>
                          <a:spcPts val="0"/>
                        </a:spcBef>
                        <a:spcAft>
                          <a:spcPts val="0"/>
                        </a:spcAft>
                        <a:buNone/>
                      </a:pPr>
                      <a:r>
                        <a:rPr b="1" lang="en"/>
                        <a:t>More Data</a:t>
                      </a:r>
                      <a:endParaRPr b="1"/>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lang="en"/>
                        <a:t>Improves with data</a:t>
                      </a:r>
                      <a:endParaRPr/>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lang="en"/>
                        <a:t>Generally does not improve</a:t>
                      </a:r>
                      <a:endParaRPr/>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621850">
                <a:tc>
                  <a:txBody>
                    <a:bodyPr/>
                    <a:lstStyle/>
                    <a:p>
                      <a:pPr indent="0" lvl="0" marL="0" rtl="0" algn="l">
                        <a:spcBef>
                          <a:spcPts val="0"/>
                        </a:spcBef>
                        <a:spcAft>
                          <a:spcPts val="0"/>
                        </a:spcAft>
                        <a:buNone/>
                      </a:pPr>
                      <a:r>
                        <a:rPr b="1" lang="en"/>
                        <a:t>Generalizable</a:t>
                      </a:r>
                      <a:endParaRPr b="1"/>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lang="en"/>
                        <a:t>More, </a:t>
                      </a:r>
                      <a:r>
                        <a:rPr lang="en"/>
                        <a:t>dependant on representativeness/size of the sample</a:t>
                      </a:r>
                      <a:endParaRPr/>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lang="en"/>
                        <a:t>Less, </a:t>
                      </a:r>
                      <a:r>
                        <a:rPr lang="en"/>
                        <a:t>dependant on representativeness/size of the sample</a:t>
                      </a:r>
                      <a:endParaRPr/>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482475">
                <a:tc>
                  <a:txBody>
                    <a:bodyPr/>
                    <a:lstStyle/>
                    <a:p>
                      <a:pPr indent="0" lvl="0" marL="0" rtl="0" algn="l">
                        <a:spcBef>
                          <a:spcPts val="0"/>
                        </a:spcBef>
                        <a:spcAft>
                          <a:spcPts val="0"/>
                        </a:spcAft>
                        <a:buNone/>
                      </a:pPr>
                      <a:r>
                        <a:rPr b="1" lang="en"/>
                        <a:t>Core Application</a:t>
                      </a:r>
                      <a:endParaRPr b="1"/>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lang="en"/>
                        <a:t>Predicting human behavior </a:t>
                      </a:r>
                      <a:endParaRPr/>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lang="en"/>
                        <a:t>Causes of human behavior</a:t>
                      </a:r>
                      <a:endParaRPr/>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621850">
                <a:tc>
                  <a:txBody>
                    <a:bodyPr/>
                    <a:lstStyle/>
                    <a:p>
                      <a:pPr indent="0" lvl="0" marL="0" rtl="0" algn="l">
                        <a:spcBef>
                          <a:spcPts val="0"/>
                        </a:spcBef>
                        <a:spcAft>
                          <a:spcPts val="0"/>
                        </a:spcAft>
                        <a:buNone/>
                      </a:pPr>
                      <a:r>
                        <a:rPr b="1" lang="en"/>
                        <a:t>Discriminatory</a:t>
                      </a:r>
                      <a:endParaRPr b="1"/>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lang="en"/>
                        <a:t>Can be discriminatory; black box; confusing results for non-predictive results</a:t>
                      </a:r>
                      <a:endParaRPr/>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lang="en"/>
                        <a:t>Not easily discriminatory</a:t>
                      </a:r>
                      <a:endParaRPr/>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621850">
                <a:tc>
                  <a:txBody>
                    <a:bodyPr/>
                    <a:lstStyle/>
                    <a:p>
                      <a:pPr indent="0" lvl="0" marL="0" rtl="0" algn="l">
                        <a:spcBef>
                          <a:spcPts val="0"/>
                        </a:spcBef>
                        <a:spcAft>
                          <a:spcPts val="0"/>
                        </a:spcAft>
                        <a:buNone/>
                      </a:pPr>
                      <a:r>
                        <a:rPr b="1" lang="en"/>
                        <a:t>When does it fail?</a:t>
                      </a:r>
                      <a:endParaRPr b="1"/>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lang="en"/>
                        <a:t>Failure to predict aberrant behavior; limits to prediction of human behavior</a:t>
                      </a:r>
                      <a:endParaRPr/>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lang="en"/>
                        <a:t>Failure to quantify the treatment effect for outliers</a:t>
                      </a:r>
                      <a:endParaRPr/>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645500">
                <a:tc>
                  <a:txBody>
                    <a:bodyPr/>
                    <a:lstStyle/>
                    <a:p>
                      <a:pPr indent="0" lvl="0" marL="0" rtl="0" algn="l">
                        <a:spcBef>
                          <a:spcPts val="0"/>
                        </a:spcBef>
                        <a:spcAft>
                          <a:spcPts val="0"/>
                        </a:spcAft>
                        <a:buNone/>
                      </a:pPr>
                      <a:r>
                        <a:rPr b="1" lang="en"/>
                        <a:t>Product Applications</a:t>
                      </a:r>
                      <a:endParaRPr b="1"/>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lang="en"/>
                        <a:t>Future resources, recommendations, risk or fraud</a:t>
                      </a:r>
                      <a:endParaRPr/>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lang="en"/>
                        <a:t>Triggering behavior; behavior change; motivation; product creation/strategy</a:t>
                      </a:r>
                      <a:endParaRPr/>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f7a9ba3bab_0_26"/>
          <p:cNvSpPr txBox="1"/>
          <p:nvPr>
            <p:ph idx="1" type="body"/>
          </p:nvPr>
        </p:nvSpPr>
        <p:spPr>
          <a:xfrm>
            <a:off x="228600" y="596575"/>
            <a:ext cx="8832300" cy="3605100"/>
          </a:xfrm>
          <a:prstGeom prst="rect">
            <a:avLst/>
          </a:prstGeom>
        </p:spPr>
        <p:txBody>
          <a:bodyPr anchorCtr="0" anchor="t" bIns="91425" lIns="91425" spcFirstLastPara="1" rIns="91425" wrap="square" tIns="91425">
            <a:noAutofit/>
          </a:bodyPr>
          <a:lstStyle/>
          <a:p>
            <a:pPr indent="-349250" lvl="0" marL="457200" rtl="0" algn="l">
              <a:spcBef>
                <a:spcPts val="1600"/>
              </a:spcBef>
              <a:spcAft>
                <a:spcPts val="0"/>
              </a:spcAft>
              <a:buSzPts val="1900"/>
              <a:buChar char="●"/>
            </a:pPr>
            <a:r>
              <a:rPr b="1" lang="en" sz="1900"/>
              <a:t>Concept</a:t>
            </a:r>
            <a:r>
              <a:rPr lang="en" sz="1900"/>
              <a:t>: Abstract ideas used to explain phenomenon. </a:t>
            </a:r>
            <a:endParaRPr sz="1900"/>
          </a:p>
          <a:p>
            <a:pPr indent="-349250" lvl="0" marL="457200" rtl="0" algn="l">
              <a:spcBef>
                <a:spcPts val="0"/>
              </a:spcBef>
              <a:spcAft>
                <a:spcPts val="0"/>
              </a:spcAft>
              <a:buSzPts val="1900"/>
              <a:buChar char="●"/>
            </a:pPr>
            <a:r>
              <a:rPr b="1" lang="en" sz="1900"/>
              <a:t>Operationalization</a:t>
            </a:r>
            <a:r>
              <a:rPr lang="en" sz="1900"/>
              <a:t>: Taking a concept and determining how it can be measured</a:t>
            </a:r>
            <a:endParaRPr sz="1900"/>
          </a:p>
          <a:p>
            <a:pPr indent="-349250" lvl="0" marL="457200" rtl="0" algn="l">
              <a:spcBef>
                <a:spcPts val="0"/>
              </a:spcBef>
              <a:spcAft>
                <a:spcPts val="0"/>
              </a:spcAft>
              <a:buSzPts val="1900"/>
              <a:buChar char="●"/>
            </a:pPr>
            <a:r>
              <a:rPr b="1" lang="en" sz="1900"/>
              <a:t>Metrics</a:t>
            </a:r>
            <a:r>
              <a:rPr lang="en" sz="1900"/>
              <a:t>: Aggregated measure representing one data point or value, generally masking the distribution. </a:t>
            </a:r>
            <a:endParaRPr sz="1900"/>
          </a:p>
          <a:p>
            <a:pPr indent="-349250" lvl="0" marL="457200" rtl="0" algn="l">
              <a:spcBef>
                <a:spcPts val="0"/>
              </a:spcBef>
              <a:spcAft>
                <a:spcPts val="0"/>
              </a:spcAft>
              <a:buSzPts val="1900"/>
              <a:buChar char="●"/>
            </a:pPr>
            <a:r>
              <a:rPr lang="en" sz="1900"/>
              <a:t>More important with causal inference; Force us to cover the feature space</a:t>
            </a:r>
            <a:endParaRPr sz="1900"/>
          </a:p>
          <a:p>
            <a:pPr indent="-349250" lvl="0" marL="457200" rtl="0" algn="l">
              <a:spcBef>
                <a:spcPts val="0"/>
              </a:spcBef>
              <a:spcAft>
                <a:spcPts val="0"/>
              </a:spcAft>
              <a:buSzPts val="1900"/>
              <a:buChar char="●"/>
            </a:pPr>
            <a:r>
              <a:rPr lang="en" sz="1900"/>
              <a:t>How can we operationalize our concepts?</a:t>
            </a:r>
            <a:endParaRPr sz="1900"/>
          </a:p>
          <a:p>
            <a:pPr indent="-342900" lvl="1" marL="914400" rtl="0" algn="l">
              <a:spcBef>
                <a:spcPts val="0"/>
              </a:spcBef>
              <a:spcAft>
                <a:spcPts val="0"/>
              </a:spcAft>
              <a:buSzPts val="1800"/>
              <a:buChar char="○"/>
            </a:pPr>
            <a:r>
              <a:rPr b="1" lang="en" sz="1800"/>
              <a:t>Step 1: </a:t>
            </a:r>
            <a:r>
              <a:rPr lang="en" sz="1800"/>
              <a:t>Concept - Definition/Multiple Definitions, with all its parts</a:t>
            </a:r>
            <a:endParaRPr sz="1800"/>
          </a:p>
          <a:p>
            <a:pPr indent="-342900" lvl="1" marL="914400" rtl="0" algn="l">
              <a:spcBef>
                <a:spcPts val="0"/>
              </a:spcBef>
              <a:spcAft>
                <a:spcPts val="0"/>
              </a:spcAft>
              <a:buSzPts val="1800"/>
              <a:buChar char="○"/>
            </a:pPr>
            <a:r>
              <a:rPr b="1" lang="en" sz="1800"/>
              <a:t>Step 2:</a:t>
            </a:r>
            <a:r>
              <a:rPr lang="en" sz="1800"/>
              <a:t> List ‘perfect’ variables to cover or measure every part of definition, note what is immeasurable</a:t>
            </a:r>
            <a:endParaRPr sz="1800"/>
          </a:p>
          <a:p>
            <a:pPr indent="-342900" lvl="1" marL="914400" rtl="0" algn="l">
              <a:spcBef>
                <a:spcPts val="0"/>
              </a:spcBef>
              <a:spcAft>
                <a:spcPts val="0"/>
              </a:spcAft>
              <a:buSzPts val="1800"/>
              <a:buChar char="○"/>
            </a:pPr>
            <a:r>
              <a:rPr b="1" lang="en" sz="1800"/>
              <a:t>Step 3:</a:t>
            </a:r>
            <a:r>
              <a:rPr lang="en" sz="1800"/>
              <a:t> List all variables that currently exist in our product, could in any way be related these concepts</a:t>
            </a:r>
            <a:endParaRPr sz="1800"/>
          </a:p>
          <a:p>
            <a:pPr indent="-317500" lvl="1" marL="914400" rtl="0" algn="l">
              <a:spcBef>
                <a:spcPts val="0"/>
              </a:spcBef>
              <a:spcAft>
                <a:spcPts val="0"/>
              </a:spcAft>
              <a:buSzPts val="1400"/>
              <a:buChar char="○"/>
            </a:pPr>
            <a:r>
              <a:rPr b="1" lang="en" sz="1800"/>
              <a:t>Step 4:</a:t>
            </a:r>
            <a:r>
              <a:rPr lang="en" sz="1800"/>
              <a:t> Find the overlapping variables and note what is not covered.</a:t>
            </a:r>
            <a:r>
              <a:rPr lang="en" sz="1700"/>
              <a:t> </a:t>
            </a:r>
            <a:endParaRPr sz="1700"/>
          </a:p>
          <a:p>
            <a:pPr indent="0" lvl="0" marL="914400" rtl="0" algn="l">
              <a:spcBef>
                <a:spcPts val="0"/>
              </a:spcBef>
              <a:spcAft>
                <a:spcPts val="0"/>
              </a:spcAft>
              <a:buNone/>
            </a:pPr>
            <a:r>
              <a:t/>
            </a:r>
            <a:endParaRPr/>
          </a:p>
        </p:txBody>
      </p:sp>
      <p:sp>
        <p:nvSpPr>
          <p:cNvPr id="142" name="Google Shape;142;gf7a9ba3bab_0_26"/>
          <p:cNvSpPr txBox="1"/>
          <p:nvPr/>
        </p:nvSpPr>
        <p:spPr>
          <a:xfrm>
            <a:off x="6757150" y="67225"/>
            <a:ext cx="23868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43" name="Google Shape;143;gf7a9ba3bab_0_26"/>
          <p:cNvSpPr txBox="1"/>
          <p:nvPr>
            <p:ph type="title"/>
          </p:nvPr>
        </p:nvSpPr>
        <p:spPr>
          <a:xfrm>
            <a:off x="83100" y="67225"/>
            <a:ext cx="8977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Conceptualization, Operationalization, and Metrics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pic>
        <p:nvPicPr>
          <p:cNvPr id="148" name="Google Shape;148;p5"/>
          <p:cNvPicPr preferRelativeResize="0"/>
          <p:nvPr/>
        </p:nvPicPr>
        <p:blipFill rotWithShape="1">
          <a:blip r:embed="rId3">
            <a:alphaModFix amt="25000"/>
          </a:blip>
          <a:srcRect b="0" l="0" r="0" t="0"/>
          <a:stretch/>
        </p:blipFill>
        <p:spPr>
          <a:xfrm>
            <a:off x="1592716" y="535650"/>
            <a:ext cx="6757909" cy="5068400"/>
          </a:xfrm>
          <a:prstGeom prst="rect">
            <a:avLst/>
          </a:prstGeom>
          <a:noFill/>
          <a:ln>
            <a:noFill/>
          </a:ln>
        </p:spPr>
      </p:pic>
      <p:sp>
        <p:nvSpPr>
          <p:cNvPr id="149" name="Google Shape;149;p5"/>
          <p:cNvSpPr txBox="1"/>
          <p:nvPr>
            <p:ph idx="4294967295" type="title"/>
          </p:nvPr>
        </p:nvSpPr>
        <p:spPr>
          <a:xfrm>
            <a:off x="311700" y="2055975"/>
            <a:ext cx="9211200" cy="88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800">
                <a:solidFill>
                  <a:schemeClr val="accent4"/>
                </a:solidFill>
              </a:rPr>
              <a:t>Acquisition</a:t>
            </a:r>
            <a:r>
              <a:rPr b="1" lang="en" sz="2800">
                <a:solidFill>
                  <a:schemeClr val="accent4"/>
                </a:solidFill>
              </a:rPr>
              <a:t>, Engagement, </a:t>
            </a:r>
            <a:endParaRPr b="1" sz="2800">
              <a:solidFill>
                <a:schemeClr val="accent4"/>
              </a:solidFill>
            </a:endParaRPr>
          </a:p>
          <a:p>
            <a:pPr indent="0" lvl="0" marL="0" rtl="0" algn="l">
              <a:lnSpc>
                <a:spcPct val="100000"/>
              </a:lnSpc>
              <a:spcBef>
                <a:spcPts val="0"/>
              </a:spcBef>
              <a:spcAft>
                <a:spcPts val="0"/>
              </a:spcAft>
              <a:buSzPts val="3000"/>
              <a:buNone/>
            </a:pPr>
            <a:r>
              <a:rPr b="1" lang="en" sz="2800">
                <a:solidFill>
                  <a:schemeClr val="accent4"/>
                </a:solidFill>
              </a:rPr>
              <a:t>Retention, &amp; Revenue</a:t>
            </a:r>
            <a:endParaRPr b="1" sz="2800">
              <a:solidFill>
                <a:schemeClr val="accent4"/>
              </a:solidFill>
            </a:endParaRPr>
          </a:p>
        </p:txBody>
      </p:sp>
      <p:sp>
        <p:nvSpPr>
          <p:cNvPr id="150" name="Google Shape;150;p5"/>
          <p:cNvSpPr txBox="1"/>
          <p:nvPr/>
        </p:nvSpPr>
        <p:spPr>
          <a:xfrm>
            <a:off x="6757150" y="67225"/>
            <a:ext cx="23868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51" name="Google Shape;151;p5"/>
          <p:cNvSpPr txBox="1"/>
          <p:nvPr>
            <p:ph idx="4294967295" type="title"/>
          </p:nvPr>
        </p:nvSpPr>
        <p:spPr>
          <a:xfrm>
            <a:off x="311700" y="221450"/>
            <a:ext cx="8728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do we apply causal inference techniques to web products?</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