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4"/>
  </p:notesMasterIdLst>
  <p:sldIdLst>
    <p:sldId id="256" r:id="rId2"/>
    <p:sldId id="375" r:id="rId3"/>
    <p:sldId id="265" r:id="rId4"/>
    <p:sldId id="262" r:id="rId5"/>
    <p:sldId id="266" r:id="rId6"/>
    <p:sldId id="259" r:id="rId7"/>
    <p:sldId id="260" r:id="rId8"/>
    <p:sldId id="371" r:id="rId9"/>
    <p:sldId id="271" r:id="rId10"/>
    <p:sldId id="261" r:id="rId11"/>
    <p:sldId id="267" r:id="rId12"/>
    <p:sldId id="268" r:id="rId13"/>
    <p:sldId id="270" r:id="rId14"/>
    <p:sldId id="273" r:id="rId15"/>
    <p:sldId id="274" r:id="rId16"/>
    <p:sldId id="283" r:id="rId17"/>
    <p:sldId id="372" r:id="rId18"/>
    <p:sldId id="378" r:id="rId19"/>
    <p:sldId id="275" r:id="rId20"/>
    <p:sldId id="282" r:id="rId21"/>
    <p:sldId id="276" r:id="rId22"/>
    <p:sldId id="343" r:id="rId23"/>
    <p:sldId id="374" r:id="rId24"/>
    <p:sldId id="376" r:id="rId25"/>
    <p:sldId id="377" r:id="rId26"/>
    <p:sldId id="284" r:id="rId27"/>
    <p:sldId id="290" r:id="rId28"/>
    <p:sldId id="286" r:id="rId29"/>
    <p:sldId id="298" r:id="rId30"/>
    <p:sldId id="289" r:id="rId31"/>
    <p:sldId id="287" r:id="rId32"/>
    <p:sldId id="288" r:id="rId33"/>
    <p:sldId id="291" r:id="rId34"/>
    <p:sldId id="292" r:id="rId35"/>
    <p:sldId id="293" r:id="rId36"/>
    <p:sldId id="368" r:id="rId37"/>
    <p:sldId id="369" r:id="rId38"/>
    <p:sldId id="370" r:id="rId39"/>
    <p:sldId id="295" r:id="rId40"/>
    <p:sldId id="281" r:id="rId41"/>
    <p:sldId id="300" r:id="rId42"/>
    <p:sldId id="301" r:id="rId43"/>
    <p:sldId id="296" r:id="rId44"/>
    <p:sldId id="307" r:id="rId45"/>
    <p:sldId id="308" r:id="rId46"/>
    <p:sldId id="347" r:id="rId47"/>
    <p:sldId id="348" r:id="rId48"/>
    <p:sldId id="349" r:id="rId49"/>
    <p:sldId id="365" r:id="rId50"/>
    <p:sldId id="366" r:id="rId51"/>
    <p:sldId id="367" r:id="rId52"/>
    <p:sldId id="310" r:id="rId53"/>
    <p:sldId id="311" r:id="rId54"/>
    <p:sldId id="312" r:id="rId55"/>
    <p:sldId id="379" r:id="rId56"/>
    <p:sldId id="363" r:id="rId57"/>
    <p:sldId id="364" r:id="rId58"/>
    <p:sldId id="362" r:id="rId59"/>
    <p:sldId id="346" r:id="rId60"/>
    <p:sldId id="381" r:id="rId61"/>
    <p:sldId id="319" r:id="rId62"/>
    <p:sldId id="320" r:id="rId63"/>
    <p:sldId id="324" r:id="rId64"/>
    <p:sldId id="325" r:id="rId65"/>
    <p:sldId id="326" r:id="rId66"/>
    <p:sldId id="327" r:id="rId67"/>
    <p:sldId id="330" r:id="rId68"/>
    <p:sldId id="332" r:id="rId69"/>
    <p:sldId id="335" r:id="rId70"/>
    <p:sldId id="336" r:id="rId71"/>
    <p:sldId id="345" r:id="rId72"/>
    <p:sldId id="334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56"/>
    <p:restoredTop sz="96296"/>
  </p:normalViewPr>
  <p:slideViewPr>
    <p:cSldViewPr snapToGrid="0" snapToObjects="1">
      <p:cViewPr varScale="1">
        <p:scale>
          <a:sx n="84" d="100"/>
          <a:sy n="84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83704-6454-2E4E-9AE8-44D4434BE61F}" type="datetimeFigureOut">
              <a:rPr lang="en-US" smtClean="0"/>
              <a:t>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047E1-C5C1-D147-B918-ECBFEADCD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egraph.co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egraph.co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egraph.co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egraph.co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egraph.com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data source uses data reported by </a:t>
            </a:r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SafeGraph</a:t>
            </a:r>
            <a:r>
              <a:rPr lang="en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anonymized location data from mobile phones.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1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95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2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9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1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data source uses data reported by </a:t>
            </a:r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SafeGraph</a:t>
            </a:r>
            <a:r>
              <a:rPr lang="en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anonymized location data from mobile phones.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data source uses data reported by </a:t>
            </a:r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SafeGraph</a:t>
            </a:r>
            <a:r>
              <a:rPr lang="en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anonymized location data from mobile phones.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61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data source uses data reported by </a:t>
            </a:r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SafeGraph</a:t>
            </a:r>
            <a:r>
              <a:rPr lang="en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anonymized location data from mobile phones.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9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data source uses data reported by </a:t>
            </a:r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SafeGraph</a:t>
            </a:r>
            <a:r>
              <a:rPr lang="en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anonymized location data from mobile phones.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50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say government interventions, what I mean is a list of policies that is aggregated by a group at University of Washington. Here is a bar plot that shows the distinct count of the policies that have been implemented by various states.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1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there are multiple interventions in reality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40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47E1-C5C1-D147-B918-ECBFEADCD7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0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8953-77E3-7241-87DF-FFD5FE125CB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086B-6DB4-0F44-A174-936B21BA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8953-77E3-7241-87DF-FFD5FE125CB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086B-6DB4-0F44-A174-936B21BA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8953-77E3-7241-87DF-FFD5FE125CB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086B-6DB4-0F44-A174-936B21BA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8953-77E3-7241-87DF-FFD5FE125CB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086B-6DB4-0F44-A174-936B21BA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8953-77E3-7241-87DF-FFD5FE125CB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086B-6DB4-0F44-A174-936B21BA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0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8953-77E3-7241-87DF-FFD5FE125CB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086B-6DB4-0F44-A174-936B21BA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8953-77E3-7241-87DF-FFD5FE125CB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086B-6DB4-0F44-A174-936B21BA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8953-77E3-7241-87DF-FFD5FE125CB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086B-6DB4-0F44-A174-936B21BA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8953-77E3-7241-87DF-FFD5FE125CB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086B-6DB4-0F44-A174-936B21BA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8953-77E3-7241-87DF-FFD5FE125CB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086B-6DB4-0F44-A174-936B21BA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8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8953-77E3-7241-87DF-FFD5FE125CB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086B-6DB4-0F44-A174-936B21BA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7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8953-77E3-7241-87DF-FFD5FE125CB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086B-6DB4-0F44-A174-936B21BA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92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0.png"/><Relationship Id="rId4" Type="http://schemas.openxmlformats.org/officeDocument/2006/relationships/image" Target="../media/image27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cmu-delphi.github.io/delphi-epidata/" TargetMode="External"/><Relationship Id="rId2" Type="http://schemas.openxmlformats.org/officeDocument/2006/relationships/hyperlink" Target="https://www.sciencedirect.com/science/article/pii/S03044076070010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VID19StatePolicy/SocialDistancing" TargetMode="External"/><Relationship Id="rId5" Type="http://schemas.openxmlformats.org/officeDocument/2006/relationships/hyperlink" Target="https://www.ers.usda.gov/data-products/county-level-data-sets/" TargetMode="External"/><Relationship Id="rId4" Type="http://schemas.openxmlformats.org/officeDocument/2006/relationships/hyperlink" Target="https://github.com/cmu-delphi/covidcast-modeling/tree/master/intervention_mobility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6636-A6FE-064C-88BA-206B47808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US government interventions during COVID19 pandemic: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through mobility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3FBA3-F0A7-A74F-9CAF-3DF3D1A69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Kenneth Lee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 Davis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Delphi Research Group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02E8DAD-B7B6-A045-9380-E139086B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5529" y="5257800"/>
            <a:ext cx="1600200" cy="16002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AEA6BC-269B-4847-9F49-E3432343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206" y="5533103"/>
            <a:ext cx="2649794" cy="13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F22E1C-E24E-1948-9C2C-42C7936C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291431"/>
            <a:ext cx="4191000" cy="1389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Interventions 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12F3880-F5A5-4647-B0FF-AD656223C34F}"/>
              </a:ext>
            </a:extLst>
          </p:cNvPr>
          <p:cNvSpPr txBox="1">
            <a:spLocks/>
          </p:cNvSpPr>
          <p:nvPr/>
        </p:nvSpPr>
        <p:spPr>
          <a:xfrm>
            <a:off x="7886695" y="1548606"/>
            <a:ext cx="4191000" cy="138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A950F5B-5590-1344-A52C-1EB2C0AC6803}"/>
              </a:ext>
            </a:extLst>
          </p:cNvPr>
          <p:cNvSpPr/>
          <p:nvPr/>
        </p:nvSpPr>
        <p:spPr>
          <a:xfrm rot="16200000">
            <a:off x="5516166" y="779859"/>
            <a:ext cx="939402" cy="2208610"/>
          </a:xfrm>
          <a:prstGeom prst="downArrow">
            <a:avLst>
              <a:gd name="adj1" fmla="val 9712"/>
              <a:gd name="adj2" fmla="val 50000"/>
            </a:avLst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3BB0C-652E-3E43-A48F-B1640852AD92}"/>
              </a:ext>
            </a:extLst>
          </p:cNvPr>
          <p:cNvSpPr/>
          <p:nvPr/>
        </p:nvSpPr>
        <p:spPr>
          <a:xfrm>
            <a:off x="573883" y="3328531"/>
            <a:ext cx="11044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</p:txBody>
      </p:sp>
    </p:spTree>
    <p:extLst>
      <p:ext uri="{BB962C8B-B14F-4D97-AF65-F5344CB8AC3E}">
        <p14:creationId xmlns:p14="http://schemas.microsoft.com/office/powerpoint/2010/main" val="205545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F22E1C-E24E-1948-9C2C-42C7936C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291431"/>
            <a:ext cx="4191000" cy="1389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Interventions 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12F3880-F5A5-4647-B0FF-AD656223C34F}"/>
              </a:ext>
            </a:extLst>
          </p:cNvPr>
          <p:cNvSpPr txBox="1">
            <a:spLocks/>
          </p:cNvSpPr>
          <p:nvPr/>
        </p:nvSpPr>
        <p:spPr>
          <a:xfrm>
            <a:off x="7886695" y="1548606"/>
            <a:ext cx="4191000" cy="138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A950F5B-5590-1344-A52C-1EB2C0AC6803}"/>
              </a:ext>
            </a:extLst>
          </p:cNvPr>
          <p:cNvSpPr/>
          <p:nvPr/>
        </p:nvSpPr>
        <p:spPr>
          <a:xfrm rot="16200000">
            <a:off x="5516166" y="779859"/>
            <a:ext cx="939402" cy="2208610"/>
          </a:xfrm>
          <a:prstGeom prst="downArrow">
            <a:avLst>
              <a:gd name="adj1" fmla="val 9712"/>
              <a:gd name="adj2" fmla="val 50000"/>
            </a:avLst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3BB0C-652E-3E43-A48F-B1640852AD92}"/>
              </a:ext>
            </a:extLst>
          </p:cNvPr>
          <p:cNvSpPr/>
          <p:nvPr/>
        </p:nvSpPr>
        <p:spPr>
          <a:xfrm>
            <a:off x="573883" y="3328531"/>
            <a:ext cx="11044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</p:txBody>
      </p:sp>
    </p:spTree>
    <p:extLst>
      <p:ext uri="{BB962C8B-B14F-4D97-AF65-F5344CB8AC3E}">
        <p14:creationId xmlns:p14="http://schemas.microsoft.com/office/powerpoint/2010/main" val="417469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F22E1C-E24E-1948-9C2C-42C7936C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291431"/>
            <a:ext cx="4191000" cy="1389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Interventions 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12F3880-F5A5-4647-B0FF-AD656223C34F}"/>
              </a:ext>
            </a:extLst>
          </p:cNvPr>
          <p:cNvSpPr txBox="1">
            <a:spLocks/>
          </p:cNvSpPr>
          <p:nvPr/>
        </p:nvSpPr>
        <p:spPr>
          <a:xfrm>
            <a:off x="7886695" y="1548606"/>
            <a:ext cx="4191000" cy="138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A950F5B-5590-1344-A52C-1EB2C0AC6803}"/>
              </a:ext>
            </a:extLst>
          </p:cNvPr>
          <p:cNvSpPr/>
          <p:nvPr/>
        </p:nvSpPr>
        <p:spPr>
          <a:xfrm rot="16200000">
            <a:off x="5516166" y="779859"/>
            <a:ext cx="939402" cy="2208610"/>
          </a:xfrm>
          <a:prstGeom prst="downArrow">
            <a:avLst>
              <a:gd name="adj1" fmla="val 9712"/>
              <a:gd name="adj2" fmla="val 50000"/>
            </a:avLst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3BB0C-652E-3E43-A48F-B1640852AD92}"/>
              </a:ext>
            </a:extLst>
          </p:cNvPr>
          <p:cNvSpPr/>
          <p:nvPr/>
        </p:nvSpPr>
        <p:spPr>
          <a:xfrm>
            <a:off x="573883" y="3328531"/>
            <a:ext cx="110442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mobility decrease because of the government interventions or public reaction to case counts?</a:t>
            </a:r>
          </a:p>
        </p:txBody>
      </p:sp>
    </p:spTree>
    <p:extLst>
      <p:ext uri="{BB962C8B-B14F-4D97-AF65-F5344CB8AC3E}">
        <p14:creationId xmlns:p14="http://schemas.microsoft.com/office/powerpoint/2010/main" val="258625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F22E1C-E24E-1948-9C2C-42C7936C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291431"/>
            <a:ext cx="4191000" cy="1389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Interventions 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12F3880-F5A5-4647-B0FF-AD656223C34F}"/>
              </a:ext>
            </a:extLst>
          </p:cNvPr>
          <p:cNvSpPr txBox="1">
            <a:spLocks/>
          </p:cNvSpPr>
          <p:nvPr/>
        </p:nvSpPr>
        <p:spPr>
          <a:xfrm>
            <a:off x="7886695" y="1548606"/>
            <a:ext cx="4191000" cy="138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A950F5B-5590-1344-A52C-1EB2C0AC6803}"/>
              </a:ext>
            </a:extLst>
          </p:cNvPr>
          <p:cNvSpPr/>
          <p:nvPr/>
        </p:nvSpPr>
        <p:spPr>
          <a:xfrm rot="16200000">
            <a:off x="5516166" y="779859"/>
            <a:ext cx="939402" cy="2208610"/>
          </a:xfrm>
          <a:prstGeom prst="downArrow">
            <a:avLst>
              <a:gd name="adj1" fmla="val 9712"/>
              <a:gd name="adj2" fmla="val 50000"/>
            </a:avLst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3BB0C-652E-3E43-A48F-B1640852AD92}"/>
              </a:ext>
            </a:extLst>
          </p:cNvPr>
          <p:cNvSpPr/>
          <p:nvPr/>
        </p:nvSpPr>
        <p:spPr>
          <a:xfrm>
            <a:off x="573883" y="3328531"/>
            <a:ext cx="110442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mobility decrease because of the government interventions or public reaction to case counts?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possibly rank the effectiveness of the interventions?</a:t>
            </a:r>
          </a:p>
        </p:txBody>
      </p:sp>
    </p:spTree>
    <p:extLst>
      <p:ext uri="{BB962C8B-B14F-4D97-AF65-F5344CB8AC3E}">
        <p14:creationId xmlns:p14="http://schemas.microsoft.com/office/powerpoint/2010/main" val="78623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FFCE-ABDC-EA4E-8F1D-74519436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DF03-2247-2C47-9BDD-B801544E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Full_time_work_prop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9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FFCE-ABDC-EA4E-8F1D-74519436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DF03-2247-2C47-9BDD-B801544E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Full_time_work_prop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average of the fractions of mobile devices over some census block groups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spent more than 6 hours at a location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than their home during the daytime 8am-6pm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4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A571458-3C9C-DD43-B169-FC0ED5881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80" y="0"/>
            <a:ext cx="9273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4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FFCE-ABDC-EA4E-8F1D-74519436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DF03-2247-2C47-9BDD-B801544E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Full_time_work_prop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average of the fractions of mobile devices over some census block groups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spent more than 6 hours at a location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than their home during the daytime 8am-6pm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4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FFCE-ABDC-EA4E-8F1D-74519436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DF03-2247-2C47-9BDD-B801544E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Full_time_work_prop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average of the fractions of mobile devices over some census block groups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spent more than 6 hours at a location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than their home during the daytime 8am-6pm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Delphi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8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FFCE-ABDC-EA4E-8F1D-74519436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DF03-2247-2C47-9BDD-B801544E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Full_time_work_prop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average of the fractions of mobile devices over some census block groups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spent more than 6 hours at a location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than their home during the daytime 8am-6pm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Delphi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non-pharmaceutical policy enacted on a date by the state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emergency declaration, business closure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4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93FD-9C58-254B-A6E2-FEBE1954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97EC-A3F9-EE43-AB92-51888995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This project is not meant to compare different causal inference methodologies, but to show a use case for a R package named “</a:t>
            </a:r>
            <a:r>
              <a:rPr lang="en-US" dirty="0" err="1">
                <a:latin typeface="Times" pitchFamily="2" charset="0"/>
              </a:rPr>
              <a:t>covidcast</a:t>
            </a:r>
            <a:r>
              <a:rPr lang="en-US" dirty="0">
                <a:latin typeface="Times" pitchFamily="2" charset="0"/>
              </a:rPr>
              <a:t>”</a:t>
            </a: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0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0A7823-436F-174B-987C-D9B4E4FD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0760" y="0"/>
            <a:ext cx="8748646" cy="62490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7EB87-9A63-0448-AD31-8E5C184FDC08}"/>
              </a:ext>
            </a:extLst>
          </p:cNvPr>
          <p:cNvSpPr txBox="1"/>
          <p:nvPr/>
        </p:nvSpPr>
        <p:spPr>
          <a:xfrm>
            <a:off x="5294671" y="6395895"/>
            <a:ext cx="702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/COVID19StatePolicy/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SocialDistancing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85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B136-7085-9A46-93A6-3EB6755E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0160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944F-8A6A-454F-A33D-76D92B5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F06AFC-D392-0945-A251-C366FEFB3539}"/>
                  </a:ext>
                </a:extLst>
              </p:cNvPr>
              <p:cNvSpPr/>
              <p:nvPr/>
            </p:nvSpPr>
            <p:spPr>
              <a:xfrm>
                <a:off x="1025236" y="2205242"/>
                <a:ext cx="4959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F06AFC-D392-0945-A251-C366FEFB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2205242"/>
                <a:ext cx="49599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2A7E6074-ADC7-E94F-A69F-EFA21DDD30F2}"/>
              </a:ext>
            </a:extLst>
          </p:cNvPr>
          <p:cNvSpPr/>
          <p:nvPr/>
        </p:nvSpPr>
        <p:spPr>
          <a:xfrm>
            <a:off x="5652655" y="1565563"/>
            <a:ext cx="443345" cy="17041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BB2E14-86FE-D143-BA97-B6130FA17CF1}"/>
                  </a:ext>
                </a:extLst>
              </p:cNvPr>
              <p:cNvSpPr/>
              <p:nvPr/>
            </p:nvSpPr>
            <p:spPr>
              <a:xfrm>
                <a:off x="6300354" y="1634838"/>
                <a:ext cx="2424545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80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80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nor/>
                        </m:rPr>
                        <a:rPr lang="en-HK" sz="280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sz="280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HK" sz="280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HK" sz="280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sz="2800" i="1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HK" sz="2800" dirty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HK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HK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HK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BB2E14-86FE-D143-BA97-B6130FA17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354" y="1634838"/>
                <a:ext cx="2424545" cy="1354217"/>
              </a:xfrm>
              <a:prstGeom prst="rect">
                <a:avLst/>
              </a:prstGeom>
              <a:blipFill>
                <a:blip r:embed="rId3"/>
                <a:stretch>
                  <a:fillRect l="-1042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964E8-08CF-634C-B7C6-0C6B97C76D4F}"/>
                  </a:ext>
                </a:extLst>
              </p:cNvPr>
              <p:cNvSpPr/>
              <p:nvPr/>
            </p:nvSpPr>
            <p:spPr>
              <a:xfrm>
                <a:off x="6300354" y="2658183"/>
                <a:ext cx="2424545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80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nor/>
                        </m:rPr>
                        <a:rPr lang="en-HK" sz="280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sz="280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HK" sz="280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sz="2800" i="1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HK" sz="2800" dirty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HK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HK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HK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964E8-08CF-634C-B7C6-0C6B97C76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354" y="2658183"/>
                <a:ext cx="2424545" cy="1354217"/>
              </a:xfrm>
              <a:prstGeom prst="rect">
                <a:avLst/>
              </a:prstGeom>
              <a:blipFill>
                <a:blip r:embed="rId4"/>
                <a:stretch>
                  <a:fillRect l="-1042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812FDD-EA6C-9041-B59D-0C2E0FC0650C}"/>
              </a:ext>
            </a:extLst>
          </p:cNvPr>
          <p:cNvSpPr txBox="1"/>
          <p:nvPr/>
        </p:nvSpPr>
        <p:spPr>
          <a:xfrm>
            <a:off x="1949689" y="3689234"/>
            <a:ext cx="3702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Full_time_work_prop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time 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F90A9-1F8D-1842-ABBC-487A29C14D4E}"/>
              </a:ext>
            </a:extLst>
          </p:cNvPr>
          <p:cNvSpPr txBox="1"/>
          <p:nvPr/>
        </p:nvSpPr>
        <p:spPr>
          <a:xfrm>
            <a:off x="1965607" y="4323831"/>
            <a:ext cx="3243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whether an intervention happens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673E68-795F-9541-85D3-4DC680115E68}"/>
                  </a:ext>
                </a:extLst>
              </p:cNvPr>
              <p:cNvSpPr/>
              <p:nvPr/>
            </p:nvSpPr>
            <p:spPr>
              <a:xfrm>
                <a:off x="1350439" y="3656923"/>
                <a:ext cx="500843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673E68-795F-9541-85D3-4DC680115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39" y="3656923"/>
                <a:ext cx="500843" cy="453137"/>
              </a:xfrm>
              <a:prstGeom prst="rect">
                <a:avLst/>
              </a:prstGeom>
              <a:blipFill>
                <a:blip r:embed="rId5"/>
                <a:stretch>
                  <a:fillRect r="-731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D83ABFB-3B0F-3D40-B5B0-F64EAB785312}"/>
                  </a:ext>
                </a:extLst>
              </p:cNvPr>
              <p:cNvSpPr/>
              <p:nvPr/>
            </p:nvSpPr>
            <p:spPr>
              <a:xfrm>
                <a:off x="1322729" y="4493108"/>
                <a:ext cx="6354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D83ABFB-3B0F-3D40-B5B0-F64EAB785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29" y="4493108"/>
                <a:ext cx="635495" cy="461665"/>
              </a:xfrm>
              <a:prstGeom prst="rect">
                <a:avLst/>
              </a:prstGeom>
              <a:blipFill>
                <a:blip r:embed="rId6"/>
                <a:stretch>
                  <a:fillRect t="-8108" r="-1372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0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944F-8A6A-454F-A33D-76D92B5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F06AFC-D392-0945-A251-C366FEFB3539}"/>
                  </a:ext>
                </a:extLst>
              </p:cNvPr>
              <p:cNvSpPr/>
              <p:nvPr/>
            </p:nvSpPr>
            <p:spPr>
              <a:xfrm>
                <a:off x="1025236" y="2205242"/>
                <a:ext cx="4959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F06AFC-D392-0945-A251-C366FEFB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2205242"/>
                <a:ext cx="49599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2A7E6074-ADC7-E94F-A69F-EFA21DDD30F2}"/>
              </a:ext>
            </a:extLst>
          </p:cNvPr>
          <p:cNvSpPr/>
          <p:nvPr/>
        </p:nvSpPr>
        <p:spPr>
          <a:xfrm>
            <a:off x="5652655" y="1565563"/>
            <a:ext cx="443345" cy="17041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BB2E14-86FE-D143-BA97-B6130FA17CF1}"/>
                  </a:ext>
                </a:extLst>
              </p:cNvPr>
              <p:cNvSpPr/>
              <p:nvPr/>
            </p:nvSpPr>
            <p:spPr>
              <a:xfrm>
                <a:off x="6300354" y="1634838"/>
                <a:ext cx="2424545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80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80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nor/>
                        </m:rPr>
                        <a:rPr lang="en-HK" sz="280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sz="280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HK" sz="280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HK" sz="280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sz="2800" i="1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HK" sz="2800" dirty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HK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HK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HK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BB2E14-86FE-D143-BA97-B6130FA17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354" y="1634838"/>
                <a:ext cx="2424545" cy="1354217"/>
              </a:xfrm>
              <a:prstGeom prst="rect">
                <a:avLst/>
              </a:prstGeom>
              <a:blipFill>
                <a:blip r:embed="rId3"/>
                <a:stretch>
                  <a:fillRect l="-1042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964E8-08CF-634C-B7C6-0C6B97C76D4F}"/>
                  </a:ext>
                </a:extLst>
              </p:cNvPr>
              <p:cNvSpPr/>
              <p:nvPr/>
            </p:nvSpPr>
            <p:spPr>
              <a:xfrm>
                <a:off x="6300354" y="2658183"/>
                <a:ext cx="2424545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80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nor/>
                        </m:rPr>
                        <a:rPr lang="en-HK" sz="280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sz="280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HK" sz="280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800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sz="2800" i="1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HK" sz="2800" dirty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HK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HK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HK" dirty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964E8-08CF-634C-B7C6-0C6B97C76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354" y="2658183"/>
                <a:ext cx="2424545" cy="1354217"/>
              </a:xfrm>
              <a:prstGeom prst="rect">
                <a:avLst/>
              </a:prstGeom>
              <a:blipFill>
                <a:blip r:embed="rId4"/>
                <a:stretch>
                  <a:fillRect l="-1042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812FDD-EA6C-9041-B59D-0C2E0FC0650C}"/>
              </a:ext>
            </a:extLst>
          </p:cNvPr>
          <p:cNvSpPr txBox="1"/>
          <p:nvPr/>
        </p:nvSpPr>
        <p:spPr>
          <a:xfrm>
            <a:off x="1949689" y="3689234"/>
            <a:ext cx="3702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Full_time_work_prop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time 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F90A9-1F8D-1842-ABBC-487A29C14D4E}"/>
              </a:ext>
            </a:extLst>
          </p:cNvPr>
          <p:cNvSpPr txBox="1"/>
          <p:nvPr/>
        </p:nvSpPr>
        <p:spPr>
          <a:xfrm>
            <a:off x="1965607" y="4323831"/>
            <a:ext cx="3243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whether an intervention happens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673E68-795F-9541-85D3-4DC680115E68}"/>
                  </a:ext>
                </a:extLst>
              </p:cNvPr>
              <p:cNvSpPr/>
              <p:nvPr/>
            </p:nvSpPr>
            <p:spPr>
              <a:xfrm>
                <a:off x="1350439" y="3656923"/>
                <a:ext cx="500843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673E68-795F-9541-85D3-4DC680115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39" y="3656923"/>
                <a:ext cx="500843" cy="453137"/>
              </a:xfrm>
              <a:prstGeom prst="rect">
                <a:avLst/>
              </a:prstGeom>
              <a:blipFill>
                <a:blip r:embed="rId5"/>
                <a:stretch>
                  <a:fillRect r="-731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D83ABFB-3B0F-3D40-B5B0-F64EAB785312}"/>
                  </a:ext>
                </a:extLst>
              </p:cNvPr>
              <p:cNvSpPr/>
              <p:nvPr/>
            </p:nvSpPr>
            <p:spPr>
              <a:xfrm>
                <a:off x="1322729" y="4493108"/>
                <a:ext cx="6354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D83ABFB-3B0F-3D40-B5B0-F64EAB785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29" y="4493108"/>
                <a:ext cx="635495" cy="461665"/>
              </a:xfrm>
              <a:prstGeom prst="rect">
                <a:avLst/>
              </a:prstGeom>
              <a:blipFill>
                <a:blip r:embed="rId6"/>
                <a:stretch>
                  <a:fillRect t="-8108" r="-1372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350F546-4DB9-2440-997F-B552D63C6679}"/>
                  </a:ext>
                </a:extLst>
              </p:cNvPr>
              <p:cNvSpPr/>
              <p:nvPr/>
            </p:nvSpPr>
            <p:spPr>
              <a:xfrm>
                <a:off x="6009670" y="4638387"/>
                <a:ext cx="25747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350F546-4DB9-2440-997F-B552D63C6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70" y="4638387"/>
                <a:ext cx="2574743" cy="584775"/>
              </a:xfrm>
              <a:prstGeom prst="rect">
                <a:avLst/>
              </a:prstGeom>
              <a:blipFill>
                <a:blip r:embed="rId7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ame 14">
            <a:extLst>
              <a:ext uri="{FF2B5EF4-FFF2-40B4-BE49-F238E27FC236}">
                <a16:creationId xmlns:a16="http://schemas.microsoft.com/office/drawing/2014/main" id="{CFFDAB3E-AD82-4F44-92CA-3902F4972EF4}"/>
              </a:ext>
            </a:extLst>
          </p:cNvPr>
          <p:cNvSpPr/>
          <p:nvPr/>
        </p:nvSpPr>
        <p:spPr>
          <a:xfrm>
            <a:off x="5091547" y="4107058"/>
            <a:ext cx="4364182" cy="1745673"/>
          </a:xfrm>
          <a:prstGeom prst="frame">
            <a:avLst>
              <a:gd name="adj1" fmla="val 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35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70FF4504-58CD-674E-BD3F-2561B448A4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5487233"/>
                  </p:ext>
                </p:extLst>
              </p:nvPr>
            </p:nvGraphicFramePr>
            <p:xfrm>
              <a:off x="1505417" y="1728438"/>
              <a:ext cx="7928516" cy="3925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2129">
                      <a:extLst>
                        <a:ext uri="{9D8B030D-6E8A-4147-A177-3AD203B41FA5}">
                          <a16:colId xmlns:a16="http://schemas.microsoft.com/office/drawing/2014/main" val="1336320501"/>
                        </a:ext>
                      </a:extLst>
                    </a:gridCol>
                    <a:gridCol w="1982129">
                      <a:extLst>
                        <a:ext uri="{9D8B030D-6E8A-4147-A177-3AD203B41FA5}">
                          <a16:colId xmlns:a16="http://schemas.microsoft.com/office/drawing/2014/main" val="4085915674"/>
                        </a:ext>
                      </a:extLst>
                    </a:gridCol>
                    <a:gridCol w="1982129">
                      <a:extLst>
                        <a:ext uri="{9D8B030D-6E8A-4147-A177-3AD203B41FA5}">
                          <a16:colId xmlns:a16="http://schemas.microsoft.com/office/drawing/2014/main" val="3796726398"/>
                        </a:ext>
                      </a:extLst>
                    </a:gridCol>
                    <a:gridCol w="1982129">
                      <a:extLst>
                        <a:ext uri="{9D8B030D-6E8A-4147-A177-3AD203B41FA5}">
                          <a16:colId xmlns:a16="http://schemas.microsoft.com/office/drawing/2014/main" val="4197368130"/>
                        </a:ext>
                      </a:extLst>
                    </a:gridCol>
                  </a:tblGrid>
                  <a:tr h="106122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Emergency Declaration,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HK" sz="1800" i="1" smtClean="0"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1800" i="1"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9589178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3/1/2020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776847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9568366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3/3/2020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839475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3/4/2020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4552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3/5/2020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899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70FF4504-58CD-674E-BD3F-2561B448A4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5487233"/>
                  </p:ext>
                </p:extLst>
              </p:nvPr>
            </p:nvGraphicFramePr>
            <p:xfrm>
              <a:off x="1505417" y="1728438"/>
              <a:ext cx="7928516" cy="3925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2129">
                      <a:extLst>
                        <a:ext uri="{9D8B030D-6E8A-4147-A177-3AD203B41FA5}">
                          <a16:colId xmlns:a16="http://schemas.microsoft.com/office/drawing/2014/main" val="1336320501"/>
                        </a:ext>
                      </a:extLst>
                    </a:gridCol>
                    <a:gridCol w="1982129">
                      <a:extLst>
                        <a:ext uri="{9D8B030D-6E8A-4147-A177-3AD203B41FA5}">
                          <a16:colId xmlns:a16="http://schemas.microsoft.com/office/drawing/2014/main" val="4085915674"/>
                        </a:ext>
                      </a:extLst>
                    </a:gridCol>
                    <a:gridCol w="1982129">
                      <a:extLst>
                        <a:ext uri="{9D8B030D-6E8A-4147-A177-3AD203B41FA5}">
                          <a16:colId xmlns:a16="http://schemas.microsoft.com/office/drawing/2014/main" val="3796726398"/>
                        </a:ext>
                      </a:extLst>
                    </a:gridCol>
                    <a:gridCol w="1982129">
                      <a:extLst>
                        <a:ext uri="{9D8B030D-6E8A-4147-A177-3AD203B41FA5}">
                          <a16:colId xmlns:a16="http://schemas.microsoft.com/office/drawing/2014/main" val="4197368130"/>
                        </a:ext>
                      </a:extLst>
                    </a:gridCol>
                  </a:tblGrid>
                  <a:tr h="106122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82" t="-3571" r="-641" b="-26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589178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3/1/2020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776847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9568366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3/3/2020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839475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3/4/2020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4552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3/5/2020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899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DF569C-FA17-D941-810C-9DEB2C8DC09D}"/>
                  </a:ext>
                </a:extLst>
              </p:cNvPr>
              <p:cNvSpPr/>
              <p:nvPr/>
            </p:nvSpPr>
            <p:spPr>
              <a:xfrm>
                <a:off x="3533647" y="1728438"/>
                <a:ext cx="798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nor/>
                        </m:rPr>
                        <a:rPr lang="en-HK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DF569C-FA17-D941-810C-9DEB2C8DC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47" y="1728438"/>
                <a:ext cx="79803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09C157-8D0C-5F48-9D9D-B200E0E8E9E6}"/>
                  </a:ext>
                </a:extLst>
              </p:cNvPr>
              <p:cNvSpPr/>
              <p:nvPr/>
            </p:nvSpPr>
            <p:spPr>
              <a:xfrm>
                <a:off x="5561877" y="1728438"/>
                <a:ext cx="798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nor/>
                        </m:rPr>
                        <a:rPr lang="en-HK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09C157-8D0C-5F48-9D9D-B200E0E8E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77" y="1728438"/>
                <a:ext cx="79803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98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70FF4504-58CD-674E-BD3F-2561B448A4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09103"/>
                  </p:ext>
                </p:extLst>
              </p:nvPr>
            </p:nvGraphicFramePr>
            <p:xfrm>
              <a:off x="1271237" y="1717288"/>
              <a:ext cx="9857680" cy="3925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536">
                      <a:extLst>
                        <a:ext uri="{9D8B030D-6E8A-4147-A177-3AD203B41FA5}">
                          <a16:colId xmlns:a16="http://schemas.microsoft.com/office/drawing/2014/main" val="1336320501"/>
                        </a:ext>
                      </a:extLst>
                    </a:gridCol>
                    <a:gridCol w="1971536">
                      <a:extLst>
                        <a:ext uri="{9D8B030D-6E8A-4147-A177-3AD203B41FA5}">
                          <a16:colId xmlns:a16="http://schemas.microsoft.com/office/drawing/2014/main" val="4085915674"/>
                        </a:ext>
                      </a:extLst>
                    </a:gridCol>
                    <a:gridCol w="1971536">
                      <a:extLst>
                        <a:ext uri="{9D8B030D-6E8A-4147-A177-3AD203B41FA5}">
                          <a16:colId xmlns:a16="http://schemas.microsoft.com/office/drawing/2014/main" val="3796726398"/>
                        </a:ext>
                      </a:extLst>
                    </a:gridCol>
                    <a:gridCol w="1971536">
                      <a:extLst>
                        <a:ext uri="{9D8B030D-6E8A-4147-A177-3AD203B41FA5}">
                          <a16:colId xmlns:a16="http://schemas.microsoft.com/office/drawing/2014/main" val="4197368130"/>
                        </a:ext>
                      </a:extLst>
                    </a:gridCol>
                    <a:gridCol w="1971536">
                      <a:extLst>
                        <a:ext uri="{9D8B030D-6E8A-4147-A177-3AD203B41FA5}">
                          <a16:colId xmlns:a16="http://schemas.microsoft.com/office/drawing/2014/main" val="2432829604"/>
                        </a:ext>
                      </a:extLst>
                    </a:gridCol>
                  </a:tblGrid>
                  <a:tr h="106122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Emergency Declaration,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HK" sz="1800" i="1" smtClean="0"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1800" i="1"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9589178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3/1/2020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776847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9568366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3/3/2020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839475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3/4/2020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4552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3/5/2020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899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70FF4504-58CD-674E-BD3F-2561B448A4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09103"/>
                  </p:ext>
                </p:extLst>
              </p:nvPr>
            </p:nvGraphicFramePr>
            <p:xfrm>
              <a:off x="1271237" y="1717288"/>
              <a:ext cx="9857680" cy="3925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536">
                      <a:extLst>
                        <a:ext uri="{9D8B030D-6E8A-4147-A177-3AD203B41FA5}">
                          <a16:colId xmlns:a16="http://schemas.microsoft.com/office/drawing/2014/main" val="1336320501"/>
                        </a:ext>
                      </a:extLst>
                    </a:gridCol>
                    <a:gridCol w="1971536">
                      <a:extLst>
                        <a:ext uri="{9D8B030D-6E8A-4147-A177-3AD203B41FA5}">
                          <a16:colId xmlns:a16="http://schemas.microsoft.com/office/drawing/2014/main" val="4085915674"/>
                        </a:ext>
                      </a:extLst>
                    </a:gridCol>
                    <a:gridCol w="1971536">
                      <a:extLst>
                        <a:ext uri="{9D8B030D-6E8A-4147-A177-3AD203B41FA5}">
                          <a16:colId xmlns:a16="http://schemas.microsoft.com/office/drawing/2014/main" val="3796726398"/>
                        </a:ext>
                      </a:extLst>
                    </a:gridCol>
                    <a:gridCol w="1971536">
                      <a:extLst>
                        <a:ext uri="{9D8B030D-6E8A-4147-A177-3AD203B41FA5}">
                          <a16:colId xmlns:a16="http://schemas.microsoft.com/office/drawing/2014/main" val="4197368130"/>
                        </a:ext>
                      </a:extLst>
                    </a:gridCol>
                    <a:gridCol w="1971536">
                      <a:extLst>
                        <a:ext uri="{9D8B030D-6E8A-4147-A177-3AD203B41FA5}">
                          <a16:colId xmlns:a16="http://schemas.microsoft.com/office/drawing/2014/main" val="2432829604"/>
                        </a:ext>
                      </a:extLst>
                    </a:gridCol>
                  </a:tblGrid>
                  <a:tr h="106122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359" t="-3571" r="-100000" b="-26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9589178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3/1/2020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776847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9568366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3/3/2020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839475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3/4/2020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4552"/>
                      </a:ext>
                    </a:extLst>
                  </a:tr>
                  <a:tr h="5728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3/5/2020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899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DF569C-FA17-D941-810C-9DEB2C8DC09D}"/>
                  </a:ext>
                </a:extLst>
              </p:cNvPr>
              <p:cNvSpPr/>
              <p:nvPr/>
            </p:nvSpPr>
            <p:spPr>
              <a:xfrm>
                <a:off x="3299468" y="1717288"/>
                <a:ext cx="798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nor/>
                        </m:rPr>
                        <a:rPr lang="en-HK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DF569C-FA17-D941-810C-9DEB2C8DC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468" y="1717288"/>
                <a:ext cx="79803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09C157-8D0C-5F48-9D9D-B200E0E8E9E6}"/>
                  </a:ext>
                </a:extLst>
              </p:cNvPr>
              <p:cNvSpPr/>
              <p:nvPr/>
            </p:nvSpPr>
            <p:spPr>
              <a:xfrm>
                <a:off x="5327698" y="1717288"/>
                <a:ext cx="798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nor/>
                        </m:rPr>
                        <a:rPr lang="en-HK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09C157-8D0C-5F48-9D9D-B200E0E8E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98" y="1717288"/>
                <a:ext cx="79803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E3F37D-5908-0F4D-A13B-0142689E93BD}"/>
                  </a:ext>
                </a:extLst>
              </p:cNvPr>
              <p:cNvSpPr/>
              <p:nvPr/>
            </p:nvSpPr>
            <p:spPr>
              <a:xfrm>
                <a:off x="9150142" y="1717288"/>
                <a:ext cx="815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m:rPr>
                        <m:nor/>
                      </m:rPr>
                      <a:rPr lang="en-HK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-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E3F37D-5908-0F4D-A13B-0142689E9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142" y="1717288"/>
                <a:ext cx="815673" cy="369332"/>
              </a:xfrm>
              <a:prstGeom prst="rect">
                <a:avLst/>
              </a:prstGeom>
              <a:blipFill>
                <a:blip r:embed="rId5"/>
                <a:stretch>
                  <a:fillRect t="-6667" r="-461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8868A11-4873-AE4A-97CF-B1984C51E3BC}"/>
                  </a:ext>
                </a:extLst>
              </p:cNvPr>
              <p:cNvSpPr/>
              <p:nvPr/>
            </p:nvSpPr>
            <p:spPr>
              <a:xfrm>
                <a:off x="9836671" y="1717288"/>
                <a:ext cx="798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>
                              <a:latin typeface="Cambria Math" panose="020405030504060302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nor/>
                        </m:rPr>
                        <a:rPr lang="en-HK">
                          <a:latin typeface="Cambria Math" panose="020405030504060302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8868A11-4873-AE4A-97CF-B1984C51E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71" y="1717288"/>
                <a:ext cx="79803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008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5F43BBC-14B1-194D-9AEE-CA11FA00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64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48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5F43BBC-14B1-194D-9AEE-CA11FA00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64" y="0"/>
            <a:ext cx="960120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4E2A46-21C1-6748-899B-7F75B7A7BF8F}"/>
              </a:ext>
            </a:extLst>
          </p:cNvPr>
          <p:cNvCxnSpPr/>
          <p:nvPr/>
        </p:nvCxnSpPr>
        <p:spPr>
          <a:xfrm>
            <a:off x="5845891" y="428625"/>
            <a:ext cx="0" cy="59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6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5F43BBC-14B1-194D-9AEE-CA11FA00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64" y="0"/>
            <a:ext cx="9601200" cy="6858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1C8B76A-37D8-EB4A-8634-FBE2BFD5F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63" y="-1"/>
            <a:ext cx="96011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4A252E-ABA5-7F4D-BBA2-E0C7EB6F2ACB}"/>
              </a:ext>
            </a:extLst>
          </p:cNvPr>
          <p:cNvSpPr txBox="1"/>
          <p:nvPr/>
        </p:nvSpPr>
        <p:spPr>
          <a:xfrm>
            <a:off x="9649752" y="1666568"/>
            <a:ext cx="94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of</a:t>
            </a:r>
          </a:p>
        </p:txBody>
      </p:sp>
    </p:spTree>
    <p:extLst>
      <p:ext uri="{BB962C8B-B14F-4D97-AF65-F5344CB8AC3E}">
        <p14:creationId xmlns:p14="http://schemas.microsoft.com/office/powerpoint/2010/main" val="1067757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13125B-4A12-2744-98DD-08312D47A5CF}"/>
              </a:ext>
            </a:extLst>
          </p:cNvPr>
          <p:cNvSpPr txBox="1"/>
          <p:nvPr/>
        </p:nvSpPr>
        <p:spPr>
          <a:xfrm>
            <a:off x="1243013" y="628695"/>
            <a:ext cx="307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CD36D-1FC7-F243-8ADB-FB737F09782E}"/>
              </a:ext>
            </a:extLst>
          </p:cNvPr>
          <p:cNvSpPr/>
          <p:nvPr/>
        </p:nvSpPr>
        <p:spPr>
          <a:xfrm>
            <a:off x="1004887" y="135955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EmergDec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"2020-03-05"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6D42C-F9F5-A545-8EFB-C3CF119CA957}"/>
              </a:ext>
            </a:extLst>
          </p:cNvPr>
          <p:cNvSpPr txBox="1"/>
          <p:nvPr/>
        </p:nvSpPr>
        <p:spPr>
          <a:xfrm>
            <a:off x="4643437" y="594539"/>
            <a:ext cx="819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9BAF5-5D3C-9549-A1C8-013823E55ED4}"/>
              </a:ext>
            </a:extLst>
          </p:cNvPr>
          <p:cNvSpPr/>
          <p:nvPr/>
        </p:nvSpPr>
        <p:spPr>
          <a:xfrm>
            <a:off x="4052887" y="10363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OtherBusinessClose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"2020-05-09"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E0B421-4F83-5440-B105-EDF47C754F0E}"/>
              </a:ext>
            </a:extLst>
          </p:cNvPr>
          <p:cNvSpPr/>
          <p:nvPr/>
        </p:nvSpPr>
        <p:spPr>
          <a:xfrm>
            <a:off x="4052887" y="228288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BusinessMask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"2020-05-27"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676B3-F4BE-134F-8F21-8241F3E3A6A4}"/>
              </a:ext>
            </a:extLst>
          </p:cNvPr>
          <p:cNvSpPr txBox="1"/>
          <p:nvPr/>
        </p:nvSpPr>
        <p:spPr>
          <a:xfrm>
            <a:off x="7383594" y="628695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June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272F6-BD82-9148-8D92-1AD92030DA91}"/>
              </a:ext>
            </a:extLst>
          </p:cNvPr>
          <p:cNvSpPr/>
          <p:nvPr/>
        </p:nvSpPr>
        <p:spPr>
          <a:xfrm>
            <a:off x="6977063" y="139371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PublicMask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"2020-06-19"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C761D3-E06E-024A-B4F3-6B0E312A86D9}"/>
              </a:ext>
            </a:extLst>
          </p:cNvPr>
          <p:cNvSpPr/>
          <p:nvPr/>
        </p:nvSpPr>
        <p:spPr>
          <a:xfrm>
            <a:off x="9448798" y="141792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SchoolMask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"2020-07-18"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94391-70AE-7744-9646-6F018E57240C}"/>
              </a:ext>
            </a:extLst>
          </p:cNvPr>
          <p:cNvSpPr txBox="1"/>
          <p:nvPr/>
        </p:nvSpPr>
        <p:spPr>
          <a:xfrm>
            <a:off x="9860022" y="594539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July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D85DF-4016-5E42-9CFE-83E8AE53912D}"/>
              </a:ext>
            </a:extLst>
          </p:cNvPr>
          <p:cNvSpPr/>
          <p:nvPr/>
        </p:nvSpPr>
        <p:spPr>
          <a:xfrm>
            <a:off x="1004887" y="232905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BarRestrict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"2020-03-20"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GathRestrict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"2020-03-20"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RestaurantRestrict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"2020-03-20"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StayAtHome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"2020-03-20"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NEBusinessClose</a:t>
            </a:r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"2020-03-20"</a:t>
            </a:r>
            <a:endParaRPr lang="en-HK" sz="24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63DDC7-27A4-1641-9229-B3E9FDDA4CE1}"/>
              </a:ext>
            </a:extLst>
          </p:cNvPr>
          <p:cNvCxnSpPr/>
          <p:nvPr/>
        </p:nvCxnSpPr>
        <p:spPr>
          <a:xfrm>
            <a:off x="803189" y="6252519"/>
            <a:ext cx="105032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88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3A0264-1667-E04E-ACC9-D977859D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210" y="0"/>
            <a:ext cx="8963580" cy="5979797"/>
          </a:xfr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B679CF5-B57D-F349-9EC4-CA7EE6C642F2}"/>
              </a:ext>
            </a:extLst>
          </p:cNvPr>
          <p:cNvSpPr txBox="1">
            <a:spLocks/>
          </p:cNvSpPr>
          <p:nvPr/>
        </p:nvSpPr>
        <p:spPr>
          <a:xfrm>
            <a:off x="5729288" y="6450017"/>
            <a:ext cx="6848475" cy="46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europeanpharmaceuticalreview.com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79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5F43BBC-14B1-194D-9AEE-CA11FA00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64" y="0"/>
            <a:ext cx="9601200" cy="6858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1C8B76A-37D8-EB4A-8634-FBE2BFD5F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63" y="-1"/>
            <a:ext cx="96011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4A252E-ABA5-7F4D-BBA2-E0C7EB6F2ACB}"/>
              </a:ext>
            </a:extLst>
          </p:cNvPr>
          <p:cNvSpPr txBox="1"/>
          <p:nvPr/>
        </p:nvSpPr>
        <p:spPr>
          <a:xfrm>
            <a:off x="9649752" y="1666568"/>
            <a:ext cx="94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of</a:t>
            </a:r>
          </a:p>
        </p:txBody>
      </p:sp>
      <p:sp>
        <p:nvSpPr>
          <p:cNvPr id="5" name="Doughnut 4">
            <a:extLst>
              <a:ext uri="{FF2B5EF4-FFF2-40B4-BE49-F238E27FC236}">
                <a16:creationId xmlns:a16="http://schemas.microsoft.com/office/drawing/2014/main" id="{AED37162-C18C-DD4F-B8D6-D7FABFC4BA4C}"/>
              </a:ext>
            </a:extLst>
          </p:cNvPr>
          <p:cNvSpPr/>
          <p:nvPr/>
        </p:nvSpPr>
        <p:spPr>
          <a:xfrm>
            <a:off x="5543550" y="571499"/>
            <a:ext cx="1078476" cy="4560939"/>
          </a:xfrm>
          <a:prstGeom prst="donut">
            <a:avLst>
              <a:gd name="adj" fmla="val 39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41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5F43BBC-14B1-194D-9AEE-CA11FA00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64" y="0"/>
            <a:ext cx="9601200" cy="6858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1C8B76A-37D8-EB4A-8634-FBE2BFD5F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863" y="-1"/>
            <a:ext cx="96011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4A252E-ABA5-7F4D-BBA2-E0C7EB6F2ACB}"/>
              </a:ext>
            </a:extLst>
          </p:cNvPr>
          <p:cNvSpPr txBox="1"/>
          <p:nvPr/>
        </p:nvSpPr>
        <p:spPr>
          <a:xfrm>
            <a:off x="9649752" y="1666568"/>
            <a:ext cx="94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of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36A114-8392-E443-B12A-28101948A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861" y="-1"/>
            <a:ext cx="96011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28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5F43BBC-14B1-194D-9AEE-CA11FA00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64" y="0"/>
            <a:ext cx="9601200" cy="6858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1C8B76A-37D8-EB4A-8634-FBE2BFD5F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863" y="-1"/>
            <a:ext cx="96011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4A252E-ABA5-7F4D-BBA2-E0C7EB6F2ACB}"/>
              </a:ext>
            </a:extLst>
          </p:cNvPr>
          <p:cNvSpPr txBox="1"/>
          <p:nvPr/>
        </p:nvSpPr>
        <p:spPr>
          <a:xfrm>
            <a:off x="9649752" y="1666568"/>
            <a:ext cx="94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of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36A114-8392-E443-B12A-28101948A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861" y="-1"/>
            <a:ext cx="9601198" cy="68579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74D30-FA66-7E43-84A7-E681FA0E2AB4}"/>
              </a:ext>
            </a:extLst>
          </p:cNvPr>
          <p:cNvCxnSpPr/>
          <p:nvPr/>
        </p:nvCxnSpPr>
        <p:spPr>
          <a:xfrm>
            <a:off x="5860639" y="428625"/>
            <a:ext cx="0" cy="59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74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5F43BBC-14B1-194D-9AEE-CA11FA00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64" y="0"/>
            <a:ext cx="9601200" cy="6858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1C8B76A-37D8-EB4A-8634-FBE2BFD5F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863" y="-1"/>
            <a:ext cx="96011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4A252E-ABA5-7F4D-BBA2-E0C7EB6F2ACB}"/>
              </a:ext>
            </a:extLst>
          </p:cNvPr>
          <p:cNvSpPr txBox="1"/>
          <p:nvPr/>
        </p:nvSpPr>
        <p:spPr>
          <a:xfrm>
            <a:off x="9649752" y="1666568"/>
            <a:ext cx="94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of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36A114-8392-E443-B12A-28101948A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861" y="-1"/>
            <a:ext cx="9601198" cy="68579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74D30-FA66-7E43-84A7-E681FA0E2AB4}"/>
              </a:ext>
            </a:extLst>
          </p:cNvPr>
          <p:cNvCxnSpPr/>
          <p:nvPr/>
        </p:nvCxnSpPr>
        <p:spPr>
          <a:xfrm>
            <a:off x="5860639" y="428625"/>
            <a:ext cx="0" cy="59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30315B-4096-E646-8395-6E21EB171280}"/>
              </a:ext>
            </a:extLst>
          </p:cNvPr>
          <p:cNvSpPr/>
          <p:nvPr/>
        </p:nvSpPr>
        <p:spPr>
          <a:xfrm>
            <a:off x="4518541" y="428626"/>
            <a:ext cx="1327349" cy="5780445"/>
          </a:xfrm>
          <a:prstGeom prst="rect">
            <a:avLst/>
          </a:prstGeom>
          <a:solidFill>
            <a:schemeClr val="accent3"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52AD7E00-8CFA-4143-A120-615D390873F8}"/>
              </a:ext>
            </a:extLst>
          </p:cNvPr>
          <p:cNvSpPr/>
          <p:nvPr/>
        </p:nvSpPr>
        <p:spPr>
          <a:xfrm rot="5400000">
            <a:off x="5067223" y="5114927"/>
            <a:ext cx="700087" cy="857250"/>
          </a:xfrm>
          <a:prstGeom prst="downArrow">
            <a:avLst>
              <a:gd name="adj1" fmla="val 51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87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5F43BBC-14B1-194D-9AEE-CA11FA00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64" y="0"/>
            <a:ext cx="9601200" cy="6858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1C8B76A-37D8-EB4A-8634-FBE2BFD5F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863" y="-1"/>
            <a:ext cx="96011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4A252E-ABA5-7F4D-BBA2-E0C7EB6F2ACB}"/>
              </a:ext>
            </a:extLst>
          </p:cNvPr>
          <p:cNvSpPr txBox="1"/>
          <p:nvPr/>
        </p:nvSpPr>
        <p:spPr>
          <a:xfrm>
            <a:off x="9649752" y="1666568"/>
            <a:ext cx="94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of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36A114-8392-E443-B12A-28101948A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861" y="-1"/>
            <a:ext cx="9601198" cy="68579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74D30-FA66-7E43-84A7-E681FA0E2AB4}"/>
              </a:ext>
            </a:extLst>
          </p:cNvPr>
          <p:cNvCxnSpPr/>
          <p:nvPr/>
        </p:nvCxnSpPr>
        <p:spPr>
          <a:xfrm>
            <a:off x="5860639" y="428625"/>
            <a:ext cx="0" cy="59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30315B-4096-E646-8395-6E21EB171280}"/>
              </a:ext>
            </a:extLst>
          </p:cNvPr>
          <p:cNvSpPr/>
          <p:nvPr/>
        </p:nvSpPr>
        <p:spPr>
          <a:xfrm>
            <a:off x="4518541" y="428626"/>
            <a:ext cx="1327349" cy="5780445"/>
          </a:xfrm>
          <a:prstGeom prst="rect">
            <a:avLst/>
          </a:prstGeom>
          <a:solidFill>
            <a:schemeClr val="accent3"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52AD7E00-8CFA-4143-A120-615D390873F8}"/>
              </a:ext>
            </a:extLst>
          </p:cNvPr>
          <p:cNvSpPr/>
          <p:nvPr/>
        </p:nvSpPr>
        <p:spPr>
          <a:xfrm rot="5400000">
            <a:off x="5067223" y="5114927"/>
            <a:ext cx="700087" cy="857250"/>
          </a:xfrm>
          <a:prstGeom prst="downArrow">
            <a:avLst>
              <a:gd name="adj1" fmla="val 51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C8B13-55AD-B240-8F63-C8D6F21B044E}"/>
              </a:ext>
            </a:extLst>
          </p:cNvPr>
          <p:cNvSpPr/>
          <p:nvPr/>
        </p:nvSpPr>
        <p:spPr>
          <a:xfrm>
            <a:off x="6102698" y="357185"/>
            <a:ext cx="1400176" cy="5986463"/>
          </a:xfrm>
          <a:prstGeom prst="rect">
            <a:avLst/>
          </a:prstGeom>
          <a:solidFill>
            <a:schemeClr val="accent3"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955C73D2-031F-1C45-9EB7-39DFB1851D49}"/>
              </a:ext>
            </a:extLst>
          </p:cNvPr>
          <p:cNvSpPr/>
          <p:nvPr/>
        </p:nvSpPr>
        <p:spPr>
          <a:xfrm rot="16200000">
            <a:off x="6179354" y="5143503"/>
            <a:ext cx="700087" cy="857250"/>
          </a:xfrm>
          <a:prstGeom prst="downArrow">
            <a:avLst>
              <a:gd name="adj1" fmla="val 51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1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5F43BBC-14B1-194D-9AEE-CA11FA00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64" y="0"/>
            <a:ext cx="9601200" cy="6858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1C8B76A-37D8-EB4A-8634-FBE2BFD5F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863" y="-1"/>
            <a:ext cx="96011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4A252E-ABA5-7F4D-BBA2-E0C7EB6F2ACB}"/>
              </a:ext>
            </a:extLst>
          </p:cNvPr>
          <p:cNvSpPr txBox="1"/>
          <p:nvPr/>
        </p:nvSpPr>
        <p:spPr>
          <a:xfrm>
            <a:off x="9649752" y="1666568"/>
            <a:ext cx="94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of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36A114-8392-E443-B12A-28101948A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861" y="-1"/>
            <a:ext cx="9601198" cy="68579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74D30-FA66-7E43-84A7-E681FA0E2AB4}"/>
              </a:ext>
            </a:extLst>
          </p:cNvPr>
          <p:cNvCxnSpPr/>
          <p:nvPr/>
        </p:nvCxnSpPr>
        <p:spPr>
          <a:xfrm>
            <a:off x="5860639" y="428625"/>
            <a:ext cx="0" cy="59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30315B-4096-E646-8395-6E21EB171280}"/>
              </a:ext>
            </a:extLst>
          </p:cNvPr>
          <p:cNvSpPr/>
          <p:nvPr/>
        </p:nvSpPr>
        <p:spPr>
          <a:xfrm>
            <a:off x="4518541" y="428626"/>
            <a:ext cx="1327349" cy="5780445"/>
          </a:xfrm>
          <a:prstGeom prst="rect">
            <a:avLst/>
          </a:prstGeom>
          <a:solidFill>
            <a:schemeClr val="accent3"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52AD7E00-8CFA-4143-A120-615D390873F8}"/>
              </a:ext>
            </a:extLst>
          </p:cNvPr>
          <p:cNvSpPr/>
          <p:nvPr/>
        </p:nvSpPr>
        <p:spPr>
          <a:xfrm rot="5400000">
            <a:off x="5067223" y="5114927"/>
            <a:ext cx="700087" cy="857250"/>
          </a:xfrm>
          <a:prstGeom prst="downArrow">
            <a:avLst>
              <a:gd name="adj1" fmla="val 51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C8B13-55AD-B240-8F63-C8D6F21B044E}"/>
              </a:ext>
            </a:extLst>
          </p:cNvPr>
          <p:cNvSpPr/>
          <p:nvPr/>
        </p:nvSpPr>
        <p:spPr>
          <a:xfrm>
            <a:off x="6102698" y="357185"/>
            <a:ext cx="1400176" cy="5986463"/>
          </a:xfrm>
          <a:prstGeom prst="rect">
            <a:avLst/>
          </a:prstGeom>
          <a:solidFill>
            <a:schemeClr val="accent3"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955C73D2-031F-1C45-9EB7-39DFB1851D49}"/>
              </a:ext>
            </a:extLst>
          </p:cNvPr>
          <p:cNvSpPr/>
          <p:nvPr/>
        </p:nvSpPr>
        <p:spPr>
          <a:xfrm rot="16200000">
            <a:off x="6179354" y="5143503"/>
            <a:ext cx="700087" cy="857250"/>
          </a:xfrm>
          <a:prstGeom prst="downArrow">
            <a:avLst>
              <a:gd name="adj1" fmla="val 51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709844-72E3-4942-8CCF-82B350238632}"/>
                  </a:ext>
                </a:extLst>
              </p:cNvPr>
              <p:cNvSpPr/>
              <p:nvPr/>
            </p:nvSpPr>
            <p:spPr>
              <a:xfrm>
                <a:off x="4705938" y="3547763"/>
                <a:ext cx="13273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709844-72E3-4942-8CCF-82B350238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938" y="3547763"/>
                <a:ext cx="1327348" cy="646331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CB1F19-7965-3D48-AA00-3005B5734E39}"/>
                  </a:ext>
                </a:extLst>
              </p:cNvPr>
              <p:cNvSpPr/>
              <p:nvPr/>
            </p:nvSpPr>
            <p:spPr>
              <a:xfrm>
                <a:off x="6435057" y="3534313"/>
                <a:ext cx="73545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CB1F19-7965-3D48-AA00-3005B5734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057" y="3534313"/>
                <a:ext cx="735458" cy="646331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089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</p:txBody>
      </p:sp>
    </p:spTree>
    <p:extLst>
      <p:ext uri="{BB962C8B-B14F-4D97-AF65-F5344CB8AC3E}">
        <p14:creationId xmlns:p14="http://schemas.microsoft.com/office/powerpoint/2010/main" val="18009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</p:txBody>
      </p:sp>
    </p:spTree>
    <p:extLst>
      <p:ext uri="{BB962C8B-B14F-4D97-AF65-F5344CB8AC3E}">
        <p14:creationId xmlns:p14="http://schemas.microsoft.com/office/powerpoint/2010/main" val="287862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</p:txBody>
      </p:sp>
    </p:spTree>
    <p:extLst>
      <p:ext uri="{BB962C8B-B14F-4D97-AF65-F5344CB8AC3E}">
        <p14:creationId xmlns:p14="http://schemas.microsoft.com/office/powerpoint/2010/main" val="1694944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86C5A-9E3D-D041-9E9F-EF1EEFC2B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6ABF23-FD6F-2E45-80C0-AD56710E2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522"/>
            <a:ext cx="12192000" cy="6368955"/>
          </a:xfrm>
          <a:prstGeom prst="rect">
            <a:avLst/>
          </a:prstGeom>
        </p:spPr>
      </p:pic>
      <p:sp>
        <p:nvSpPr>
          <p:cNvPr id="10" name="Doughnut 9">
            <a:extLst>
              <a:ext uri="{FF2B5EF4-FFF2-40B4-BE49-F238E27FC236}">
                <a16:creationId xmlns:a16="http://schemas.microsoft.com/office/drawing/2014/main" id="{6A7B6DFE-D480-BF48-AFE5-28D71010ECD0}"/>
              </a:ext>
            </a:extLst>
          </p:cNvPr>
          <p:cNvSpPr/>
          <p:nvPr/>
        </p:nvSpPr>
        <p:spPr>
          <a:xfrm>
            <a:off x="1606377" y="5736148"/>
            <a:ext cx="2162433" cy="1035355"/>
          </a:xfrm>
          <a:prstGeom prst="donut">
            <a:avLst>
              <a:gd name="adj" fmla="val 2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684016A4-BE01-7B40-8F4C-53DE4F68A525}"/>
              </a:ext>
            </a:extLst>
          </p:cNvPr>
          <p:cNvSpPr/>
          <p:nvPr/>
        </p:nvSpPr>
        <p:spPr>
          <a:xfrm>
            <a:off x="3292609" y="244522"/>
            <a:ext cx="2162433" cy="1035355"/>
          </a:xfrm>
          <a:prstGeom prst="donut">
            <a:avLst>
              <a:gd name="adj" fmla="val 2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6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at a podium&#10;&#10;Description automatically generated with low confidence">
            <a:extLst>
              <a:ext uri="{FF2B5EF4-FFF2-40B4-BE49-F238E27FC236}">
                <a16:creationId xmlns:a16="http://schemas.microsoft.com/office/drawing/2014/main" id="{86B4FD34-5ED4-E346-A33A-53AA31BE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77132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3C6215B-2681-CD48-ABE8-F3B91C1AFBC4}"/>
              </a:ext>
            </a:extLst>
          </p:cNvPr>
          <p:cNvSpPr txBox="1">
            <a:spLocks/>
          </p:cNvSpPr>
          <p:nvPr/>
        </p:nvSpPr>
        <p:spPr>
          <a:xfrm>
            <a:off x="5729288" y="6435729"/>
            <a:ext cx="6848475" cy="46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techcrunch.com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9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B778A8C-A081-C34E-A21C-7B18F8E75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497" y="0"/>
            <a:ext cx="8837135" cy="63122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86FE4-8998-354D-84FD-4FB0DCE3D6D4}"/>
              </a:ext>
            </a:extLst>
          </p:cNvPr>
          <p:cNvSpPr txBox="1"/>
          <p:nvPr/>
        </p:nvSpPr>
        <p:spPr>
          <a:xfrm>
            <a:off x="3746091" y="6395895"/>
            <a:ext cx="857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Data Source: 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www.ers.usda.gov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/data-products/county-level-data-sets/</a:t>
            </a:r>
          </a:p>
        </p:txBody>
      </p:sp>
    </p:spTree>
    <p:extLst>
      <p:ext uri="{BB962C8B-B14F-4D97-AF65-F5344CB8AC3E}">
        <p14:creationId xmlns:p14="http://schemas.microsoft.com/office/powerpoint/2010/main" val="2985851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79191559-90A5-1E43-A9BB-D4829A9A5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780" y="0"/>
            <a:ext cx="9663046" cy="6902176"/>
          </a:xfrm>
        </p:spPr>
      </p:pic>
    </p:spTree>
    <p:extLst>
      <p:ext uri="{BB962C8B-B14F-4D97-AF65-F5344CB8AC3E}">
        <p14:creationId xmlns:p14="http://schemas.microsoft.com/office/powerpoint/2010/main" val="698576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3C03E72-D6C4-454C-A8EB-E03AA156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37229"/>
            <a:ext cx="5291666" cy="3783541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631E6F8-A75E-9547-8F81-E0CDDCB4D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537229"/>
            <a:ext cx="5291667" cy="37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76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93204E54-3FCB-254E-94DB-481B62BD2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</p:spPr>
      </p:pic>
    </p:spTree>
    <p:extLst>
      <p:ext uri="{BB962C8B-B14F-4D97-AF65-F5344CB8AC3E}">
        <p14:creationId xmlns:p14="http://schemas.microsoft.com/office/powerpoint/2010/main" val="1095900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93204E54-3FCB-254E-94DB-481B62BD2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</p:spPr>
      </p:pic>
      <p:pic>
        <p:nvPicPr>
          <p:cNvPr id="5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068A006E-2AAE-554A-A906-980943BA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719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32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93204E54-3FCB-254E-94DB-481B62BD2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</p:spPr>
      </p:pic>
      <p:pic>
        <p:nvPicPr>
          <p:cNvPr id="5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068A006E-2AAE-554A-A906-980943BA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719"/>
            <a:ext cx="9601200" cy="68580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0A2BF04-3964-F047-9593-6B5636A84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149" y="0"/>
            <a:ext cx="9586451" cy="6847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58389C-DFBD-CB4A-B097-64C3C45985F2}"/>
              </a:ext>
            </a:extLst>
          </p:cNvPr>
          <p:cNvSpPr txBox="1"/>
          <p:nvPr/>
        </p:nvSpPr>
        <p:spPr>
          <a:xfrm>
            <a:off x="27038" y="20719"/>
            <a:ext cx="126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Blue:</a:t>
            </a:r>
          </a:p>
          <a:p>
            <a:r>
              <a:rPr lang="en-US" dirty="0"/>
              <a:t>CA, WA, NY</a:t>
            </a:r>
          </a:p>
          <a:p>
            <a:endParaRPr lang="en-US" dirty="0"/>
          </a:p>
          <a:p>
            <a:r>
              <a:rPr lang="en-US" dirty="0"/>
              <a:t>Red:</a:t>
            </a:r>
          </a:p>
          <a:p>
            <a:r>
              <a:rPr lang="en-US" dirty="0"/>
              <a:t>TX, UT, ND</a:t>
            </a:r>
          </a:p>
        </p:txBody>
      </p:sp>
    </p:spTree>
    <p:extLst>
      <p:ext uri="{BB962C8B-B14F-4D97-AF65-F5344CB8AC3E}">
        <p14:creationId xmlns:p14="http://schemas.microsoft.com/office/powerpoint/2010/main" val="4112379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626149F-B6E5-664B-B74F-371D13D7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37229"/>
            <a:ext cx="5291666" cy="3783541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425B383-15B1-2E4A-8446-85F02DCE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537229"/>
            <a:ext cx="5291667" cy="37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07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93204E54-3FCB-254E-94DB-481B62BD2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</p:spPr>
      </p:pic>
      <p:pic>
        <p:nvPicPr>
          <p:cNvPr id="5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068A006E-2AAE-554A-A906-980943BA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719"/>
            <a:ext cx="96012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58389C-DFBD-CB4A-B097-64C3C45985F2}"/>
              </a:ext>
            </a:extLst>
          </p:cNvPr>
          <p:cNvSpPr txBox="1"/>
          <p:nvPr/>
        </p:nvSpPr>
        <p:spPr>
          <a:xfrm>
            <a:off x="27038" y="20718"/>
            <a:ext cx="126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Blue:</a:t>
            </a:r>
          </a:p>
          <a:p>
            <a:r>
              <a:rPr lang="en-US" dirty="0"/>
              <a:t>CA, WA, NY</a:t>
            </a:r>
          </a:p>
          <a:p>
            <a:endParaRPr lang="en-US" dirty="0"/>
          </a:p>
          <a:p>
            <a:r>
              <a:rPr lang="en-US" dirty="0"/>
              <a:t>Red:</a:t>
            </a:r>
          </a:p>
          <a:p>
            <a:r>
              <a:rPr lang="en-US" dirty="0"/>
              <a:t>TX, UT, ND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551CE7F-934D-6B4E-BFE4-A6096C231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50" y="-1"/>
            <a:ext cx="9630207" cy="68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26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93204E54-3FCB-254E-94DB-481B62BD2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</p:spPr>
      </p:pic>
      <p:pic>
        <p:nvPicPr>
          <p:cNvPr id="5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068A006E-2AAE-554A-A906-980943BA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719"/>
            <a:ext cx="96012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58389C-DFBD-CB4A-B097-64C3C45985F2}"/>
              </a:ext>
            </a:extLst>
          </p:cNvPr>
          <p:cNvSpPr txBox="1"/>
          <p:nvPr/>
        </p:nvSpPr>
        <p:spPr>
          <a:xfrm>
            <a:off x="27037" y="-12735"/>
            <a:ext cx="126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Blue:</a:t>
            </a:r>
          </a:p>
          <a:p>
            <a:r>
              <a:rPr lang="en-US" dirty="0"/>
              <a:t>CA, WA, NY</a:t>
            </a:r>
          </a:p>
          <a:p>
            <a:endParaRPr lang="en-US" dirty="0"/>
          </a:p>
          <a:p>
            <a:r>
              <a:rPr lang="en-US" dirty="0"/>
              <a:t>Red:</a:t>
            </a:r>
          </a:p>
          <a:p>
            <a:r>
              <a:rPr lang="en-US" dirty="0"/>
              <a:t>TX, UT, ND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5C82BFC-B784-F347-8E7C-03D80DE30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9" y="-20720"/>
            <a:ext cx="96011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98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</p:txBody>
      </p:sp>
    </p:spTree>
    <p:extLst>
      <p:ext uri="{BB962C8B-B14F-4D97-AF65-F5344CB8AC3E}">
        <p14:creationId xmlns:p14="http://schemas.microsoft.com/office/powerpoint/2010/main" val="151620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E25E60-DE5A-3348-B95C-07C8C84A8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86" y="0"/>
            <a:ext cx="11284208" cy="6858000"/>
          </a:xfr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2F04B5F0-D5AF-6046-82EA-81CEBBCB0900}"/>
              </a:ext>
            </a:extLst>
          </p:cNvPr>
          <p:cNvSpPr/>
          <p:nvPr/>
        </p:nvSpPr>
        <p:spPr>
          <a:xfrm>
            <a:off x="1300163" y="1071565"/>
            <a:ext cx="6372225" cy="5657850"/>
          </a:xfrm>
          <a:prstGeom prst="frame">
            <a:avLst>
              <a:gd name="adj1" fmla="val 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361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through demographic data.</a:t>
            </a:r>
          </a:p>
        </p:txBody>
      </p:sp>
    </p:spTree>
    <p:extLst>
      <p:ext uri="{BB962C8B-B14F-4D97-AF65-F5344CB8AC3E}">
        <p14:creationId xmlns:p14="http://schemas.microsoft.com/office/powerpoint/2010/main" val="3935984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through demographic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mobility decrease because of the government interventions or public reaction to case counts?</a:t>
            </a:r>
          </a:p>
        </p:txBody>
      </p:sp>
    </p:spTree>
    <p:extLst>
      <p:ext uri="{BB962C8B-B14F-4D97-AF65-F5344CB8AC3E}">
        <p14:creationId xmlns:p14="http://schemas.microsoft.com/office/powerpoint/2010/main" val="1863229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3CE537B-D91D-DB47-9D9A-0F87717F85A9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6C226A-2934-9144-AC6C-204653AF22B0}"/>
                  </a:ext>
                </a:extLst>
              </p:cNvPr>
              <p:cNvSpPr/>
              <p:nvPr/>
            </p:nvSpPr>
            <p:spPr>
              <a:xfrm>
                <a:off x="3380165" y="1688447"/>
                <a:ext cx="5096908" cy="888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6C226A-2934-9144-AC6C-204653AF2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65" y="1688447"/>
                <a:ext cx="5096908" cy="888833"/>
              </a:xfrm>
              <a:prstGeom prst="rect">
                <a:avLst/>
              </a:prstGeom>
              <a:blipFill>
                <a:blip r:embed="rId2"/>
                <a:stretch>
                  <a:fillRect t="-174648" b="-24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9053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3CE537B-D91D-DB47-9D9A-0F87717F85A9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331F3F-B9C4-874D-B588-66602DB62C7A}"/>
                  </a:ext>
                </a:extLst>
              </p:cNvPr>
              <p:cNvSpPr/>
              <p:nvPr/>
            </p:nvSpPr>
            <p:spPr>
              <a:xfrm>
                <a:off x="-1201668" y="3429000"/>
                <a:ext cx="57266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331F3F-B9C4-874D-B588-66602DB62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1668" y="3429000"/>
                <a:ext cx="57266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053A2E-89BF-194C-8E73-5CA9387197FA}"/>
                  </a:ext>
                </a:extLst>
              </p:cNvPr>
              <p:cNvSpPr/>
              <p:nvPr/>
            </p:nvSpPr>
            <p:spPr>
              <a:xfrm>
                <a:off x="1254002" y="4239446"/>
                <a:ext cx="899267" cy="562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053A2E-89BF-194C-8E73-5CA9387197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02" y="4239446"/>
                <a:ext cx="899267" cy="562462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0F3F24-E32D-B84C-A7EE-4C15715ECB1A}"/>
                  </a:ext>
                </a:extLst>
              </p:cNvPr>
              <p:cNvSpPr/>
              <p:nvPr/>
            </p:nvSpPr>
            <p:spPr>
              <a:xfrm>
                <a:off x="1371387" y="5172103"/>
                <a:ext cx="737638" cy="562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0F3F24-E32D-B84C-A7EE-4C15715EC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387" y="5172103"/>
                <a:ext cx="737638" cy="562462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5C507D-4EDB-5A4B-8FC1-6AC50459F6C3}"/>
              </a:ext>
            </a:extLst>
          </p:cNvPr>
          <p:cNvSpPr txBox="1"/>
          <p:nvPr/>
        </p:nvSpPr>
        <p:spPr>
          <a:xfrm>
            <a:off x="2035935" y="3485534"/>
            <a:ext cx="680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Completely stay at home proportion at time 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1B02F-44B1-8B44-ADA9-955F23C61B63}"/>
              </a:ext>
            </a:extLst>
          </p:cNvPr>
          <p:cNvSpPr txBox="1"/>
          <p:nvPr/>
        </p:nvSpPr>
        <p:spPr>
          <a:xfrm>
            <a:off x="2040853" y="4301610"/>
            <a:ext cx="554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count signal and other potential confounders at time 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EB958-F9B5-274C-9C7C-CBE8D7FB50CA}"/>
              </a:ext>
            </a:extLst>
          </p:cNvPr>
          <p:cNvSpPr txBox="1"/>
          <p:nvPr/>
        </p:nvSpPr>
        <p:spPr>
          <a:xfrm>
            <a:off x="2040852" y="5245508"/>
            <a:ext cx="7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intervention (indicator variable) at time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19829D-795B-EA42-AD2B-FFCFA2D5BD2D}"/>
                  </a:ext>
                </a:extLst>
              </p:cNvPr>
              <p:cNvSpPr/>
              <p:nvPr/>
            </p:nvSpPr>
            <p:spPr>
              <a:xfrm>
                <a:off x="3380165" y="1688447"/>
                <a:ext cx="5096908" cy="888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19829D-795B-EA42-AD2B-FFCFA2D5B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65" y="1688447"/>
                <a:ext cx="5096908" cy="888833"/>
              </a:xfrm>
              <a:prstGeom prst="rect">
                <a:avLst/>
              </a:prstGeom>
              <a:blipFill>
                <a:blip r:embed="rId5"/>
                <a:stretch>
                  <a:fillRect t="-174648" b="-24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07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3CE537B-D91D-DB47-9D9A-0F87717F85A9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1804A85-737A-D540-9819-FAE5CA08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72628"/>
              </p:ext>
            </p:extLst>
          </p:nvPr>
        </p:nvGraphicFramePr>
        <p:xfrm>
          <a:off x="0" y="29504"/>
          <a:ext cx="12192000" cy="67564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5883">
                  <a:extLst>
                    <a:ext uri="{9D8B030D-6E8A-4147-A177-3AD203B41FA5}">
                      <a16:colId xmlns:a16="http://schemas.microsoft.com/office/drawing/2014/main" val="4167369437"/>
                    </a:ext>
                  </a:extLst>
                </a:gridCol>
                <a:gridCol w="1568198">
                  <a:extLst>
                    <a:ext uri="{9D8B030D-6E8A-4147-A177-3AD203B41FA5}">
                      <a16:colId xmlns:a16="http://schemas.microsoft.com/office/drawing/2014/main" val="4129501544"/>
                    </a:ext>
                  </a:extLst>
                </a:gridCol>
                <a:gridCol w="2029511">
                  <a:extLst>
                    <a:ext uri="{9D8B030D-6E8A-4147-A177-3AD203B41FA5}">
                      <a16:colId xmlns:a16="http://schemas.microsoft.com/office/drawing/2014/main" val="907181385"/>
                    </a:ext>
                  </a:extLst>
                </a:gridCol>
                <a:gridCol w="2074281">
                  <a:extLst>
                    <a:ext uri="{9D8B030D-6E8A-4147-A177-3AD203B41FA5}">
                      <a16:colId xmlns:a16="http://schemas.microsoft.com/office/drawing/2014/main" val="2555329741"/>
                    </a:ext>
                  </a:extLst>
                </a:gridCol>
                <a:gridCol w="2104127">
                  <a:extLst>
                    <a:ext uri="{9D8B030D-6E8A-4147-A177-3AD203B41FA5}">
                      <a16:colId xmlns:a16="http://schemas.microsoft.com/office/drawing/2014/main" val="4072991100"/>
                    </a:ext>
                  </a:extLst>
                </a:gridCol>
              </a:tblGrid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Variables [San Mateo County]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38861"/>
                  </a:ext>
                </a:extLst>
              </a:tr>
              <a:tr h="357035">
                <a:tc>
                  <a:txBody>
                    <a:bodyPr/>
                    <a:lstStyle/>
                    <a:p>
                      <a:r>
                        <a:rPr lang="en-US" sz="14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2.155e-01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7.559e-03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53832"/>
                  </a:ext>
                </a:extLst>
              </a:tr>
              <a:tr h="596645">
                <a:tc>
                  <a:txBody>
                    <a:bodyPr/>
                    <a:lstStyle/>
                    <a:p>
                      <a:r>
                        <a:rPr lang="en-US" sz="1400" dirty="0"/>
                        <a:t>Cumulative number of confirmed COVID-19 cases per 100,000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5.075e-05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1.728e-05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0.00358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68602"/>
                  </a:ext>
                </a:extLst>
              </a:tr>
              <a:tr h="596645">
                <a:tc>
                  <a:txBody>
                    <a:bodyPr/>
                    <a:lstStyle/>
                    <a:p>
                      <a:r>
                        <a:rPr lang="en-HK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new confirmed COVID-19 cases per 100,000 population, daily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1.143e-03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4.336e-04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98759"/>
                  </a:ext>
                </a:extLst>
              </a:tr>
              <a:tr h="596645">
                <a:tc>
                  <a:txBody>
                    <a:bodyPr/>
                    <a:lstStyle/>
                    <a:p>
                      <a:r>
                        <a:rPr lang="en-US" sz="1400" dirty="0"/>
                        <a:t>Cumulative number of confirmed due to COVID-19, per 100,000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-1.200e-02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2.157e-03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-5.560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6.23e-08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85117"/>
                  </a:ext>
                </a:extLst>
              </a:tr>
              <a:tr h="512183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new confirmed deaths due to COVID-19 per 100,000 population,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1.102e-02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3.89e-02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51871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Emergency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3.384e-03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1.297e-02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0.79438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86215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Gathering 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2.052e-02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2.249e-02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0.36239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33329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School 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1.717e-01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2.292e-02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8.65e-13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78939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Bar 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7.026e-2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1.398e-02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8.91e-07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52191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Public Masks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4.969e-02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1.178e-02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3.34e-05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49560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Other Business 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1.245e-02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1.177e-02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0.29114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69101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Business Masks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-2.782e-02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-2.529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95524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School Masks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-1.116e-02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7.821e-03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-1.427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0.15456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34053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Quarantine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-4.306e-04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9.793e-03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0.96496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74511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-1.906e-03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3.612e-03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0.59818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37778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-5.244e-03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1.024e-02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13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2848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3CE537B-D91D-DB47-9D9A-0F87717F85A9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1804A85-737A-D540-9819-FAE5CA082DF9}"/>
              </a:ext>
            </a:extLst>
          </p:cNvPr>
          <p:cNvGraphicFramePr>
            <a:graphicFrameLocks noGrp="1"/>
          </p:cNvGraphicFramePr>
          <p:nvPr/>
        </p:nvGraphicFramePr>
        <p:xfrm>
          <a:off x="0" y="29504"/>
          <a:ext cx="12192000" cy="67564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5883">
                  <a:extLst>
                    <a:ext uri="{9D8B030D-6E8A-4147-A177-3AD203B41FA5}">
                      <a16:colId xmlns:a16="http://schemas.microsoft.com/office/drawing/2014/main" val="4167369437"/>
                    </a:ext>
                  </a:extLst>
                </a:gridCol>
                <a:gridCol w="1568198">
                  <a:extLst>
                    <a:ext uri="{9D8B030D-6E8A-4147-A177-3AD203B41FA5}">
                      <a16:colId xmlns:a16="http://schemas.microsoft.com/office/drawing/2014/main" val="4129501544"/>
                    </a:ext>
                  </a:extLst>
                </a:gridCol>
                <a:gridCol w="2029511">
                  <a:extLst>
                    <a:ext uri="{9D8B030D-6E8A-4147-A177-3AD203B41FA5}">
                      <a16:colId xmlns:a16="http://schemas.microsoft.com/office/drawing/2014/main" val="907181385"/>
                    </a:ext>
                  </a:extLst>
                </a:gridCol>
                <a:gridCol w="2074281">
                  <a:extLst>
                    <a:ext uri="{9D8B030D-6E8A-4147-A177-3AD203B41FA5}">
                      <a16:colId xmlns:a16="http://schemas.microsoft.com/office/drawing/2014/main" val="2555329741"/>
                    </a:ext>
                  </a:extLst>
                </a:gridCol>
                <a:gridCol w="2104127">
                  <a:extLst>
                    <a:ext uri="{9D8B030D-6E8A-4147-A177-3AD203B41FA5}">
                      <a16:colId xmlns:a16="http://schemas.microsoft.com/office/drawing/2014/main" val="4072991100"/>
                    </a:ext>
                  </a:extLst>
                </a:gridCol>
              </a:tblGrid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Variables [San Mateo County]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38861"/>
                  </a:ext>
                </a:extLst>
              </a:tr>
              <a:tr h="357035">
                <a:tc>
                  <a:txBody>
                    <a:bodyPr/>
                    <a:lstStyle/>
                    <a:p>
                      <a:r>
                        <a:rPr lang="en-US" sz="14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2.155e-01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7.559e-03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53832"/>
                  </a:ext>
                </a:extLst>
              </a:tr>
              <a:tr h="596645">
                <a:tc>
                  <a:txBody>
                    <a:bodyPr/>
                    <a:lstStyle/>
                    <a:p>
                      <a:r>
                        <a:rPr lang="en-US" sz="1400" dirty="0"/>
                        <a:t>Cumulative number of confirmed COVID-19 cases per 100,000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5.075e-05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1.728e-05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0.00358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68602"/>
                  </a:ext>
                </a:extLst>
              </a:tr>
              <a:tr h="596645">
                <a:tc>
                  <a:txBody>
                    <a:bodyPr/>
                    <a:lstStyle/>
                    <a:p>
                      <a:r>
                        <a:rPr lang="en-HK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new confirmed COVID-19 cases per 100,000 population, daily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1.143e-03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4.336e-04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98759"/>
                  </a:ext>
                </a:extLst>
              </a:tr>
              <a:tr h="596645">
                <a:tc>
                  <a:txBody>
                    <a:bodyPr/>
                    <a:lstStyle/>
                    <a:p>
                      <a:r>
                        <a:rPr lang="en-US" sz="1400" dirty="0"/>
                        <a:t>Cumulative number of confirmed due to COVID-19, per 100,000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-1.200e-02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2.157e-03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-5.560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6.23e-08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85117"/>
                  </a:ext>
                </a:extLst>
              </a:tr>
              <a:tr h="512183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new confirmed deaths due to COVID-19 per 100,000 population,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1.102e-02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3.89e-02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51871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Emergency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3.384e-03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1.297e-02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0.79438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86215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Gathering 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2.052e-02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2.249e-02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0.36239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33329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School 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1.717e-01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2.292e-02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8.65e-13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78939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Bar 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7.026e-2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1.398e-02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8.91e-07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52191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Public Masks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4.969e-02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1.178e-02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3.34e-05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49560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Other Business 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1.245e-02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1.177e-02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0.29114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69101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Business Masks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-2.782e-02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1.100e-02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-2.529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95524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School Masks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-1.116e-02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7.821e-03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-1.427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0.15456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34053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Quarantine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-4.306e-04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9.793e-03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0.96496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74511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-1.906e-03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3.612e-03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0.59818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37778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r>
                        <a:rPr lang="en-US" sz="1400" dirty="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-5.244e-03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1.024e-02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13794"/>
                  </a:ext>
                </a:extLst>
              </a:tr>
            </a:tbl>
          </a:graphicData>
        </a:graphic>
      </p:graphicFrame>
      <p:sp>
        <p:nvSpPr>
          <p:cNvPr id="4" name="Frame 3">
            <a:extLst>
              <a:ext uri="{FF2B5EF4-FFF2-40B4-BE49-F238E27FC236}">
                <a16:creationId xmlns:a16="http://schemas.microsoft.com/office/drawing/2014/main" id="{BE23D21C-C1D1-7548-9D8D-9AF498076B4F}"/>
              </a:ext>
            </a:extLst>
          </p:cNvPr>
          <p:cNvSpPr/>
          <p:nvPr/>
        </p:nvSpPr>
        <p:spPr>
          <a:xfrm>
            <a:off x="-11151" y="4039941"/>
            <a:ext cx="12133008" cy="353640"/>
          </a:xfrm>
          <a:prstGeom prst="frame">
            <a:avLst>
              <a:gd name="adj1" fmla="val 138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432392B-3E52-514A-B22C-1874D8B293EC}"/>
              </a:ext>
            </a:extLst>
          </p:cNvPr>
          <p:cNvSpPr/>
          <p:nvPr/>
        </p:nvSpPr>
        <p:spPr>
          <a:xfrm>
            <a:off x="-3714" y="2553118"/>
            <a:ext cx="12133008" cy="468862"/>
          </a:xfrm>
          <a:prstGeom prst="frame">
            <a:avLst>
              <a:gd name="adj1" fmla="val 138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956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through demographic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mobility decrease because of the government interventions or public reaction to case counts?</a:t>
            </a:r>
          </a:p>
        </p:txBody>
      </p:sp>
    </p:spTree>
    <p:extLst>
      <p:ext uri="{BB962C8B-B14F-4D97-AF65-F5344CB8AC3E}">
        <p14:creationId xmlns:p14="http://schemas.microsoft.com/office/powerpoint/2010/main" val="1043112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through demographic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mobility decrease because of the government interventions or public reaction to case counts?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county, for some, daily confirmed death case can have a greater effect on mobility.</a:t>
            </a:r>
          </a:p>
        </p:txBody>
      </p:sp>
    </p:spTree>
    <p:extLst>
      <p:ext uri="{BB962C8B-B14F-4D97-AF65-F5344CB8AC3E}">
        <p14:creationId xmlns:p14="http://schemas.microsoft.com/office/powerpoint/2010/main" val="1370796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through demographic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mobility decrease because of the government interventions or public reaction to case counts?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county, for some, daily confirmed death case can have a greater effect on mobility.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possibly rank the effectiveness of the interventions?</a:t>
            </a:r>
          </a:p>
        </p:txBody>
      </p:sp>
    </p:spTree>
    <p:extLst>
      <p:ext uri="{BB962C8B-B14F-4D97-AF65-F5344CB8AC3E}">
        <p14:creationId xmlns:p14="http://schemas.microsoft.com/office/powerpoint/2010/main" val="32293616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84870FF0-879A-F144-B5C3-BFEB741F68E6}"/>
              </a:ext>
            </a:extLst>
          </p:cNvPr>
          <p:cNvSpPr/>
          <p:nvPr/>
        </p:nvSpPr>
        <p:spPr>
          <a:xfrm>
            <a:off x="8713075" y="557048"/>
            <a:ext cx="662152" cy="399393"/>
          </a:xfrm>
          <a:prstGeom prst="donut">
            <a:avLst>
              <a:gd name="adj" fmla="val 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2FD944B3-B58E-0F4B-9321-710B56D550A6}"/>
              </a:ext>
            </a:extLst>
          </p:cNvPr>
          <p:cNvSpPr/>
          <p:nvPr/>
        </p:nvSpPr>
        <p:spPr>
          <a:xfrm>
            <a:off x="8713076" y="3799490"/>
            <a:ext cx="662152" cy="399393"/>
          </a:xfrm>
          <a:prstGeom prst="donut">
            <a:avLst>
              <a:gd name="adj" fmla="val 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512F6E02-A8C7-BA40-8BC6-92AEEB085CA1}"/>
              </a:ext>
            </a:extLst>
          </p:cNvPr>
          <p:cNvSpPr/>
          <p:nvPr/>
        </p:nvSpPr>
        <p:spPr>
          <a:xfrm>
            <a:off x="4035255" y="557047"/>
            <a:ext cx="662152" cy="399393"/>
          </a:xfrm>
          <a:prstGeom prst="donut">
            <a:avLst>
              <a:gd name="adj" fmla="val 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ughnut 6">
            <a:extLst>
              <a:ext uri="{FF2B5EF4-FFF2-40B4-BE49-F238E27FC236}">
                <a16:creationId xmlns:a16="http://schemas.microsoft.com/office/drawing/2014/main" id="{FD5FEFB4-1C3A-E94C-9FD3-5CB0026F89A1}"/>
              </a:ext>
            </a:extLst>
          </p:cNvPr>
          <p:cNvSpPr/>
          <p:nvPr/>
        </p:nvSpPr>
        <p:spPr>
          <a:xfrm>
            <a:off x="4051739" y="3778469"/>
            <a:ext cx="662152" cy="399393"/>
          </a:xfrm>
          <a:prstGeom prst="donut">
            <a:avLst>
              <a:gd name="adj" fmla="val 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1E68298-0C25-4644-9BCB-4E15FD85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09" y="0"/>
            <a:ext cx="969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8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40D2B82-CAAD-9148-80DA-AE10A76D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520" y="0"/>
            <a:ext cx="7424959" cy="5847554"/>
          </a:xfr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107B1F4-D1DB-4E41-A9AA-37682DA4667D}"/>
              </a:ext>
            </a:extLst>
          </p:cNvPr>
          <p:cNvSpPr txBox="1">
            <a:spLocks/>
          </p:cNvSpPr>
          <p:nvPr/>
        </p:nvSpPr>
        <p:spPr>
          <a:xfrm>
            <a:off x="5543550" y="6396037"/>
            <a:ext cx="6848475" cy="46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www.pnas.org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/content/117/44/27087</a:t>
            </a:r>
          </a:p>
        </p:txBody>
      </p:sp>
    </p:spTree>
    <p:extLst>
      <p:ext uri="{BB962C8B-B14F-4D97-AF65-F5344CB8AC3E}">
        <p14:creationId xmlns:p14="http://schemas.microsoft.com/office/powerpoint/2010/main" val="10884699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84870FF0-879A-F144-B5C3-BFEB741F68E6}"/>
              </a:ext>
            </a:extLst>
          </p:cNvPr>
          <p:cNvSpPr/>
          <p:nvPr/>
        </p:nvSpPr>
        <p:spPr>
          <a:xfrm>
            <a:off x="8713075" y="557048"/>
            <a:ext cx="662152" cy="399393"/>
          </a:xfrm>
          <a:prstGeom prst="donut">
            <a:avLst>
              <a:gd name="adj" fmla="val 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2FD944B3-B58E-0F4B-9321-710B56D550A6}"/>
              </a:ext>
            </a:extLst>
          </p:cNvPr>
          <p:cNvSpPr/>
          <p:nvPr/>
        </p:nvSpPr>
        <p:spPr>
          <a:xfrm>
            <a:off x="8713076" y="3799490"/>
            <a:ext cx="662152" cy="399393"/>
          </a:xfrm>
          <a:prstGeom prst="donut">
            <a:avLst>
              <a:gd name="adj" fmla="val 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512F6E02-A8C7-BA40-8BC6-92AEEB085CA1}"/>
              </a:ext>
            </a:extLst>
          </p:cNvPr>
          <p:cNvSpPr/>
          <p:nvPr/>
        </p:nvSpPr>
        <p:spPr>
          <a:xfrm>
            <a:off x="4035255" y="557047"/>
            <a:ext cx="662152" cy="399393"/>
          </a:xfrm>
          <a:prstGeom prst="donut">
            <a:avLst>
              <a:gd name="adj" fmla="val 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ughnut 6">
            <a:extLst>
              <a:ext uri="{FF2B5EF4-FFF2-40B4-BE49-F238E27FC236}">
                <a16:creationId xmlns:a16="http://schemas.microsoft.com/office/drawing/2014/main" id="{FD5FEFB4-1C3A-E94C-9FD3-5CB0026F89A1}"/>
              </a:ext>
            </a:extLst>
          </p:cNvPr>
          <p:cNvSpPr/>
          <p:nvPr/>
        </p:nvSpPr>
        <p:spPr>
          <a:xfrm>
            <a:off x="4051739" y="3778469"/>
            <a:ext cx="662152" cy="399393"/>
          </a:xfrm>
          <a:prstGeom prst="donut">
            <a:avLst>
              <a:gd name="adj" fmla="val 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1E68298-0C25-4644-9BCB-4E15FD85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09" y="0"/>
            <a:ext cx="9693519" cy="6858000"/>
          </a:xfrm>
          <a:prstGeom prst="rect">
            <a:avLst/>
          </a:prstGeom>
        </p:spPr>
      </p:pic>
      <p:sp>
        <p:nvSpPr>
          <p:cNvPr id="9" name="Doughnut 8">
            <a:extLst>
              <a:ext uri="{FF2B5EF4-FFF2-40B4-BE49-F238E27FC236}">
                <a16:creationId xmlns:a16="http://schemas.microsoft.com/office/drawing/2014/main" id="{167D3D5A-E7D9-304D-ABE2-C8BDC3637C51}"/>
              </a:ext>
            </a:extLst>
          </p:cNvPr>
          <p:cNvSpPr/>
          <p:nvPr/>
        </p:nvSpPr>
        <p:spPr>
          <a:xfrm>
            <a:off x="3794760" y="557048"/>
            <a:ext cx="1264920" cy="541284"/>
          </a:xfrm>
          <a:prstGeom prst="donut">
            <a:avLst>
              <a:gd name="adj" fmla="val 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ghnut 9">
            <a:extLst>
              <a:ext uri="{FF2B5EF4-FFF2-40B4-BE49-F238E27FC236}">
                <a16:creationId xmlns:a16="http://schemas.microsoft.com/office/drawing/2014/main" id="{FFB1A5F4-CFA2-A942-B3E4-E59715DF56B7}"/>
              </a:ext>
            </a:extLst>
          </p:cNvPr>
          <p:cNvSpPr/>
          <p:nvPr/>
        </p:nvSpPr>
        <p:spPr>
          <a:xfrm>
            <a:off x="8713075" y="570187"/>
            <a:ext cx="1264920" cy="541284"/>
          </a:xfrm>
          <a:prstGeom prst="donut">
            <a:avLst>
              <a:gd name="adj" fmla="val 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7ACB358A-EC15-BD41-ADC6-E2D1A6D6C11C}"/>
              </a:ext>
            </a:extLst>
          </p:cNvPr>
          <p:cNvSpPr/>
          <p:nvPr/>
        </p:nvSpPr>
        <p:spPr>
          <a:xfrm>
            <a:off x="4035255" y="3978165"/>
            <a:ext cx="1146345" cy="541284"/>
          </a:xfrm>
          <a:prstGeom prst="donut">
            <a:avLst>
              <a:gd name="adj" fmla="val 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ughnut 11">
            <a:extLst>
              <a:ext uri="{FF2B5EF4-FFF2-40B4-BE49-F238E27FC236}">
                <a16:creationId xmlns:a16="http://schemas.microsoft.com/office/drawing/2014/main" id="{6E1B8D4F-B2C9-3749-A514-EDCF2D9E1588}"/>
              </a:ext>
            </a:extLst>
          </p:cNvPr>
          <p:cNvSpPr/>
          <p:nvPr/>
        </p:nvSpPr>
        <p:spPr>
          <a:xfrm>
            <a:off x="8713075" y="3970808"/>
            <a:ext cx="1146345" cy="541284"/>
          </a:xfrm>
          <a:prstGeom prst="donut">
            <a:avLst>
              <a:gd name="adj" fmla="val 1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001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</p:txBody>
      </p:sp>
    </p:spTree>
    <p:extLst>
      <p:ext uri="{BB962C8B-B14F-4D97-AF65-F5344CB8AC3E}">
        <p14:creationId xmlns:p14="http://schemas.microsoft.com/office/powerpoint/2010/main" val="3310900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</p:txBody>
      </p:sp>
    </p:spTree>
    <p:extLst>
      <p:ext uri="{BB962C8B-B14F-4D97-AF65-F5344CB8AC3E}">
        <p14:creationId xmlns:p14="http://schemas.microsoft.com/office/powerpoint/2010/main" val="1734564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</p:txBody>
      </p:sp>
    </p:spTree>
    <p:extLst>
      <p:ext uri="{BB962C8B-B14F-4D97-AF65-F5344CB8AC3E}">
        <p14:creationId xmlns:p14="http://schemas.microsoft.com/office/powerpoint/2010/main" val="611036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through demographic data.</a:t>
            </a:r>
          </a:p>
        </p:txBody>
      </p:sp>
    </p:spTree>
    <p:extLst>
      <p:ext uri="{BB962C8B-B14F-4D97-AF65-F5344CB8AC3E}">
        <p14:creationId xmlns:p14="http://schemas.microsoft.com/office/powerpoint/2010/main" val="32257918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through demographic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mobility decrease because of the government interventions or public reaction to case counts?</a:t>
            </a:r>
          </a:p>
        </p:txBody>
      </p:sp>
    </p:spTree>
    <p:extLst>
      <p:ext uri="{BB962C8B-B14F-4D97-AF65-F5344CB8AC3E}">
        <p14:creationId xmlns:p14="http://schemas.microsoft.com/office/powerpoint/2010/main" val="1223302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through demographic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mobility decrease because of the government interventions or public reaction to case counts?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county, for some, daily confirmed death case count can have a greater effect on mobility.</a:t>
            </a:r>
          </a:p>
        </p:txBody>
      </p:sp>
    </p:spTree>
    <p:extLst>
      <p:ext uri="{BB962C8B-B14F-4D97-AF65-F5344CB8AC3E}">
        <p14:creationId xmlns:p14="http://schemas.microsoft.com/office/powerpoint/2010/main" val="2193679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through demographic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mobility decrease because of the government interventions or public reaction to case counts?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county, for some, daily confirmed death case count can have a greater effect on mobility.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possibly rank the effectiveness of the interventions?</a:t>
            </a:r>
          </a:p>
        </p:txBody>
      </p:sp>
    </p:spTree>
    <p:extLst>
      <p:ext uri="{BB962C8B-B14F-4D97-AF65-F5344CB8AC3E}">
        <p14:creationId xmlns:p14="http://schemas.microsoft.com/office/powerpoint/2010/main" val="28755598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through demographic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mobility decrease because of the government interventions or public reaction to case counts?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county, for some, daily confirmed death case count can have a greater effect on mobility.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possibly rank the effectiveness of the interventions?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we can rank the intervention based on regression coefficient. </a:t>
            </a:r>
          </a:p>
        </p:txBody>
      </p:sp>
    </p:spTree>
    <p:extLst>
      <p:ext uri="{BB962C8B-B14F-4D97-AF65-F5344CB8AC3E}">
        <p14:creationId xmlns:p14="http://schemas.microsoft.com/office/powerpoint/2010/main" val="29199579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041B-C870-3B4C-8CF9-0EAE6EE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3D25A-8EC7-BD40-B5A3-97FA88A9C90D}"/>
              </a:ext>
            </a:extLst>
          </p:cNvPr>
          <p:cNvSpPr/>
          <p:nvPr/>
        </p:nvSpPr>
        <p:spPr>
          <a:xfrm>
            <a:off x="838200" y="1690688"/>
            <a:ext cx="1104423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the effect of a government intervention?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find common characteristics of the areas based on different effects of the government interventions on mobility?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through demographic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mobility decrease because of the government interventions or public reaction to case counts?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county, for some, daily confirmed death case count can have a greater effect on mobility.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possibly rank the effectiveness of the interventions?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we can rank the intervention based on regression coefficient.</a:t>
            </a:r>
          </a:p>
        </p:txBody>
      </p:sp>
    </p:spTree>
    <p:extLst>
      <p:ext uri="{BB962C8B-B14F-4D97-AF65-F5344CB8AC3E}">
        <p14:creationId xmlns:p14="http://schemas.microsoft.com/office/powerpoint/2010/main" val="23548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6B48D7F-589D-8A44-AE14-667B76C8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20" y="0"/>
            <a:ext cx="7424959" cy="5847554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DDD8256-0DC2-4047-B612-DCA4847F8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2649" y="2614613"/>
            <a:ext cx="10426700" cy="2997200"/>
          </a:xfr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6CEC0604-DDCC-D34B-91D8-75EB1C459123}"/>
              </a:ext>
            </a:extLst>
          </p:cNvPr>
          <p:cNvSpPr/>
          <p:nvPr/>
        </p:nvSpPr>
        <p:spPr>
          <a:xfrm>
            <a:off x="882649" y="2614612"/>
            <a:ext cx="8875714" cy="528638"/>
          </a:xfrm>
          <a:prstGeom prst="frame">
            <a:avLst>
              <a:gd name="adj1" fmla="val 10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9CF9E3C-6497-4447-A97C-4112D5DAED59}"/>
              </a:ext>
            </a:extLst>
          </p:cNvPr>
          <p:cNvSpPr txBox="1">
            <a:spLocks/>
          </p:cNvSpPr>
          <p:nvPr/>
        </p:nvSpPr>
        <p:spPr>
          <a:xfrm>
            <a:off x="5543550" y="6396037"/>
            <a:ext cx="6848475" cy="46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" pitchFamily="2" charset="0"/>
                <a:cs typeface="Arial" panose="020B0604020202020204" pitchFamily="34" charset="0"/>
              </a:rPr>
              <a:t>Source: https://</a:t>
            </a:r>
            <a:r>
              <a:rPr lang="en-US" sz="2200" dirty="0" err="1">
                <a:latin typeface="Times" pitchFamily="2" charset="0"/>
                <a:cs typeface="Arial" panose="020B0604020202020204" pitchFamily="34" charset="0"/>
              </a:rPr>
              <a:t>www.pnas.org</a:t>
            </a:r>
            <a:r>
              <a:rPr lang="en-US" sz="2200" dirty="0">
                <a:latin typeface="Times" pitchFamily="2" charset="0"/>
                <a:cs typeface="Arial" panose="020B0604020202020204" pitchFamily="34" charset="0"/>
              </a:rPr>
              <a:t>/content/117/44/27087</a:t>
            </a:r>
          </a:p>
        </p:txBody>
      </p:sp>
    </p:spTree>
    <p:extLst>
      <p:ext uri="{BB962C8B-B14F-4D97-AF65-F5344CB8AC3E}">
        <p14:creationId xmlns:p14="http://schemas.microsoft.com/office/powerpoint/2010/main" val="11732756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8537-C19C-B24D-BBAD-CD310D3C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D537-4E2A-AF4E-9C17-DBD91AC0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collect more data about county-level intervention to measure the start dates and end dates of the policies more accurately.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include many more potential confounders.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other mobility signals available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try using non-parametric regression methods.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047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E2D0-5B9D-0241-B30D-DF8F8275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B1F7-7FA1-4546-95EE-8FF8DD80E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30345" cy="483841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discontinuity designs: A guide to practice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https://www.sciencedirect.com/science/article/pii/S0304407607001091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Delphi Epi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https://cmu-delphi.github.io/delphi-epidata/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https://github.com/cmu-delphi/covidcast-modeling/tree/master/intervention_mobility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County-level Datasets USDA-ERS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https://www.ers.usda.gov/data-products/county-level-data-sets/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State-level social distancing policies in response to COVID-19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https://github.com/COVID19StatePolicy/SocialDistancing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1673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873D-84FF-084A-84F8-09FF2AC29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5569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12F3880-F5A5-4647-B0FF-AD656223C34F}"/>
              </a:ext>
            </a:extLst>
          </p:cNvPr>
          <p:cNvSpPr txBox="1">
            <a:spLocks/>
          </p:cNvSpPr>
          <p:nvPr/>
        </p:nvSpPr>
        <p:spPr>
          <a:xfrm>
            <a:off x="7886695" y="1548606"/>
            <a:ext cx="4191000" cy="138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CC78569-82E5-C64C-8238-F93A8CDD239C}"/>
              </a:ext>
            </a:extLst>
          </p:cNvPr>
          <p:cNvSpPr txBox="1">
            <a:spLocks/>
          </p:cNvSpPr>
          <p:nvPr/>
        </p:nvSpPr>
        <p:spPr>
          <a:xfrm>
            <a:off x="752475" y="1291431"/>
            <a:ext cx="4191000" cy="138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Interventions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8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12F3880-F5A5-4647-B0FF-AD656223C34F}"/>
              </a:ext>
            </a:extLst>
          </p:cNvPr>
          <p:cNvSpPr txBox="1">
            <a:spLocks/>
          </p:cNvSpPr>
          <p:nvPr/>
        </p:nvSpPr>
        <p:spPr>
          <a:xfrm>
            <a:off x="7886695" y="1548606"/>
            <a:ext cx="4191000" cy="138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A950F5B-5590-1344-A52C-1EB2C0AC6803}"/>
              </a:ext>
            </a:extLst>
          </p:cNvPr>
          <p:cNvSpPr/>
          <p:nvPr/>
        </p:nvSpPr>
        <p:spPr>
          <a:xfrm rot="16200000">
            <a:off x="5516166" y="779859"/>
            <a:ext cx="939402" cy="2208610"/>
          </a:xfrm>
          <a:prstGeom prst="downArrow">
            <a:avLst>
              <a:gd name="adj1" fmla="val 9712"/>
              <a:gd name="adj2" fmla="val 50000"/>
            </a:avLst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CC78569-82E5-C64C-8238-F93A8CDD239C}"/>
              </a:ext>
            </a:extLst>
          </p:cNvPr>
          <p:cNvSpPr txBox="1">
            <a:spLocks/>
          </p:cNvSpPr>
          <p:nvPr/>
        </p:nvSpPr>
        <p:spPr>
          <a:xfrm>
            <a:off x="752475" y="1291431"/>
            <a:ext cx="4191000" cy="138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Interventions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2358</Words>
  <Application>Microsoft Macintosh PowerPoint</Application>
  <PresentationFormat>Widescreen</PresentationFormat>
  <Paragraphs>505</Paragraphs>
  <Slides>72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Impact of US government interventions during COVID19 pandemic:  seen through mobility</vt:lpstr>
      <vt:lpstr>Disclaimer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Background</vt:lpstr>
      <vt:lpstr>Background</vt:lpstr>
      <vt:lpstr>PowerPoint Presentation</vt:lpstr>
      <vt:lpstr>Background</vt:lpstr>
      <vt:lpstr>Background</vt:lpstr>
      <vt:lpstr>Background</vt:lpstr>
      <vt:lpstr>PowerPoint Presentation</vt:lpstr>
      <vt:lpstr>How can we measure the effect of a government intervention? </vt:lpstr>
      <vt:lpstr>Problem Formulation</vt:lpstr>
      <vt:lpstr>Problem Formulation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  <vt:lpstr>Summary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  <vt:lpstr>Summary</vt:lpstr>
      <vt:lpstr>PowerPoint Presentation</vt:lpstr>
      <vt:lpstr>PowerPoint Presentation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Future work</vt:lpstr>
      <vt:lpstr>Reference Links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US government interventions during COVID19 pandemic:  seen through mobility</dc:title>
  <dc:creator>Kenneth Lee</dc:creator>
  <cp:lastModifiedBy>Kenneth Lee</cp:lastModifiedBy>
  <cp:revision>29</cp:revision>
  <dcterms:created xsi:type="dcterms:W3CDTF">2021-01-12T08:12:12Z</dcterms:created>
  <dcterms:modified xsi:type="dcterms:W3CDTF">2021-01-17T08:58:52Z</dcterms:modified>
</cp:coreProperties>
</file>