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6"/>
  </p:notesMasterIdLst>
  <p:sldIdLst>
    <p:sldId id="301" r:id="rId2"/>
    <p:sldId id="361" r:id="rId3"/>
    <p:sldId id="363" r:id="rId4"/>
    <p:sldId id="362" r:id="rId5"/>
  </p:sldIdLst>
  <p:sldSz cx="9144000" cy="6858000" type="screen4x3"/>
  <p:notesSz cx="7010400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DB1CF"/>
    <a:srgbClr val="99CCFF"/>
    <a:srgbClr val="4FA7FF"/>
    <a:srgbClr val="FFE4AF"/>
    <a:srgbClr val="FFCC66"/>
    <a:srgbClr val="006FDE"/>
    <a:srgbClr val="0984FF"/>
    <a:srgbClr val="65B2FF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242" autoAdjust="0"/>
  </p:normalViewPr>
  <p:slideViewPr>
    <p:cSldViewPr>
      <p:cViewPr varScale="1">
        <p:scale>
          <a:sx n="65" d="100"/>
          <a:sy n="65" d="100"/>
        </p:scale>
        <p:origin x="-1306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753" tIns="46877" rIns="93753" bIns="4687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753" tIns="46877" rIns="93753" bIns="46877" rtlCol="0"/>
          <a:lstStyle>
            <a:lvl1pPr algn="r">
              <a:defRPr sz="1200"/>
            </a:lvl1pPr>
          </a:lstStyle>
          <a:p>
            <a:fld id="{7595C2E1-C276-412F-BE45-DFF050327D06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53" tIns="46877" rIns="93753" bIns="4687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753" tIns="46877" rIns="93753" bIns="46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753" tIns="46877" rIns="93753" bIns="4687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753" tIns="46877" rIns="93753" bIns="46877" rtlCol="0" anchor="b"/>
          <a:lstStyle>
            <a:lvl1pPr algn="r">
              <a:defRPr sz="1200"/>
            </a:lvl1pPr>
          </a:lstStyle>
          <a:p>
            <a:fld id="{20DF1CE6-E710-41D3-BB42-BF04E9361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66633" y="927761"/>
            <a:ext cx="5577367" cy="5930239"/>
          </a:xfrm>
          <a:prstGeom prst="rect">
            <a:avLst/>
          </a:prstGeom>
          <a:solidFill>
            <a:srgbClr val="3A49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REVO_home_0447 cop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633" y="0"/>
            <a:ext cx="5577367" cy="927761"/>
          </a:xfrm>
          <a:prstGeom prst="rect">
            <a:avLst/>
          </a:prstGeom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9" name="Picture 8" descr="RA_logo_fin_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134" y="1080887"/>
            <a:ext cx="3062260" cy="6206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133" y="6201593"/>
            <a:ext cx="1846363" cy="62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57613" y="1268413"/>
            <a:ext cx="5159375" cy="127631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754077" y="2576158"/>
            <a:ext cx="5159375" cy="98929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757629" y="433753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754093" y="495065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7" name="Picture 16" descr="enhanced_barplot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8000"/>
            <a:biLevel thresh="50000"/>
          </a:blip>
          <a:srcRect/>
          <a:stretch>
            <a:fillRect/>
          </a:stretch>
        </p:blipFill>
        <p:spPr>
          <a:xfrm>
            <a:off x="-150801" y="3920548"/>
            <a:ext cx="3805403" cy="217676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itchFamily="2" charset="2"/>
              <a:buChar char="§"/>
              <a:defRPr sz="3200"/>
            </a:lvl1pPr>
            <a:lvl2pPr>
              <a:buFont typeface="Wingdings" pitchFamily="2" charset="2"/>
              <a:buChar char="§"/>
              <a:defRPr sz="2800"/>
            </a:lvl2pPr>
            <a:lvl3pPr>
              <a:buFont typeface="Wingdings" pitchFamily="2" charset="2"/>
              <a:buChar char="§"/>
              <a:defRPr sz="2400"/>
            </a:lvl3pPr>
            <a:lvl4pPr>
              <a:buFont typeface="Wingdings" pitchFamily="2" charset="2"/>
              <a:buChar char="§"/>
              <a:defRPr sz="2000"/>
            </a:lvl4pPr>
            <a:lvl5pPr>
              <a:buFont typeface="Wingdings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 descr="RA_thinR_17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9800" y="2514600"/>
            <a:ext cx="4876800" cy="1121662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66633" y="927761"/>
            <a:ext cx="5577367" cy="5930239"/>
          </a:xfrm>
          <a:prstGeom prst="rect">
            <a:avLst/>
          </a:prstGeom>
          <a:solidFill>
            <a:srgbClr val="3A49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REVO_home_0447 cop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633" y="0"/>
            <a:ext cx="5577367" cy="927761"/>
          </a:xfrm>
          <a:prstGeom prst="rect">
            <a:avLst/>
          </a:prstGeom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9" name="Picture 8" descr="RA_logo_fin_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134" y="1080887"/>
            <a:ext cx="3062260" cy="6206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133" y="6201593"/>
            <a:ext cx="1846363" cy="62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57613" y="1268413"/>
            <a:ext cx="5159375" cy="127631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754077" y="2576158"/>
            <a:ext cx="5159375" cy="98929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757629" y="433753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754093" y="495065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43000"/>
          </a:blip>
          <a:srcRect/>
          <a:stretch>
            <a:fillRect/>
          </a:stretch>
        </p:blipFill>
        <p:spPr>
          <a:xfrm>
            <a:off x="0" y="3908756"/>
            <a:ext cx="3566633" cy="2331892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66633" y="927761"/>
            <a:ext cx="5577367" cy="5930239"/>
          </a:xfrm>
          <a:prstGeom prst="rect">
            <a:avLst/>
          </a:prstGeom>
          <a:solidFill>
            <a:srgbClr val="3A49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REVO_home_0447 cop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633" y="0"/>
            <a:ext cx="5577367" cy="927761"/>
          </a:xfrm>
          <a:prstGeom prst="rect">
            <a:avLst/>
          </a:prstGeom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9" name="Picture 8" descr="RA_logo_fin_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134" y="1080887"/>
            <a:ext cx="3062260" cy="6206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133" y="6201593"/>
            <a:ext cx="1846363" cy="62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57613" y="1268413"/>
            <a:ext cx="5159375" cy="127631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754077" y="2576158"/>
            <a:ext cx="5159375" cy="98929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757629" y="433753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754093" y="495065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/>
            </a:lvl1pPr>
            <a:lvl2pPr>
              <a:buFont typeface="Wingdings" pitchFamily="2" charset="2"/>
              <a:buChar char="§"/>
              <a:defRPr sz="2000"/>
            </a:lvl2pPr>
            <a:lvl3pPr>
              <a:buFont typeface="Wingdings" pitchFamily="2" charset="2"/>
              <a:buChar char="§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/>
            </a:lvl1pPr>
            <a:lvl2pPr>
              <a:buFont typeface="Wingdings" pitchFamily="2" charset="2"/>
              <a:buChar char="§"/>
              <a:defRPr sz="2000"/>
            </a:lvl2pPr>
            <a:lvl3pPr>
              <a:buFont typeface="Wingdings" pitchFamily="2" charset="2"/>
              <a:buChar char="§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709" y="196238"/>
            <a:ext cx="8631481" cy="932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709" y="1339238"/>
            <a:ext cx="8631936" cy="492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3079" y="6356350"/>
            <a:ext cx="907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D09C-D822-BC43-B619-750E10150D69}" type="datetimeFigureOut">
              <a:rPr lang="en-US" smtClean="0"/>
              <a:pPr/>
              <a:t>12/12/2011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0375" y="6356350"/>
            <a:ext cx="457837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8745" y="6356350"/>
            <a:ext cx="8314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0A39-4AFD-43E9-A649-069B6F615F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A_thinR_179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8709" y="6340126"/>
            <a:ext cx="1658042" cy="38134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auto">
          <a:xfrm>
            <a:off x="7010400" y="5334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normAutofit/>
          </a:bodyPr>
          <a:lstStyle/>
          <a:p>
            <a:pPr marL="342900" indent="-342900" algn="r"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z="1200" b="0" dirty="0" smtClean="0">
                <a:solidFill>
                  <a:schemeClr val="bg1"/>
                </a:solidFill>
                <a:effectLst/>
                <a:latin typeface="Constantia" pitchFamily="18" charset="0"/>
                <a:ea typeface="ＭＳ Ｐゴシック" pitchFamily="34" charset="-128"/>
              </a:rPr>
              <a:t>Revolution Confidential</a:t>
            </a:r>
            <a:endParaRPr lang="en-US" sz="1200" b="0" dirty="0">
              <a:solidFill>
                <a:schemeClr val="bg1"/>
              </a:solidFill>
              <a:effectLst/>
              <a:latin typeface="Constantia" pitchFamily="18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3A497A"/>
          </a:solidFill>
          <a:latin typeface="Arial Bold"/>
          <a:ea typeface="+mj-ea"/>
          <a:cs typeface="Arial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32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seph.rickert@revolutionanalytics.com" TargetMode="External"/><Relationship Id="rId2" Type="http://schemas.openxmlformats.org/officeDocument/2006/relationships/hyperlink" Target="mailto:organizers@bay-r.org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barug-revo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BARUG </a:t>
            </a:r>
          </a:p>
          <a:p>
            <a:r>
              <a:rPr lang="en-US" dirty="0" smtClean="0"/>
              <a:t>December 13, 2011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810000" y="3124200"/>
            <a:ext cx="5159375" cy="1143000"/>
          </a:xfrm>
        </p:spPr>
        <p:txBody>
          <a:bodyPr/>
          <a:lstStyle/>
          <a:p>
            <a:r>
              <a:rPr lang="en-US" dirty="0" smtClean="0"/>
              <a:t>Hope you enjoyed the pizza!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</p:spPr>
        <p:txBody>
          <a:bodyPr/>
          <a:lstStyle/>
          <a:p>
            <a:fld id="{F3C60A39-4AFD-43E9-A649-069B6F615F5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BARUG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Organizers board meeting set for Wednesday 01/11/12.</a:t>
            </a:r>
          </a:p>
          <a:p>
            <a:r>
              <a:rPr lang="en-US" dirty="0" smtClean="0"/>
              <a:t>If you are interested in joining the BARUG organizers please contact us at </a:t>
            </a:r>
            <a:r>
              <a:rPr lang="en-US" dirty="0" smtClean="0">
                <a:hlinkClick r:id="rId2"/>
              </a:rPr>
              <a:t>organizers@bay-r.org</a:t>
            </a:r>
            <a:endParaRPr lang="en-US" dirty="0" smtClean="0"/>
          </a:p>
          <a:p>
            <a:r>
              <a:rPr lang="en-US" dirty="0" smtClean="0"/>
              <a:t>Please suggest topics and or speakers for next year by emailing me at </a:t>
            </a:r>
            <a:r>
              <a:rPr lang="en-US" dirty="0" smtClean="0">
                <a:hlinkClick r:id="rId3"/>
              </a:rPr>
              <a:t>joseph.rickert</a:t>
            </a:r>
            <a:r>
              <a:rPr lang="en-US" dirty="0" smtClean="0">
                <a:hlinkClick r:id="rId3"/>
              </a:rPr>
              <a:t>@revolutionanalytics.com</a:t>
            </a:r>
            <a:r>
              <a:rPr lang="en-US" dirty="0" smtClean="0"/>
              <a:t> or use the organizers link above.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Introducing Revolution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JANUARY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talks scheduled for January</a:t>
            </a:r>
          </a:p>
          <a:p>
            <a:r>
              <a:rPr lang="en-US" dirty="0" smtClean="0"/>
              <a:t>Come join the BARUG organizers for a drink at The Patio in Palo Alto 7:00 to 9:00PM Wednesday January 11, 2012.</a:t>
            </a:r>
          </a:p>
          <a:p>
            <a:r>
              <a:rPr lang="en-US" dirty="0" smtClean="0"/>
              <a:t>Details will be posted online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9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Offer from Revolution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Revolution R Enterprise 5.0 (Windows or Linux) free for 90 days.</a:t>
            </a:r>
          </a:p>
          <a:p>
            <a:r>
              <a:rPr lang="en-US" dirty="0" smtClean="0"/>
              <a:t>If you are interested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go to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://bit.ly/barug-revo</a:t>
            </a:r>
            <a:r>
              <a:rPr lang="en-US" dirty="0"/>
              <a:t> 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0A39-4AFD-43E9-A649-069B6F615F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2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6160&quot;&gt;&lt;version val=&quot;1797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agendatheme&gt;&lt;m_aagendaitemprops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/m_aagendaitemprops&gt;&lt;m_linestyleTopBottomLine&gt;&lt;m_bVisible val=&quot;0&quot;/&gt;&lt;/m_linestyleTopBottomLine&gt;&lt;/m_agendatheme&gt;&lt;m_mapectfillschemeMRU&gt;&lt;key val=&quot;0&quot;/&gt;&lt;elem&gt;&lt;m_nPartnerID val=&quot;530&quot;/&gt;&lt;m_nIndex val=&quot;4&quot;/&gt;&lt;/elem&gt;&lt;key val=&quot;1&quot;/&gt;&lt;elem&gt;&lt;m_nPartnerID val=&quot;530&quot;/&gt;&lt;m_nIndex val=&quot;4&quot;/&gt;&lt;/elem&gt;&lt;key val=&quot;2&quot;/&gt;&lt;elem&gt;&lt;m_nPartnerID val=&quot;530&quot;/&gt;&lt;m_nIndex val=&quot;4&quot;/&gt;&lt;/elem&gt;&lt;key val=&quot;4&quot;/&gt;&lt;elem&gt;&lt;m_nPartnerID val=&quot;530&quot;/&gt;&lt;m_nIndex val=&quot;4&quot;/&gt;&lt;/elem&gt;&lt;key val=&quot;6&quot;/&gt;&lt;elem&gt;&lt;m_nPartnerID val=&quot;530&quot;/&gt;&lt;m_nIndex val=&quot;4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2147483647&quot;/&gt;&lt;m_chDecimalSymbol17909&gt;.&lt;/m_chDecimalSymbol17909&gt;&lt;m_nGroupingDigits17909 val=&quot;2147483647&quot;/&gt;&lt;/m_precDefault&gt;&lt;/CDefaultPrec&gt;&lt;/root&gt;"/>
  <p:tag name="THINKCELLUNDODONOTDELETE" val="1586"/>
</p:tagLst>
</file>

<file path=ppt/theme/theme1.xml><?xml version="1.0" encoding="utf-8"?>
<a:theme xmlns:a="http://schemas.openxmlformats.org/drawingml/2006/main" name="RA_ corp3 template jpe v2">
  <a:themeElements>
    <a:clrScheme name="Revolution Palette 1">
      <a:dk1>
        <a:sysClr val="windowText" lastClr="000000"/>
      </a:dk1>
      <a:lt1>
        <a:sysClr val="window" lastClr="FFFFFF"/>
      </a:lt1>
      <a:dk2>
        <a:srgbClr val="3A497A"/>
      </a:dk2>
      <a:lt2>
        <a:srgbClr val="A6A6A6"/>
      </a:lt2>
      <a:accent1>
        <a:srgbClr val="FF6600"/>
      </a:accent1>
      <a:accent2>
        <a:srgbClr val="F07F09"/>
      </a:accent2>
      <a:accent3>
        <a:srgbClr val="3A497A"/>
      </a:accent3>
      <a:accent4>
        <a:srgbClr val="497198"/>
      </a:accent4>
      <a:accent5>
        <a:srgbClr val="6B754D"/>
      </a:accent5>
      <a:accent6>
        <a:srgbClr val="BAAD8D"/>
      </a:accent6>
      <a:hlink>
        <a:srgbClr val="3A497A"/>
      </a:hlink>
      <a:folHlink>
        <a:srgbClr val="FF66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RA_ corp3 template jpe v2</Template>
  <TotalTime>50126</TotalTime>
  <Words>127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RA_ corp3 template jpe v2</vt:lpstr>
      <vt:lpstr>PowerPoint Presentation</vt:lpstr>
      <vt:lpstr> BARUG 2012</vt:lpstr>
      <vt:lpstr>JANUARY MEETING</vt:lpstr>
      <vt:lpstr>Special Offer from Revolution Analytics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Erhardt</dc:creator>
  <cp:lastModifiedBy>Joseph</cp:lastModifiedBy>
  <cp:revision>443</cp:revision>
  <dcterms:created xsi:type="dcterms:W3CDTF">2010-05-23T23:11:35Z</dcterms:created>
  <dcterms:modified xsi:type="dcterms:W3CDTF">2011-12-13T22:29:41Z</dcterms:modified>
</cp:coreProperties>
</file>