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sldIdLst>
    <p:sldId id="279" r:id="rId5"/>
    <p:sldId id="285" r:id="rId6"/>
    <p:sldId id="284" r:id="rId7"/>
    <p:sldId id="280" r:id="rId8"/>
    <p:sldId id="277" r:id="rId9"/>
    <p:sldId id="297" r:id="rId10"/>
    <p:sldId id="281" r:id="rId11"/>
    <p:sldId id="282" r:id="rId12"/>
    <p:sldId id="286" r:id="rId13"/>
    <p:sldId id="283" r:id="rId14"/>
    <p:sldId id="293" r:id="rId15"/>
    <p:sldId id="294" r:id="rId16"/>
    <p:sldId id="287" r:id="rId17"/>
    <p:sldId id="295" r:id="rId18"/>
    <p:sldId id="296" r:id="rId19"/>
    <p:sldId id="298" r:id="rId20"/>
    <p:sldId id="289" r:id="rId21"/>
    <p:sldId id="290" r:id="rId22"/>
    <p:sldId id="292"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26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87" autoAdjust="0"/>
    <p:restoredTop sz="72609" autoAdjust="0"/>
  </p:normalViewPr>
  <p:slideViewPr>
    <p:cSldViewPr snapToGrid="0">
      <p:cViewPr varScale="1">
        <p:scale>
          <a:sx n="25" d="100"/>
          <a:sy n="25" d="100"/>
        </p:scale>
        <p:origin x="99" y="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2" d="100"/>
        <a:sy n="102"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AF3D2-8D90-4B64-9E28-F9B3DA103B98}" type="datetimeFigureOut">
              <a:rPr lang="en-US" smtClean="0"/>
              <a:t>9/3/2015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E41F6-249A-4DF4-8893-E10A8CF24659}" type="slidenum">
              <a:rPr lang="en-US" smtClean="0"/>
              <a:t>‹#›</a:t>
            </a:fld>
            <a:endParaRPr lang="en-US"/>
          </a:p>
        </p:txBody>
      </p:sp>
    </p:spTree>
    <p:extLst>
      <p:ext uri="{BB962C8B-B14F-4D97-AF65-F5344CB8AC3E}">
        <p14:creationId xmlns:p14="http://schemas.microsoft.com/office/powerpoint/2010/main" val="232218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D5E41F6-249A-4DF4-8893-E10A8CF24659}" type="slidenum">
              <a:rPr lang="en-US" smtClean="0"/>
              <a:t>3</a:t>
            </a:fld>
            <a:endParaRPr lang="en-US"/>
          </a:p>
        </p:txBody>
      </p:sp>
    </p:spTree>
    <p:extLst>
      <p:ext uri="{BB962C8B-B14F-4D97-AF65-F5344CB8AC3E}">
        <p14:creationId xmlns:p14="http://schemas.microsoft.com/office/powerpoint/2010/main" val="4056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D5E41F6-249A-4DF4-8893-E10A8CF24659}" type="slidenum">
              <a:rPr lang="en-US" smtClean="0"/>
              <a:t>5</a:t>
            </a:fld>
            <a:endParaRPr lang="en-US"/>
          </a:p>
        </p:txBody>
      </p:sp>
    </p:spTree>
    <p:extLst>
      <p:ext uri="{BB962C8B-B14F-4D97-AF65-F5344CB8AC3E}">
        <p14:creationId xmlns:p14="http://schemas.microsoft.com/office/powerpoint/2010/main" val="165380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5E41F6-249A-4DF4-8893-E10A8CF24659}" type="slidenum">
              <a:rPr lang="en-US" smtClean="0"/>
              <a:t>9</a:t>
            </a:fld>
            <a:endParaRPr lang="en-US"/>
          </a:p>
        </p:txBody>
      </p:sp>
    </p:spTree>
    <p:extLst>
      <p:ext uri="{BB962C8B-B14F-4D97-AF65-F5344CB8AC3E}">
        <p14:creationId xmlns:p14="http://schemas.microsoft.com/office/powerpoint/2010/main" val="978691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userDrawn="1"/>
        </p:nvSpPr>
        <p:spPr>
          <a:xfrm rot="16200000">
            <a:off x="4629148" y="-704857"/>
            <a:ext cx="6858001" cy="8267698"/>
          </a:xfrm>
          <a:custGeom>
            <a:avLst/>
            <a:gdLst>
              <a:gd name="connsiteX0" fmla="*/ 0 w 6858001"/>
              <a:gd name="connsiteY0" fmla="*/ 8267698 h 8267698"/>
              <a:gd name="connsiteX1" fmla="*/ 2613241 w 6858001"/>
              <a:gd name="connsiteY1" fmla="*/ 0 h 8267698"/>
              <a:gd name="connsiteX2" fmla="*/ 4244760 w 6858001"/>
              <a:gd name="connsiteY2" fmla="*/ 0 h 8267698"/>
              <a:gd name="connsiteX3" fmla="*/ 6858001 w 6858001"/>
              <a:gd name="connsiteY3" fmla="*/ 8267698 h 8267698"/>
              <a:gd name="connsiteX4" fmla="*/ 0 w 6858001"/>
              <a:gd name="connsiteY4" fmla="*/ 8267698 h 8267698"/>
              <a:gd name="connsiteX0" fmla="*/ 0 w 6858001"/>
              <a:gd name="connsiteY0" fmla="*/ 8267698 h 8267698"/>
              <a:gd name="connsiteX1" fmla="*/ 2613241 w 6858001"/>
              <a:gd name="connsiteY1" fmla="*/ 0 h 8267698"/>
              <a:gd name="connsiteX2" fmla="*/ 4903979 w 6858001"/>
              <a:gd name="connsiteY2" fmla="*/ 0 h 8267698"/>
              <a:gd name="connsiteX3" fmla="*/ 6858001 w 6858001"/>
              <a:gd name="connsiteY3" fmla="*/ 8267698 h 8267698"/>
              <a:gd name="connsiteX4" fmla="*/ 0 w 6858001"/>
              <a:gd name="connsiteY4" fmla="*/ 8267698 h 8267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1" h="8267698">
                <a:moveTo>
                  <a:pt x="0" y="8267698"/>
                </a:moveTo>
                <a:lnTo>
                  <a:pt x="2613241" y="0"/>
                </a:lnTo>
                <a:lnTo>
                  <a:pt x="4903979" y="0"/>
                </a:lnTo>
                <a:lnTo>
                  <a:pt x="6858001" y="8267698"/>
                </a:lnTo>
                <a:lnTo>
                  <a:pt x="0" y="8267698"/>
                </a:lnTo>
                <a:close/>
              </a:path>
            </a:pathLst>
          </a:custGeom>
          <a:gradFill>
            <a:gsLst>
              <a:gs pos="100000">
                <a:schemeClr val="bg2">
                  <a:lumMod val="95000"/>
                </a:schemeClr>
              </a:gs>
              <a:gs pos="0">
                <a:schemeClr val="bg1"/>
              </a:gs>
            </a:gsLst>
          </a:gra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0" name="Rectangle 9"/>
          <p:cNvSpPr/>
          <p:nvPr userDrawn="1"/>
        </p:nvSpPr>
        <p:spPr>
          <a:xfrm>
            <a:off x="1" y="1943100"/>
            <a:ext cx="12191998" cy="2286000"/>
          </a:xfrm>
          <a:prstGeom prst="rect">
            <a:avLst/>
          </a:prstGeom>
          <a:gradFill flip="none" rotWithShape="1">
            <a:gsLst>
              <a:gs pos="71000">
                <a:schemeClr val="tx2"/>
              </a:gs>
              <a:gs pos="100000">
                <a:schemeClr val="tx2">
                  <a:lumMod val="7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393" y="439839"/>
            <a:ext cx="2342054" cy="936822"/>
          </a:xfrm>
          <a:prstGeom prst="rect">
            <a:avLst/>
          </a:prstGeom>
        </p:spPr>
      </p:pic>
      <p:sp>
        <p:nvSpPr>
          <p:cNvPr id="2" name="Title 1"/>
          <p:cNvSpPr>
            <a:spLocks noGrp="1"/>
          </p:cNvSpPr>
          <p:nvPr>
            <p:ph type="ctrTitle"/>
          </p:nvPr>
        </p:nvSpPr>
        <p:spPr>
          <a:xfrm>
            <a:off x="3924300" y="1943100"/>
            <a:ext cx="7886699" cy="2286000"/>
          </a:xfrm>
        </p:spPr>
        <p:txBody>
          <a:bodyPr anchor="ctr" anchorCtr="0"/>
          <a:lstStyle>
            <a:lvl1pPr algn="l">
              <a:defRPr sz="6000">
                <a:solidFill>
                  <a:schemeClr val="bg1"/>
                </a:solidFill>
              </a:defRPr>
            </a:lvl1pPr>
          </a:lstStyle>
          <a:p>
            <a:r>
              <a:rPr lang="en-US" smtClean="0"/>
              <a:t>Click to edit Master title style</a:t>
            </a:r>
            <a:endParaRPr lang="en-US" dirty="0"/>
          </a:p>
        </p:txBody>
      </p:sp>
      <p:sp>
        <p:nvSpPr>
          <p:cNvPr id="7" name="Text Placeholder 2"/>
          <p:cNvSpPr>
            <a:spLocks noGrp="1"/>
          </p:cNvSpPr>
          <p:nvPr>
            <p:ph type="body" idx="1"/>
          </p:nvPr>
        </p:nvSpPr>
        <p:spPr>
          <a:xfrm>
            <a:off x="3924300" y="4554834"/>
            <a:ext cx="7886700" cy="389307"/>
          </a:xfrm>
        </p:spPr>
        <p:txBody>
          <a:bodyPr/>
          <a:lstStyle>
            <a:lvl1pPr marL="0" indent="0">
              <a:buNone/>
              <a:defRPr sz="22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3" name="Text Placeholder 2"/>
          <p:cNvSpPr>
            <a:spLocks noGrp="1"/>
          </p:cNvSpPr>
          <p:nvPr>
            <p:ph type="body" idx="10"/>
          </p:nvPr>
        </p:nvSpPr>
        <p:spPr>
          <a:xfrm>
            <a:off x="3924300" y="5118968"/>
            <a:ext cx="7886700" cy="938932"/>
          </a:xfrm>
        </p:spPr>
        <p:txBody>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22375889"/>
      </p:ext>
    </p:extLst>
  </p:cSld>
  <p:clrMapOvr>
    <a:masterClrMapping/>
  </p:clrMapOvr>
  <p:extLst mod="1">
    <p:ext uri="{DCECCB84-F9BA-43D5-87BE-67443E8EF086}">
      <p15:sldGuideLst xmlns:p15="http://schemas.microsoft.com/office/powerpoint/2012/main">
        <p15:guide id="1" orient="horz" pos="1224" userDrawn="1">
          <p15:clr>
            <a:srgbClr val="FBAE40"/>
          </p15:clr>
        </p15:guide>
        <p15:guide id="2" orient="horz" pos="26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DBB23E0C-4C11-463E-BE3A-18328436AAEA}" type="slidenum">
              <a:rPr lang="en-US" smtClean="0"/>
              <a:t>‹#›</a:t>
            </a:fld>
            <a:endParaRPr lang="en-US"/>
          </a:p>
        </p:txBody>
      </p:sp>
    </p:spTree>
    <p:extLst>
      <p:ext uri="{BB962C8B-B14F-4D97-AF65-F5344CB8AC3E}">
        <p14:creationId xmlns:p14="http://schemas.microsoft.com/office/powerpoint/2010/main" val="29481307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B23E0C-4C11-463E-BE3A-18328436AAEA}" type="slidenum">
              <a:rPr lang="en-US" smtClean="0"/>
              <a:t>‹#›</a:t>
            </a:fld>
            <a:endParaRPr lang="en-US"/>
          </a:p>
        </p:txBody>
      </p:sp>
    </p:spTree>
    <p:extLst>
      <p:ext uri="{BB962C8B-B14F-4D97-AF65-F5344CB8AC3E}">
        <p14:creationId xmlns:p14="http://schemas.microsoft.com/office/powerpoint/2010/main" val="1403115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B23E0C-4C11-463E-BE3A-18328436AAEA}" type="slidenum">
              <a:rPr lang="en-US" smtClean="0"/>
              <a:t>‹#›</a:t>
            </a:fld>
            <a:endParaRPr lang="en-US"/>
          </a:p>
        </p:txBody>
      </p:sp>
      <p:sp>
        <p:nvSpPr>
          <p:cNvPr id="3" name="Rectangle 2"/>
          <p:cNvSpPr/>
          <p:nvPr userDrawn="1"/>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8746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B23E0C-4C11-463E-BE3A-18328436AAEA}" type="slidenum">
              <a:rPr lang="en-US" smtClean="0"/>
              <a:t>‹#›</a:t>
            </a:fld>
            <a:endParaRPr lang="en-US"/>
          </a:p>
        </p:txBody>
      </p:sp>
      <p:sp>
        <p:nvSpPr>
          <p:cNvPr id="3" name="Rectangle 2"/>
          <p:cNvSpPr/>
          <p:nvPr userDrawn="1"/>
        </p:nvSpPr>
        <p:spPr>
          <a:xfrm>
            <a:off x="0" y="-1"/>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4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Rectangle 12"/>
          <p:cNvSpPr/>
          <p:nvPr userDrawn="1"/>
        </p:nvSpPr>
        <p:spPr>
          <a:xfrm>
            <a:off x="0" y="-1"/>
            <a:ext cx="12192000" cy="69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
          <p:cNvSpPr>
            <a:spLocks noGrp="1"/>
          </p:cNvSpPr>
          <p:nvPr>
            <p:ph type="title"/>
          </p:nvPr>
        </p:nvSpPr>
        <p:spPr>
          <a:xfrm>
            <a:off x="381000" y="1181100"/>
            <a:ext cx="11430000" cy="2227264"/>
          </a:xfrm>
        </p:spPr>
        <p:txBody>
          <a:bodyPr anchor="b"/>
          <a:lstStyle>
            <a:lvl1pPr>
              <a:defRPr sz="6000"/>
            </a:lvl1pPr>
          </a:lstStyle>
          <a:p>
            <a:r>
              <a:rPr lang="en-US" smtClean="0"/>
              <a:t>Click to edit Master title style</a:t>
            </a:r>
            <a:endParaRPr lang="en-US" dirty="0"/>
          </a:p>
        </p:txBody>
      </p:sp>
      <p:sp>
        <p:nvSpPr>
          <p:cNvPr id="12" name="Text Placeholder 2"/>
          <p:cNvSpPr>
            <a:spLocks noGrp="1"/>
          </p:cNvSpPr>
          <p:nvPr>
            <p:ph type="body" idx="1"/>
          </p:nvPr>
        </p:nvSpPr>
        <p:spPr>
          <a:xfrm>
            <a:off x="381000" y="3682684"/>
            <a:ext cx="11430000" cy="914400"/>
          </a:xfrm>
        </p:spPr>
        <p:txBody>
          <a:bodyPr/>
          <a:lstStyle>
            <a:lvl1pPr marL="0" indent="0">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grpSp>
        <p:nvGrpSpPr>
          <p:cNvPr id="20" name="Group 19"/>
          <p:cNvGrpSpPr/>
          <p:nvPr userDrawn="1"/>
        </p:nvGrpSpPr>
        <p:grpSpPr>
          <a:xfrm flipV="1">
            <a:off x="0" y="5522614"/>
            <a:ext cx="12192000" cy="1439500"/>
            <a:chOff x="0" y="-3"/>
            <a:chExt cx="12192000" cy="2027681"/>
          </a:xfrm>
        </p:grpSpPr>
        <p:sp>
          <p:nvSpPr>
            <p:cNvPr id="16" name="Isosceles Triangle 15"/>
            <p:cNvSpPr/>
            <p:nvPr userDrawn="1"/>
          </p:nvSpPr>
          <p:spPr>
            <a:xfrm flipV="1">
              <a:off x="1445342" y="-3"/>
              <a:ext cx="10746658" cy="2027681"/>
            </a:xfrm>
            <a:prstGeom prst="triangle">
              <a:avLst>
                <a:gd name="adj" fmla="val 100000"/>
              </a:avLst>
            </a:prstGeom>
            <a:gradFill>
              <a:gsLst>
                <a:gs pos="0">
                  <a:schemeClr val="accent1">
                    <a:lumMod val="20000"/>
                    <a:lumOff val="8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p:cNvSpPr/>
            <p:nvPr userDrawn="1"/>
          </p:nvSpPr>
          <p:spPr>
            <a:xfrm>
              <a:off x="1880418" y="0"/>
              <a:ext cx="10311581"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0"/>
              <a:ext cx="1880417"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381000" y="6500570"/>
            <a:ext cx="2743200" cy="182880"/>
          </a:xfrm>
          <a:prstGeom prst="rect">
            <a:avLst/>
          </a:prstGeom>
          <a:noFill/>
        </p:spPr>
        <p:txBody>
          <a:bodyPr vert="horz" lIns="0" tIns="0" rIns="0" bIns="0" rtlCol="0" anchor="t" anchorCtr="0">
            <a:noAutofit/>
          </a:bodyPr>
          <a:lstStyle>
            <a:defPPr>
              <a:defRPr lang="en-US"/>
            </a:defPPr>
            <a:lvl1pPr>
              <a:lnSpc>
                <a:spcPct val="100000"/>
              </a:lnSpc>
              <a:defRPr sz="105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 2015 Alteryx, Inc.  |  Confidential</a:t>
            </a:r>
          </a:p>
          <a:p>
            <a:pPr lvl="0"/>
            <a:endParaRPr lang="en-US" dirty="0" smtClean="0">
              <a:solidFill>
                <a:schemeClr val="bg1">
                  <a:lumMod val="65000"/>
                </a:schemeClr>
              </a:solidFill>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393" y="439839"/>
            <a:ext cx="2342054" cy="936822"/>
          </a:xfrm>
          <a:prstGeom prst="rect">
            <a:avLst/>
          </a:prstGeom>
        </p:spPr>
      </p:pic>
    </p:spTree>
    <p:extLst>
      <p:ext uri="{BB962C8B-B14F-4D97-AF65-F5344CB8AC3E}">
        <p14:creationId xmlns:p14="http://schemas.microsoft.com/office/powerpoint/2010/main" val="111007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3" name="Rectangle 12"/>
          <p:cNvSpPr/>
          <p:nvPr userDrawn="1"/>
        </p:nvSpPr>
        <p:spPr>
          <a:xfrm>
            <a:off x="0" y="-1"/>
            <a:ext cx="12192000" cy="6962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p:cNvGrpSpPr/>
          <p:nvPr userDrawn="1"/>
        </p:nvGrpSpPr>
        <p:grpSpPr>
          <a:xfrm flipV="1">
            <a:off x="0" y="5522614"/>
            <a:ext cx="12192000" cy="1439500"/>
            <a:chOff x="0" y="-3"/>
            <a:chExt cx="12192000" cy="2027681"/>
          </a:xfrm>
        </p:grpSpPr>
        <p:sp>
          <p:nvSpPr>
            <p:cNvPr id="16" name="Isosceles Triangle 15"/>
            <p:cNvSpPr/>
            <p:nvPr userDrawn="1"/>
          </p:nvSpPr>
          <p:spPr>
            <a:xfrm flipV="1">
              <a:off x="1445342" y="-3"/>
              <a:ext cx="10746658" cy="2027681"/>
            </a:xfrm>
            <a:prstGeom prst="triangle">
              <a:avLst>
                <a:gd name="adj" fmla="val 100000"/>
              </a:avLst>
            </a:prstGeom>
            <a:gradFill>
              <a:gsLst>
                <a:gs pos="0">
                  <a:schemeClr val="accent1">
                    <a:lumMod val="20000"/>
                    <a:lumOff val="8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p:cNvSpPr/>
            <p:nvPr userDrawn="1"/>
          </p:nvSpPr>
          <p:spPr>
            <a:xfrm>
              <a:off x="1880418" y="0"/>
              <a:ext cx="10311581"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0" y="0"/>
              <a:ext cx="1880417"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itle 1"/>
          <p:cNvSpPr>
            <a:spLocks noGrp="1"/>
          </p:cNvSpPr>
          <p:nvPr>
            <p:ph type="title" hasCustomPrompt="1"/>
          </p:nvPr>
        </p:nvSpPr>
        <p:spPr>
          <a:xfrm>
            <a:off x="381000" y="1482761"/>
            <a:ext cx="11430000" cy="483717"/>
          </a:xfrm>
        </p:spPr>
        <p:txBody>
          <a:bodyPr/>
          <a:lstStyle/>
          <a:p>
            <a:r>
              <a:rPr lang="en-US" dirty="0" smtClean="0"/>
              <a:t>In todays presentations…</a:t>
            </a:r>
            <a:endParaRPr lang="en-US" dirty="0"/>
          </a:p>
        </p:txBody>
      </p:sp>
      <p:sp>
        <p:nvSpPr>
          <p:cNvPr id="15" name="Content Placeholder 2"/>
          <p:cNvSpPr>
            <a:spLocks noGrp="1"/>
          </p:cNvSpPr>
          <p:nvPr>
            <p:ph idx="1"/>
          </p:nvPr>
        </p:nvSpPr>
        <p:spPr>
          <a:xfrm>
            <a:off x="381000" y="2307861"/>
            <a:ext cx="11430000" cy="3750040"/>
          </a:xfrm>
        </p:spPr>
        <p:txBody>
          <a:bodyPr/>
          <a:lstStyle>
            <a:lvl1pPr marL="457200" indent="-457200">
              <a:buFont typeface="+mj-lt"/>
              <a:buAutoNum type="arabicPeriod"/>
              <a:defRPr sz="2200"/>
            </a:lvl1pPr>
            <a:lvl2pPr marL="457200" indent="-457200">
              <a:buFont typeface="+mj-lt"/>
              <a:buAutoNum type="arabicPeriod"/>
              <a:defRPr sz="2200"/>
            </a:lvl2pPr>
            <a:lvl3pPr marL="457200" indent="-457200">
              <a:buFont typeface="+mj-lt"/>
              <a:buAutoNum type="arabicPeriod"/>
              <a:defRPr sz="2200"/>
            </a:lvl3pPr>
            <a:lvl4pPr marL="457200" indent="-457200">
              <a:buFont typeface="+mj-lt"/>
              <a:buAutoNum type="arabicPeriod"/>
              <a:defRPr sz="2200"/>
            </a:lvl4pPr>
            <a:lvl5pPr marL="457200" indent="-457200">
              <a:buFont typeface="+mj-lt"/>
              <a:buAutoNum type="arabicPeriod"/>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Box 18"/>
          <p:cNvSpPr txBox="1"/>
          <p:nvPr userDrawn="1"/>
        </p:nvSpPr>
        <p:spPr>
          <a:xfrm>
            <a:off x="381000" y="6500570"/>
            <a:ext cx="2743200" cy="182880"/>
          </a:xfrm>
          <a:prstGeom prst="rect">
            <a:avLst/>
          </a:prstGeom>
          <a:noFill/>
        </p:spPr>
        <p:txBody>
          <a:bodyPr vert="horz" lIns="0" tIns="0" rIns="0" bIns="0" rtlCol="0" anchor="t" anchorCtr="0">
            <a:noAutofit/>
          </a:bodyPr>
          <a:lstStyle>
            <a:defPPr>
              <a:defRPr lang="en-US"/>
            </a:defPPr>
            <a:lvl1pPr>
              <a:lnSpc>
                <a:spcPct val="100000"/>
              </a:lnSpc>
              <a:defRPr sz="105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 2015 Alteryx, Inc.  |  Confidential</a:t>
            </a:r>
          </a:p>
          <a:p>
            <a:pPr lvl="0"/>
            <a:endParaRPr lang="en-US" dirty="0" smtClean="0">
              <a:solidFill>
                <a:schemeClr val="bg1">
                  <a:lumMod val="65000"/>
                </a:schemeClr>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393" y="439839"/>
            <a:ext cx="2342054" cy="936822"/>
          </a:xfrm>
          <a:prstGeom prst="rect">
            <a:avLst/>
          </a:prstGeom>
        </p:spPr>
      </p:pic>
    </p:spTree>
    <p:extLst>
      <p:ext uri="{BB962C8B-B14F-4D97-AF65-F5344CB8AC3E}">
        <p14:creationId xmlns:p14="http://schemas.microsoft.com/office/powerpoint/2010/main" val="394683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ub-Section Title">
    <p:spTree>
      <p:nvGrpSpPr>
        <p:cNvPr id="1" name=""/>
        <p:cNvGrpSpPr/>
        <p:nvPr/>
      </p:nvGrpSpPr>
      <p:grpSpPr>
        <a:xfrm>
          <a:off x="0" y="0"/>
          <a:ext cx="0" cy="0"/>
          <a:chOff x="0" y="0"/>
          <a:chExt cx="0" cy="0"/>
        </a:xfrm>
      </p:grpSpPr>
      <p:sp>
        <p:nvSpPr>
          <p:cNvPr id="7" name="Rectangle 6"/>
          <p:cNvSpPr/>
          <p:nvPr userDrawn="1"/>
        </p:nvSpPr>
        <p:spPr>
          <a:xfrm>
            <a:off x="0" y="-1"/>
            <a:ext cx="12192000" cy="6858001"/>
          </a:xfrm>
          <a:prstGeom prst="rect">
            <a:avLst/>
          </a:prstGeom>
          <a:gradFill flip="none" rotWithShape="1">
            <a:gsLst>
              <a:gs pos="71000">
                <a:schemeClr val="tx2"/>
              </a:gs>
              <a:gs pos="100000">
                <a:schemeClr val="tx2">
                  <a:lumMod val="75000"/>
                </a:scheme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p:txBody>
          <a:bodyPr/>
          <a:lstStyle/>
          <a:p>
            <a:fld id="{DBB23E0C-4C11-463E-BE3A-18328436AAEA}" type="slidenum">
              <a:rPr lang="en-US" smtClean="0"/>
              <a:t>‹#›</a:t>
            </a:fld>
            <a:endParaRPr lang="en-US"/>
          </a:p>
        </p:txBody>
      </p:sp>
      <p:sp>
        <p:nvSpPr>
          <p:cNvPr id="2" name="Title 1"/>
          <p:cNvSpPr>
            <a:spLocks noGrp="1"/>
          </p:cNvSpPr>
          <p:nvPr>
            <p:ph type="ctrTitle"/>
          </p:nvPr>
        </p:nvSpPr>
        <p:spPr>
          <a:xfrm>
            <a:off x="381000" y="1181099"/>
            <a:ext cx="11430000" cy="2227263"/>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682683"/>
            <a:ext cx="11430000" cy="914400"/>
          </a:xfrm>
        </p:spPr>
        <p:txBody>
          <a:bodyPr/>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2" name="TextBox 11"/>
          <p:cNvSpPr txBox="1"/>
          <p:nvPr userDrawn="1"/>
        </p:nvSpPr>
        <p:spPr>
          <a:xfrm>
            <a:off x="381000" y="6500570"/>
            <a:ext cx="2743200" cy="182880"/>
          </a:xfrm>
          <a:prstGeom prst="rect">
            <a:avLst/>
          </a:prstGeom>
          <a:noFill/>
        </p:spPr>
        <p:txBody>
          <a:bodyPr vert="horz" lIns="0" tIns="0" rIns="0" bIns="0" rtlCol="0" anchor="t" anchorCtr="0">
            <a:noAutofit/>
          </a:bodyPr>
          <a:lstStyle>
            <a:defPPr>
              <a:defRPr lang="en-US"/>
            </a:defPPr>
            <a:lvl1pPr>
              <a:lnSpc>
                <a:spcPct val="100000"/>
              </a:lnSpc>
              <a:defRPr sz="105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 2015 Alteryx, Inc.  |  Confidential</a:t>
            </a:r>
          </a:p>
          <a:p>
            <a:pPr lvl="0"/>
            <a:endParaRPr lang="en-US" dirty="0" smtClean="0">
              <a:solidFill>
                <a:schemeClr val="bg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44393" y="439838"/>
            <a:ext cx="2342054" cy="936821"/>
          </a:xfrm>
          <a:prstGeom prst="rect">
            <a:avLst/>
          </a:prstGeom>
        </p:spPr>
      </p:pic>
    </p:spTree>
    <p:extLst>
      <p:ext uri="{BB962C8B-B14F-4D97-AF65-F5344CB8AC3E}">
        <p14:creationId xmlns:p14="http://schemas.microsoft.com/office/powerpoint/2010/main" val="124100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BB23E0C-4C11-463E-BE3A-18328436AAEA}" type="slidenum">
              <a:rPr lang="en-US" smtClean="0"/>
              <a:t>‹#›</a:t>
            </a:fld>
            <a:endParaRPr lang="en-US"/>
          </a:p>
        </p:txBody>
      </p:sp>
    </p:spTree>
    <p:extLst>
      <p:ext uri="{BB962C8B-B14F-4D97-AF65-F5344CB8AC3E}">
        <p14:creationId xmlns:p14="http://schemas.microsoft.com/office/powerpoint/2010/main" val="14480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485900"/>
            <a:ext cx="5524500" cy="45721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86500" y="1485900"/>
            <a:ext cx="5524500" cy="45721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DBB23E0C-4C11-463E-BE3A-18328436AAEA}" type="slidenum">
              <a:rPr lang="en-US" smtClean="0"/>
              <a:t>‹#›</a:t>
            </a:fld>
            <a:endParaRPr lang="en-US"/>
          </a:p>
        </p:txBody>
      </p:sp>
      <p:sp>
        <p:nvSpPr>
          <p:cNvPr id="13" name="Title Placeholder 1"/>
          <p:cNvSpPr>
            <a:spLocks noGrp="1"/>
          </p:cNvSpPr>
          <p:nvPr>
            <p:ph type="title"/>
          </p:nvPr>
        </p:nvSpPr>
        <p:spPr>
          <a:xfrm>
            <a:off x="381000" y="276226"/>
            <a:ext cx="11430000" cy="914399"/>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14356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485900"/>
            <a:ext cx="5524500" cy="45721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DBB23E0C-4C11-463E-BE3A-18328436AAEA}" type="slidenum">
              <a:rPr lang="en-US" smtClean="0"/>
              <a:t>‹#›</a:t>
            </a:fld>
            <a:endParaRPr lang="en-US"/>
          </a:p>
        </p:txBody>
      </p:sp>
      <p:sp>
        <p:nvSpPr>
          <p:cNvPr id="13" name="Title Placeholder 1"/>
          <p:cNvSpPr>
            <a:spLocks noGrp="1"/>
          </p:cNvSpPr>
          <p:nvPr>
            <p:ph type="title"/>
          </p:nvPr>
        </p:nvSpPr>
        <p:spPr>
          <a:xfrm>
            <a:off x="381000" y="276226"/>
            <a:ext cx="11430000" cy="914399"/>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3856727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485900"/>
            <a:ext cx="3543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DBB23E0C-4C11-463E-BE3A-18328436AAEA}" type="slidenum">
              <a:rPr lang="en-US" smtClean="0"/>
              <a:t>‹#›</a:t>
            </a:fld>
            <a:endParaRPr lang="en-US"/>
          </a:p>
        </p:txBody>
      </p:sp>
      <p:sp>
        <p:nvSpPr>
          <p:cNvPr id="6" name="Content Placeholder 2"/>
          <p:cNvSpPr>
            <a:spLocks noGrp="1"/>
          </p:cNvSpPr>
          <p:nvPr>
            <p:ph sz="half" idx="13"/>
          </p:nvPr>
        </p:nvSpPr>
        <p:spPr>
          <a:xfrm>
            <a:off x="4324350" y="1485900"/>
            <a:ext cx="3543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4"/>
          </p:nvPr>
        </p:nvSpPr>
        <p:spPr>
          <a:xfrm>
            <a:off x="8267700" y="1485900"/>
            <a:ext cx="35433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Placeholder 1"/>
          <p:cNvSpPr>
            <a:spLocks noGrp="1"/>
          </p:cNvSpPr>
          <p:nvPr>
            <p:ph type="title"/>
          </p:nvPr>
        </p:nvSpPr>
        <p:spPr>
          <a:xfrm>
            <a:off x="381000" y="276226"/>
            <a:ext cx="11430000" cy="914399"/>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54724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94484"/>
            <a:ext cx="5524500" cy="548640"/>
          </a:xfrm>
        </p:spPr>
        <p:txBody>
          <a:bodyPr anchor="t" anchorCtr="0"/>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Slide Number Placeholder 8"/>
          <p:cNvSpPr>
            <a:spLocks noGrp="1"/>
          </p:cNvSpPr>
          <p:nvPr>
            <p:ph type="sldNum" sz="quarter" idx="12"/>
          </p:nvPr>
        </p:nvSpPr>
        <p:spPr/>
        <p:txBody>
          <a:bodyPr/>
          <a:lstStyle/>
          <a:p>
            <a:fld id="{DBB23E0C-4C11-463E-BE3A-18328436AAEA}" type="slidenum">
              <a:rPr lang="en-US" smtClean="0"/>
              <a:t>‹#›</a:t>
            </a:fld>
            <a:endParaRPr lang="en-US"/>
          </a:p>
        </p:txBody>
      </p:sp>
      <p:sp>
        <p:nvSpPr>
          <p:cNvPr id="11" name="Content Placeholder 2"/>
          <p:cNvSpPr>
            <a:spLocks noGrp="1"/>
          </p:cNvSpPr>
          <p:nvPr>
            <p:ph sz="half" idx="13"/>
          </p:nvPr>
        </p:nvSpPr>
        <p:spPr>
          <a:xfrm>
            <a:off x="381000" y="2266950"/>
            <a:ext cx="5524500" cy="37909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
          <p:cNvSpPr>
            <a:spLocks noGrp="1"/>
          </p:cNvSpPr>
          <p:nvPr>
            <p:ph type="body" idx="14"/>
          </p:nvPr>
        </p:nvSpPr>
        <p:spPr>
          <a:xfrm>
            <a:off x="6286500" y="1494484"/>
            <a:ext cx="5524500" cy="548640"/>
          </a:xfrm>
        </p:spPr>
        <p:txBody>
          <a:bodyPr anchor="t" anchorCtr="0"/>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Content Placeholder 2"/>
          <p:cNvSpPr>
            <a:spLocks noGrp="1"/>
          </p:cNvSpPr>
          <p:nvPr>
            <p:ph sz="half" idx="15"/>
          </p:nvPr>
        </p:nvSpPr>
        <p:spPr>
          <a:xfrm>
            <a:off x="6286500" y="2266950"/>
            <a:ext cx="5524500" cy="37909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381000" y="276226"/>
            <a:ext cx="11430000" cy="914399"/>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31831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493216"/>
            <a:ext cx="11430000" cy="4640883"/>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9067800" y="6500570"/>
            <a:ext cx="2743200" cy="182880"/>
          </a:xfrm>
          <a:prstGeom prst="rect">
            <a:avLst/>
          </a:prstGeom>
        </p:spPr>
        <p:txBody>
          <a:bodyPr vert="horz" lIns="0" tIns="0" rIns="0" bIns="0" rtlCol="0" anchor="t" anchorCtr="0">
            <a:noAutofit/>
          </a:bodyPr>
          <a:lstStyle>
            <a:lvl1pPr algn="r">
              <a:lnSpc>
                <a:spcPct val="100000"/>
              </a:lnSpc>
              <a:defRPr sz="1050" b="0">
                <a:solidFill>
                  <a:schemeClr val="bg1">
                    <a:lumMod val="65000"/>
                  </a:schemeClr>
                </a:solidFill>
              </a:defRPr>
            </a:lvl1pPr>
          </a:lstStyle>
          <a:p>
            <a:fld id="{DBB23E0C-4C11-463E-BE3A-18328436AAEA}" type="slidenum">
              <a:rPr lang="en-US" smtClean="0"/>
              <a:pPr/>
              <a:t>‹#›</a:t>
            </a:fld>
            <a:endParaRPr lang="en-US"/>
          </a:p>
        </p:txBody>
      </p:sp>
      <p:sp>
        <p:nvSpPr>
          <p:cNvPr id="7" name="Isosceles Triangle 6"/>
          <p:cNvSpPr/>
          <p:nvPr/>
        </p:nvSpPr>
        <p:spPr>
          <a:xfrm flipV="1">
            <a:off x="6286500" y="-4"/>
            <a:ext cx="5905499" cy="896235"/>
          </a:xfrm>
          <a:prstGeom prst="triangle">
            <a:avLst>
              <a:gd name="adj" fmla="val 100000"/>
            </a:avLst>
          </a:prstGeom>
          <a:gradFill>
            <a:gsLst>
              <a:gs pos="0">
                <a:schemeClr val="accent1">
                  <a:lumMod val="20000"/>
                  <a:lumOff val="80000"/>
                </a:schemeClr>
              </a:gs>
              <a:gs pos="100000">
                <a:schemeClr val="tx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Rectangle 7"/>
          <p:cNvSpPr/>
          <p:nvPr/>
        </p:nvSpPr>
        <p:spPr>
          <a:xfrm>
            <a:off x="1880418" y="0"/>
            <a:ext cx="10311581"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0"/>
            <a:ext cx="1880417"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12"/>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bwMode="auto">
          <a:xfrm>
            <a:off x="10741447" y="181208"/>
            <a:ext cx="1099833" cy="439933"/>
          </a:xfrm>
          <a:prstGeom prst="rect">
            <a:avLst/>
          </a:prstGeom>
          <a:noFill/>
          <a:ln w="9525">
            <a:noFill/>
            <a:miter lim="800000"/>
            <a:headEnd/>
            <a:tailEnd/>
          </a:ln>
        </p:spPr>
      </p:pic>
      <p:sp>
        <p:nvSpPr>
          <p:cNvPr id="12" name="Rectangle 11"/>
          <p:cNvSpPr/>
          <p:nvPr/>
        </p:nvSpPr>
        <p:spPr>
          <a:xfrm>
            <a:off x="1524" y="6355080"/>
            <a:ext cx="12188952" cy="27432"/>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381000" y="6500570"/>
            <a:ext cx="2743200" cy="182880"/>
          </a:xfrm>
          <a:prstGeom prst="rect">
            <a:avLst/>
          </a:prstGeom>
          <a:noFill/>
        </p:spPr>
        <p:txBody>
          <a:bodyPr vert="horz" lIns="0" tIns="0" rIns="0" bIns="0" rtlCol="0" anchor="t" anchorCtr="0">
            <a:noAutofit/>
          </a:bodyPr>
          <a:lstStyle>
            <a:defPPr>
              <a:defRPr lang="en-US"/>
            </a:defPPr>
            <a:lvl1pPr>
              <a:lnSpc>
                <a:spcPct val="100000"/>
              </a:lnSpc>
              <a:defRPr sz="1050" b="1">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lumMod val="65000"/>
                  </a:schemeClr>
                </a:solidFill>
              </a:rPr>
              <a:t>© 2015 Alteryx, Inc.  |  Confidential</a:t>
            </a:r>
          </a:p>
          <a:p>
            <a:pPr lvl="0"/>
            <a:endParaRPr lang="en-US" dirty="0" smtClean="0">
              <a:solidFill>
                <a:schemeClr val="bg1">
                  <a:lumMod val="65000"/>
                </a:schemeClr>
              </a:solidFill>
            </a:endParaRPr>
          </a:p>
        </p:txBody>
      </p:sp>
      <p:cxnSp>
        <p:nvCxnSpPr>
          <p:cNvPr id="5" name="Straight Connector 4"/>
          <p:cNvCxnSpPr/>
          <p:nvPr/>
        </p:nvCxnSpPr>
        <p:spPr>
          <a:xfrm flipV="1">
            <a:off x="1524" y="6355080"/>
            <a:ext cx="1218895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81000" y="276226"/>
            <a:ext cx="11430000" cy="914399"/>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981266139"/>
      </p:ext>
    </p:extLst>
  </p:cSld>
  <p:clrMap bg1="lt1" tx1="dk1" bg2="lt2" tx2="dk2" accent1="accent1" accent2="accent2" accent3="accent3" accent4="accent4" accent5="accent5" accent6="accent6" hlink="hlink" folHlink="folHlink"/>
  <p:sldLayoutIdLst>
    <p:sldLayoutId id="2147483658" r:id="rId1"/>
    <p:sldLayoutId id="2147483651" r:id="rId2"/>
    <p:sldLayoutId id="2147483661" r:id="rId3"/>
    <p:sldLayoutId id="2147483649" r:id="rId4"/>
    <p:sldLayoutId id="2147483650" r:id="rId5"/>
    <p:sldLayoutId id="2147483652" r:id="rId6"/>
    <p:sldLayoutId id="2147483663" r:id="rId7"/>
    <p:sldLayoutId id="2147483659" r:id="rId8"/>
    <p:sldLayoutId id="2147483653" r:id="rId9"/>
    <p:sldLayoutId id="2147483654" r:id="rId10"/>
    <p:sldLayoutId id="2147483655" r:id="rId11"/>
    <p:sldLayoutId id="2147483660" r:id="rId12"/>
    <p:sldLayoutId id="2147483662" r:id="rId13"/>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tx2"/>
        </a:buClr>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2"/>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userDrawn="1">
          <p15:clr>
            <a:srgbClr val="F26B43"/>
          </p15:clr>
        </p15:guide>
        <p15:guide id="2" pos="240" userDrawn="1">
          <p15:clr>
            <a:srgbClr val="F26B43"/>
          </p15:clr>
        </p15:guide>
        <p15:guide id="3" pos="7440" userDrawn="1">
          <p15:clr>
            <a:srgbClr val="F26B43"/>
          </p15:clr>
        </p15:guide>
        <p15:guide id="4" orient="horz" pos="4176" userDrawn="1">
          <p15:clr>
            <a:srgbClr val="F26B43"/>
          </p15:clr>
        </p15:guide>
        <p15:guide id="5" orient="horz" pos="744" userDrawn="1">
          <p15:clr>
            <a:srgbClr val="F26B43"/>
          </p15:clr>
        </p15:guide>
        <p15:guide id="6" orient="horz" pos="936" userDrawn="1">
          <p15:clr>
            <a:srgbClr val="F26B43"/>
          </p15:clr>
        </p15:guide>
        <p15:guide id="7" orient="horz" pos="3816" userDrawn="1">
          <p15:clr>
            <a:srgbClr val="F26B43"/>
          </p15:clr>
        </p15:guide>
        <p15:guide id="8" pos="2472" userDrawn="1">
          <p15:clr>
            <a:srgbClr val="F26B43"/>
          </p15:clr>
        </p15:guide>
        <p15:guide id="9" pos="2712" userDrawn="1">
          <p15:clr>
            <a:srgbClr val="F26B43"/>
          </p15:clr>
        </p15:guide>
        <p15:guide id="10" pos="3720" userDrawn="1">
          <p15:clr>
            <a:srgbClr val="F26B43"/>
          </p15:clr>
        </p15:guide>
        <p15:guide id="11" pos="3960" userDrawn="1">
          <p15:clr>
            <a:srgbClr val="F26B43"/>
          </p15:clr>
        </p15:guide>
        <p15:guide id="12" pos="4968" userDrawn="1">
          <p15:clr>
            <a:srgbClr val="F26B43"/>
          </p15:clr>
        </p15:guide>
        <p15:guide id="13"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5200" dirty="0"/>
              <a:t>Using R and Alteryx to Uncover the Dimensions of Movie Ratings</a:t>
            </a:r>
          </a:p>
        </p:txBody>
      </p:sp>
      <p:sp>
        <p:nvSpPr>
          <p:cNvPr id="9" name="Text Placeholder 8"/>
          <p:cNvSpPr>
            <a:spLocks noGrp="1"/>
          </p:cNvSpPr>
          <p:nvPr>
            <p:ph type="body" idx="1"/>
          </p:nvPr>
        </p:nvSpPr>
        <p:spPr/>
        <p:txBody>
          <a:bodyPr/>
          <a:lstStyle/>
          <a:p>
            <a:r>
              <a:rPr lang="en-US" dirty="0" smtClean="0"/>
              <a:t>Dan Putler, Chief Scientist, Alteryx</a:t>
            </a:r>
            <a:endParaRPr lang="en-US" dirty="0"/>
          </a:p>
        </p:txBody>
      </p:sp>
      <p:sp>
        <p:nvSpPr>
          <p:cNvPr id="10" name="Text Placeholder 9"/>
          <p:cNvSpPr>
            <a:spLocks noGrp="1"/>
          </p:cNvSpPr>
          <p:nvPr>
            <p:ph type="body" idx="10"/>
          </p:nvPr>
        </p:nvSpPr>
        <p:spPr/>
        <p:txBody>
          <a:bodyPr/>
          <a:lstStyle/>
          <a:p>
            <a:r>
              <a:rPr lang="en-US" dirty="0" smtClean="0"/>
              <a:t>Bay Area R Users Group, September 1, 2015</a:t>
            </a:r>
            <a:endParaRPr lang="en-US" dirty="0"/>
          </a:p>
        </p:txBody>
      </p:sp>
      <p:pic>
        <p:nvPicPr>
          <p:cNvPr id="7" name="Picture 3" descr="C:\projects\media\getty images\97970762_47.jpg"/>
          <p:cNvPicPr>
            <a:picLocks noChangeAspect="1" noChangeArrowheads="1"/>
          </p:cNvPicPr>
          <p:nvPr/>
        </p:nvPicPr>
        <p:blipFill rotWithShape="1">
          <a:blip r:embed="rId2">
            <a:extLst>
              <a:ext uri="{28A0092B-C50C-407E-A947-70E740481C1C}">
                <a14:useLocalDpi xmlns:a14="http://schemas.microsoft.com/office/drawing/2010/main" val="0"/>
              </a:ext>
            </a:extLst>
          </a:blip>
          <a:srcRect t="11111" b="3711"/>
          <a:stretch/>
        </p:blipFill>
        <p:spPr bwMode="auto">
          <a:xfrm>
            <a:off x="0" y="1943100"/>
            <a:ext cx="3578380"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4744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Extreme Movies on Dimension 1</a:t>
            </a:r>
            <a:endParaRPr lang="en-US" dirty="0"/>
          </a:p>
        </p:txBody>
      </p:sp>
      <p:sp>
        <p:nvSpPr>
          <p:cNvPr id="3" name="Content Placeholder 2"/>
          <p:cNvSpPr>
            <a:spLocks noGrp="1"/>
          </p:cNvSpPr>
          <p:nvPr>
            <p:ph idx="1"/>
          </p:nvPr>
        </p:nvSpPr>
        <p:spPr/>
        <p:txBody>
          <a:bodyPr/>
          <a:lstStyle/>
          <a:p>
            <a:r>
              <a:rPr lang="en-US" dirty="0" smtClean="0"/>
              <a:t>High</a:t>
            </a:r>
          </a:p>
          <a:p>
            <a:pPr lvl="1"/>
            <a:r>
              <a:rPr lang="en-US" dirty="0" smtClean="0"/>
              <a:t>Batman Forever</a:t>
            </a:r>
          </a:p>
          <a:p>
            <a:pPr lvl="1"/>
            <a:r>
              <a:rPr lang="en-US" dirty="0" smtClean="0"/>
              <a:t>Twister</a:t>
            </a:r>
          </a:p>
          <a:p>
            <a:pPr lvl="1"/>
            <a:r>
              <a:rPr lang="en-US" dirty="0" smtClean="0"/>
              <a:t>Armageddon</a:t>
            </a:r>
          </a:p>
          <a:p>
            <a:pPr lvl="1"/>
            <a:r>
              <a:rPr lang="en-US" dirty="0" err="1" smtClean="0"/>
              <a:t>Waterworld</a:t>
            </a:r>
            <a:endParaRPr lang="en-US" dirty="0" smtClean="0"/>
          </a:p>
          <a:p>
            <a:pPr lvl="1"/>
            <a:r>
              <a:rPr lang="en-US" dirty="0" smtClean="0"/>
              <a:t>Ace Ventura: When Nature Calls</a:t>
            </a:r>
          </a:p>
          <a:p>
            <a:r>
              <a:rPr lang="en-US" dirty="0" smtClean="0"/>
              <a:t>Low </a:t>
            </a:r>
          </a:p>
          <a:p>
            <a:pPr lvl="1"/>
            <a:r>
              <a:rPr lang="en-US" dirty="0" smtClean="0"/>
              <a:t>The Godfather</a:t>
            </a:r>
          </a:p>
          <a:p>
            <a:pPr lvl="1"/>
            <a:r>
              <a:rPr lang="en-US" dirty="0" smtClean="0"/>
              <a:t>The Usual Suspects</a:t>
            </a:r>
          </a:p>
          <a:p>
            <a:pPr lvl="1"/>
            <a:r>
              <a:rPr lang="en-US" dirty="0" smtClean="0"/>
              <a:t>Pulp Fiction</a:t>
            </a:r>
          </a:p>
          <a:p>
            <a:pPr lvl="1"/>
            <a:r>
              <a:rPr lang="en-US" dirty="0" smtClean="0"/>
              <a:t>The Shawshank Redemption</a:t>
            </a:r>
          </a:p>
          <a:p>
            <a:pPr lvl="1"/>
            <a:r>
              <a:rPr lang="en-US" dirty="0" smtClean="0"/>
              <a:t>The Godfather: Part II</a:t>
            </a: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10</a:t>
            </a:fld>
            <a:endParaRPr lang="en-US"/>
          </a:p>
        </p:txBody>
      </p:sp>
    </p:spTree>
    <p:extLst>
      <p:ext uri="{BB962C8B-B14F-4D97-AF65-F5344CB8AC3E}">
        <p14:creationId xmlns:p14="http://schemas.microsoft.com/office/powerpoint/2010/main" val="169716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Critics’ Quotes on the High End of Dimension 1</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11</a:t>
            </a:fld>
            <a:endParaRPr lang="en-US"/>
          </a:p>
        </p:txBody>
      </p:sp>
      <p:sp>
        <p:nvSpPr>
          <p:cNvPr id="4" name="Rectangle 3"/>
          <p:cNvSpPr/>
          <p:nvPr/>
        </p:nvSpPr>
        <p:spPr>
          <a:xfrm>
            <a:off x="775446" y="1493548"/>
            <a:ext cx="10654553" cy="1015663"/>
          </a:xfrm>
          <a:prstGeom prst="rect">
            <a:avLst/>
          </a:prstGeom>
        </p:spPr>
        <p:txBody>
          <a:bodyPr wrap="square">
            <a:spAutoFit/>
          </a:bodyPr>
          <a:lstStyle/>
          <a:p>
            <a:r>
              <a:rPr lang="en-US" sz="2000" dirty="0"/>
              <a:t>Director Joel Schumacher (of </a:t>
            </a:r>
            <a:r>
              <a:rPr lang="en-US" sz="2000" b="1" i="1" dirty="0"/>
              <a:t>Batman Forever</a:t>
            </a:r>
            <a:r>
              <a:rPr lang="en-US" sz="2000" dirty="0"/>
              <a:t>) submits to the Wagnerian bombast with an overly busy surface, and the script by Lee and Janet Scott </a:t>
            </a:r>
            <a:r>
              <a:rPr lang="en-US" sz="2000" dirty="0" err="1"/>
              <a:t>Batchler</a:t>
            </a:r>
            <a:r>
              <a:rPr lang="en-US" sz="2000" dirty="0"/>
              <a:t> and </a:t>
            </a:r>
            <a:r>
              <a:rPr lang="en-US" sz="2000" dirty="0" err="1"/>
              <a:t>Akiva</a:t>
            </a:r>
            <a:r>
              <a:rPr lang="en-US" sz="2000" dirty="0"/>
              <a:t> </a:t>
            </a:r>
            <a:r>
              <a:rPr lang="en-US" sz="2000" dirty="0" err="1"/>
              <a:t>Goldsman</a:t>
            </a:r>
            <a:r>
              <a:rPr lang="en-US" sz="2000" dirty="0"/>
              <a:t> basically runs through the formula as if it's a checklist.</a:t>
            </a:r>
          </a:p>
        </p:txBody>
      </p:sp>
      <p:sp>
        <p:nvSpPr>
          <p:cNvPr id="5" name="Rectangle 4"/>
          <p:cNvSpPr/>
          <p:nvPr/>
        </p:nvSpPr>
        <p:spPr>
          <a:xfrm>
            <a:off x="775445" y="2752183"/>
            <a:ext cx="10654553" cy="707886"/>
          </a:xfrm>
          <a:prstGeom prst="rect">
            <a:avLst/>
          </a:prstGeom>
        </p:spPr>
        <p:txBody>
          <a:bodyPr wrap="square">
            <a:spAutoFit/>
          </a:bodyPr>
          <a:lstStyle/>
          <a:p>
            <a:r>
              <a:rPr lang="en-US" sz="2000" dirty="0"/>
              <a:t>Effects apart, this (</a:t>
            </a:r>
            <a:r>
              <a:rPr lang="en-US" sz="2000" b="1" i="1" dirty="0"/>
              <a:t>Twister</a:t>
            </a:r>
            <a:r>
              <a:rPr lang="en-US" sz="2000" dirty="0"/>
              <a:t>) is dire: predictable, clichéd, sloppily written, pitifully performed and surprisingly short of real shocks and suspense.</a:t>
            </a:r>
          </a:p>
        </p:txBody>
      </p:sp>
      <p:sp>
        <p:nvSpPr>
          <p:cNvPr id="6" name="Rectangle 5"/>
          <p:cNvSpPr/>
          <p:nvPr/>
        </p:nvSpPr>
        <p:spPr>
          <a:xfrm>
            <a:off x="775444" y="3703041"/>
            <a:ext cx="10654553" cy="707886"/>
          </a:xfrm>
          <a:prstGeom prst="rect">
            <a:avLst/>
          </a:prstGeom>
        </p:spPr>
        <p:txBody>
          <a:bodyPr wrap="square">
            <a:spAutoFit/>
          </a:bodyPr>
          <a:lstStyle/>
          <a:p>
            <a:r>
              <a:rPr lang="en-US" sz="2000" dirty="0"/>
              <a:t>So predictable it (</a:t>
            </a:r>
            <a:r>
              <a:rPr lang="en-US" sz="2000" b="1" i="1" dirty="0"/>
              <a:t>Armageddon</a:t>
            </a:r>
            <a:r>
              <a:rPr lang="en-US" sz="2000" dirty="0"/>
              <a:t>) could have been written by a chimp who's watched too much TV, the huge movie is as dumb as it is loud, and it's way too loud.</a:t>
            </a:r>
          </a:p>
        </p:txBody>
      </p:sp>
      <p:sp>
        <p:nvSpPr>
          <p:cNvPr id="7" name="Rectangle 6"/>
          <p:cNvSpPr/>
          <p:nvPr/>
        </p:nvSpPr>
        <p:spPr>
          <a:xfrm>
            <a:off x="775443" y="4653899"/>
            <a:ext cx="10654553" cy="1323439"/>
          </a:xfrm>
          <a:prstGeom prst="rect">
            <a:avLst/>
          </a:prstGeom>
        </p:spPr>
        <p:txBody>
          <a:bodyPr wrap="square">
            <a:spAutoFit/>
          </a:bodyPr>
          <a:lstStyle/>
          <a:p>
            <a:r>
              <a:rPr lang="en-US" sz="2000" dirty="0"/>
              <a:t>It (</a:t>
            </a:r>
            <a:r>
              <a:rPr lang="en-US" sz="2000" b="1" i="1" dirty="0" err="1"/>
              <a:t>Waterworld</a:t>
            </a:r>
            <a:r>
              <a:rPr lang="en-US" sz="2000" dirty="0"/>
              <a:t>) lacks the coherent fantasy of truly enveloping science fiction, preferring to concentrate on flashy, isolated stunts that say more about expense than expertise. Its storytelling, remarkably crude for such an elaborate production, takes a back seat to its enthusiasm for post-apocalyptic rust and rubble.</a:t>
            </a:r>
          </a:p>
        </p:txBody>
      </p:sp>
    </p:spTree>
    <p:extLst>
      <p:ext uri="{BB962C8B-B14F-4D97-AF65-F5344CB8AC3E}">
        <p14:creationId xmlns:p14="http://schemas.microsoft.com/office/powerpoint/2010/main" val="42682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Critics’ Quotes on the Low End of Dimension 1</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12</a:t>
            </a:fld>
            <a:endParaRPr lang="en-US"/>
          </a:p>
        </p:txBody>
      </p:sp>
      <p:sp>
        <p:nvSpPr>
          <p:cNvPr id="5" name="Rectangle 4"/>
          <p:cNvSpPr/>
          <p:nvPr/>
        </p:nvSpPr>
        <p:spPr>
          <a:xfrm>
            <a:off x="824752" y="1520931"/>
            <a:ext cx="10511119" cy="707886"/>
          </a:xfrm>
          <a:prstGeom prst="rect">
            <a:avLst/>
          </a:prstGeom>
        </p:spPr>
        <p:txBody>
          <a:bodyPr wrap="square">
            <a:spAutoFit/>
          </a:bodyPr>
          <a:lstStyle/>
          <a:p>
            <a:r>
              <a:rPr lang="en-US" sz="2000" dirty="0"/>
              <a:t>Francis Ford Coppola has made (in </a:t>
            </a:r>
            <a:r>
              <a:rPr lang="en-US" sz="2000" b="1" i="1" dirty="0" smtClean="0"/>
              <a:t>The </a:t>
            </a:r>
            <a:r>
              <a:rPr lang="en-US" sz="2000" b="1" i="1" dirty="0"/>
              <a:t>Godfather</a:t>
            </a:r>
            <a:r>
              <a:rPr lang="en-US" sz="2000" dirty="0"/>
              <a:t>) one of the most brutal and moving chronicles of American life ever designed within the limits of popular entertainment.</a:t>
            </a:r>
          </a:p>
        </p:txBody>
      </p:sp>
      <p:sp>
        <p:nvSpPr>
          <p:cNvPr id="6" name="Rectangle 5"/>
          <p:cNvSpPr/>
          <p:nvPr/>
        </p:nvSpPr>
        <p:spPr>
          <a:xfrm>
            <a:off x="824751" y="2438873"/>
            <a:ext cx="10511119" cy="1015663"/>
          </a:xfrm>
          <a:prstGeom prst="rect">
            <a:avLst/>
          </a:prstGeom>
        </p:spPr>
        <p:txBody>
          <a:bodyPr wrap="square">
            <a:spAutoFit/>
          </a:bodyPr>
          <a:lstStyle/>
          <a:p>
            <a:r>
              <a:rPr lang="en-US" sz="2000" dirty="0"/>
              <a:t>A terrific cast (in the movie </a:t>
            </a:r>
            <a:r>
              <a:rPr lang="en-US" sz="2000" b="1" i="1" dirty="0"/>
              <a:t>The Usual Suspects</a:t>
            </a:r>
            <a:r>
              <a:rPr lang="en-US" sz="2000" dirty="0"/>
              <a:t>) of exciting actors socks over this absorbingly complicated yarn that's been spun in seductively slick fashion by director Bryan Singer.</a:t>
            </a:r>
          </a:p>
        </p:txBody>
      </p:sp>
      <p:sp>
        <p:nvSpPr>
          <p:cNvPr id="7" name="Rectangle 6"/>
          <p:cNvSpPr/>
          <p:nvPr/>
        </p:nvSpPr>
        <p:spPr>
          <a:xfrm>
            <a:off x="824750" y="3664592"/>
            <a:ext cx="10511119" cy="1323439"/>
          </a:xfrm>
          <a:prstGeom prst="rect">
            <a:avLst/>
          </a:prstGeom>
        </p:spPr>
        <p:txBody>
          <a:bodyPr wrap="square">
            <a:spAutoFit/>
          </a:bodyPr>
          <a:lstStyle/>
          <a:p>
            <a:r>
              <a:rPr lang="en-US" sz="2000" dirty="0"/>
              <a:t>Watching </a:t>
            </a:r>
            <a:r>
              <a:rPr lang="en-US" sz="2000" b="1" i="1" dirty="0"/>
              <a:t>Pulp Fiction</a:t>
            </a:r>
            <a:r>
              <a:rPr lang="en-US" sz="2000" dirty="0"/>
              <a:t>, you don’t just get engrossed in what’s happening on screen. You get intoxicated by it — high on the rediscovery of how pleasurable a movie can be. I’m not sure I’ve ever encountered a filmmaker who combined discipline and control with sheer wild-ass joy the way that Tarantino does.</a:t>
            </a:r>
          </a:p>
        </p:txBody>
      </p:sp>
      <p:sp>
        <p:nvSpPr>
          <p:cNvPr id="8" name="Rectangle 7"/>
          <p:cNvSpPr/>
          <p:nvPr/>
        </p:nvSpPr>
        <p:spPr>
          <a:xfrm>
            <a:off x="824749" y="5198087"/>
            <a:ext cx="10511119" cy="707886"/>
          </a:xfrm>
          <a:prstGeom prst="rect">
            <a:avLst/>
          </a:prstGeom>
        </p:spPr>
        <p:txBody>
          <a:bodyPr wrap="square">
            <a:spAutoFit/>
          </a:bodyPr>
          <a:lstStyle/>
          <a:p>
            <a:r>
              <a:rPr lang="en-US" sz="2000" dirty="0"/>
              <a:t>Thanks to fine performances and beautiful photography, you get that inspirational jump-start frame after frame (from </a:t>
            </a:r>
            <a:r>
              <a:rPr lang="en-US" sz="2000" b="1" i="1" dirty="0" smtClean="0"/>
              <a:t>The Shawshank </a:t>
            </a:r>
            <a:r>
              <a:rPr lang="en-US" sz="2000" b="1" i="1" dirty="0"/>
              <a:t>Redemption</a:t>
            </a:r>
            <a:r>
              <a:rPr lang="en-US" sz="2000" dirty="0"/>
              <a:t>).</a:t>
            </a:r>
          </a:p>
        </p:txBody>
      </p:sp>
    </p:spTree>
    <p:extLst>
      <p:ext uri="{BB962C8B-B14F-4D97-AF65-F5344CB8AC3E}">
        <p14:creationId xmlns:p14="http://schemas.microsoft.com/office/powerpoint/2010/main" val="99657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Extreme Movies on Dimension 3</a:t>
            </a:r>
            <a:endParaRPr lang="en-US" dirty="0"/>
          </a:p>
        </p:txBody>
      </p:sp>
      <p:sp>
        <p:nvSpPr>
          <p:cNvPr id="3" name="Content Placeholder 2"/>
          <p:cNvSpPr>
            <a:spLocks noGrp="1"/>
          </p:cNvSpPr>
          <p:nvPr>
            <p:ph idx="1"/>
          </p:nvPr>
        </p:nvSpPr>
        <p:spPr/>
        <p:txBody>
          <a:bodyPr/>
          <a:lstStyle/>
          <a:p>
            <a:r>
              <a:rPr lang="en-US" dirty="0" smtClean="0"/>
              <a:t>High</a:t>
            </a:r>
          </a:p>
          <a:p>
            <a:pPr lvl="1"/>
            <a:r>
              <a:rPr lang="en-US" dirty="0" smtClean="0"/>
              <a:t>Babe</a:t>
            </a:r>
          </a:p>
          <a:p>
            <a:pPr lvl="1"/>
            <a:r>
              <a:rPr lang="en-US" dirty="0" smtClean="0"/>
              <a:t>E.T.</a:t>
            </a:r>
          </a:p>
          <a:p>
            <a:pPr lvl="1"/>
            <a:r>
              <a:rPr lang="en-US" dirty="0" smtClean="0"/>
              <a:t>The Wizard of Oz</a:t>
            </a:r>
          </a:p>
          <a:p>
            <a:pPr lvl="1"/>
            <a:r>
              <a:rPr lang="en-US" dirty="0" smtClean="0"/>
              <a:t>Snow White and the Seven Dwarfs</a:t>
            </a:r>
          </a:p>
          <a:p>
            <a:pPr lvl="1"/>
            <a:r>
              <a:rPr lang="en-US" dirty="0" smtClean="0"/>
              <a:t>Toy Story 2</a:t>
            </a:r>
          </a:p>
          <a:p>
            <a:r>
              <a:rPr lang="en-US" dirty="0" smtClean="0"/>
              <a:t>Low</a:t>
            </a:r>
          </a:p>
          <a:p>
            <a:pPr lvl="1"/>
            <a:r>
              <a:rPr lang="en-US" dirty="0" smtClean="0"/>
              <a:t>The Fifth Element</a:t>
            </a:r>
          </a:p>
          <a:p>
            <a:pPr lvl="1"/>
            <a:r>
              <a:rPr lang="en-US" dirty="0" smtClean="0"/>
              <a:t>Snatch</a:t>
            </a:r>
          </a:p>
          <a:p>
            <a:pPr lvl="1"/>
            <a:r>
              <a:rPr lang="en-US" dirty="0" smtClean="0"/>
              <a:t>Interview With the Vampire</a:t>
            </a:r>
          </a:p>
          <a:p>
            <a:pPr lvl="1"/>
            <a:r>
              <a:rPr lang="en-US" dirty="0" err="1" smtClean="0"/>
              <a:t>Gattaca</a:t>
            </a:r>
            <a:endParaRPr lang="en-US" dirty="0" smtClean="0"/>
          </a:p>
          <a:p>
            <a:pPr lvl="1"/>
            <a:r>
              <a:rPr lang="en-US" dirty="0" smtClean="0"/>
              <a:t>Kill Bill: Volume 1</a:t>
            </a: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13</a:t>
            </a:fld>
            <a:endParaRPr lang="en-US"/>
          </a:p>
        </p:txBody>
      </p:sp>
    </p:spTree>
    <p:extLst>
      <p:ext uri="{BB962C8B-B14F-4D97-AF65-F5344CB8AC3E}">
        <p14:creationId xmlns:p14="http://schemas.microsoft.com/office/powerpoint/2010/main" val="72807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Critics’ Quotes on the High End of Dimension 3</a:t>
            </a:r>
          </a:p>
        </p:txBody>
      </p:sp>
      <p:sp>
        <p:nvSpPr>
          <p:cNvPr id="3" name="Slide Number Placeholder 2"/>
          <p:cNvSpPr>
            <a:spLocks noGrp="1"/>
          </p:cNvSpPr>
          <p:nvPr>
            <p:ph type="sldNum" sz="quarter" idx="12"/>
          </p:nvPr>
        </p:nvSpPr>
        <p:spPr/>
        <p:txBody>
          <a:bodyPr/>
          <a:lstStyle/>
          <a:p>
            <a:fld id="{DBB23E0C-4C11-463E-BE3A-18328436AAEA}" type="slidenum">
              <a:rPr lang="en-US" smtClean="0"/>
              <a:t>14</a:t>
            </a:fld>
            <a:endParaRPr lang="en-US"/>
          </a:p>
        </p:txBody>
      </p:sp>
      <p:sp>
        <p:nvSpPr>
          <p:cNvPr id="4" name="Rectangle 3"/>
          <p:cNvSpPr/>
          <p:nvPr/>
        </p:nvSpPr>
        <p:spPr>
          <a:xfrm>
            <a:off x="761999" y="1345630"/>
            <a:ext cx="10681447" cy="1015663"/>
          </a:xfrm>
          <a:prstGeom prst="rect">
            <a:avLst/>
          </a:prstGeom>
        </p:spPr>
        <p:txBody>
          <a:bodyPr wrap="square">
            <a:spAutoFit/>
          </a:bodyPr>
          <a:lstStyle/>
          <a:p>
            <a:r>
              <a:rPr lang="en-US" sz="2000" dirty="0"/>
              <a:t>For children, the movie (</a:t>
            </a:r>
            <a:r>
              <a:rPr lang="en-US" sz="2000" b="1" i="1" dirty="0"/>
              <a:t>Babe</a:t>
            </a:r>
            <a:r>
              <a:rPr lang="en-US" sz="2000" dirty="0"/>
              <a:t>) will play like a storybook come to life. Adults, at first, will marvel at the special effects and puppetry. But ultimately, they'll be won over by the nuances of a story that finds a fresh way to deliver a timeless message.</a:t>
            </a:r>
          </a:p>
        </p:txBody>
      </p:sp>
      <p:sp>
        <p:nvSpPr>
          <p:cNvPr id="5" name="Rectangle 4"/>
          <p:cNvSpPr/>
          <p:nvPr/>
        </p:nvSpPr>
        <p:spPr>
          <a:xfrm>
            <a:off x="761999" y="2453679"/>
            <a:ext cx="10681447" cy="1631216"/>
          </a:xfrm>
          <a:prstGeom prst="rect">
            <a:avLst/>
          </a:prstGeom>
        </p:spPr>
        <p:txBody>
          <a:bodyPr wrap="square">
            <a:spAutoFit/>
          </a:bodyPr>
          <a:lstStyle/>
          <a:p>
            <a:r>
              <a:rPr lang="en-US" sz="2000" b="1" i="1" dirty="0" smtClean="0"/>
              <a:t>E.T</a:t>
            </a:r>
            <a:r>
              <a:rPr lang="en-US" sz="2000" b="1" i="1" dirty="0"/>
              <a:t>., the Extra </a:t>
            </a:r>
            <a:r>
              <a:rPr lang="en-US" sz="2000" b="1" i="1" dirty="0" smtClean="0"/>
              <a:t>Terrestrial</a:t>
            </a:r>
            <a:r>
              <a:rPr lang="en-US" sz="2000" dirty="0" smtClean="0"/>
              <a:t> </a:t>
            </a:r>
            <a:r>
              <a:rPr lang="en-US" sz="2000" dirty="0"/>
              <a:t>may be the best Disney film Disney never made. Captivating, endearingly optimistic and magical at times, Steven Spielberg's fantasy about a stranded alien from outer space protected by three kids until it can arrange for passage home is certain to capture the imagination of the world's youth in the manner of most of his earlier </a:t>
            </a:r>
            <a:r>
              <a:rPr lang="en-US" sz="2000" dirty="0" smtClean="0"/>
              <a:t>pics.</a:t>
            </a:r>
            <a:endParaRPr lang="en-US" sz="2000" dirty="0"/>
          </a:p>
        </p:txBody>
      </p:sp>
      <p:sp>
        <p:nvSpPr>
          <p:cNvPr id="6" name="Rectangle 5"/>
          <p:cNvSpPr/>
          <p:nvPr/>
        </p:nvSpPr>
        <p:spPr>
          <a:xfrm>
            <a:off x="761999" y="4177281"/>
            <a:ext cx="11049001" cy="1938992"/>
          </a:xfrm>
          <a:prstGeom prst="rect">
            <a:avLst/>
          </a:prstGeom>
        </p:spPr>
        <p:txBody>
          <a:bodyPr wrap="square">
            <a:spAutoFit/>
          </a:bodyPr>
          <a:lstStyle/>
          <a:p>
            <a:r>
              <a:rPr lang="en-US" sz="2000" dirty="0"/>
              <a:t>Sheer fantasy, delightful, gay, and altogether captivating, touched the screen yesterday when Walt Disney's long-awaited feature-length cartoon of the Grimm fairy tale, </a:t>
            </a:r>
            <a:r>
              <a:rPr lang="en-US" sz="2000" b="1" i="1" dirty="0"/>
              <a:t>Snow White and the Seven Dwarfs</a:t>
            </a:r>
            <a:r>
              <a:rPr lang="en-US" sz="2000" dirty="0"/>
              <a:t>, had its local premiere at the Radio City Music Hall. Let your fears be quieted at once: Mr. Disney and his amazing technical crew have outdone themselves. The picture more than matches expectations. It is a classic, as important cinematically as The Birth of a Nation or the birth of Mickey Mouse.</a:t>
            </a:r>
          </a:p>
        </p:txBody>
      </p:sp>
    </p:spTree>
    <p:extLst>
      <p:ext uri="{BB962C8B-B14F-4D97-AF65-F5344CB8AC3E}">
        <p14:creationId xmlns:p14="http://schemas.microsoft.com/office/powerpoint/2010/main" val="315568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Critics’ Quotes on the </a:t>
            </a:r>
            <a:r>
              <a:rPr lang="en-US" dirty="0" smtClean="0"/>
              <a:t>Low End </a:t>
            </a:r>
            <a:r>
              <a:rPr lang="en-US" dirty="0"/>
              <a:t>of Dimension 3</a:t>
            </a:r>
          </a:p>
        </p:txBody>
      </p:sp>
      <p:sp>
        <p:nvSpPr>
          <p:cNvPr id="3" name="Slide Number Placeholder 2"/>
          <p:cNvSpPr>
            <a:spLocks noGrp="1"/>
          </p:cNvSpPr>
          <p:nvPr>
            <p:ph type="sldNum" sz="quarter" idx="12"/>
          </p:nvPr>
        </p:nvSpPr>
        <p:spPr/>
        <p:txBody>
          <a:bodyPr/>
          <a:lstStyle/>
          <a:p>
            <a:fld id="{DBB23E0C-4C11-463E-BE3A-18328436AAEA}" type="slidenum">
              <a:rPr lang="en-US" smtClean="0"/>
              <a:t>15</a:t>
            </a:fld>
            <a:endParaRPr lang="en-US"/>
          </a:p>
        </p:txBody>
      </p:sp>
      <p:sp>
        <p:nvSpPr>
          <p:cNvPr id="4" name="Rectangle 3"/>
          <p:cNvSpPr/>
          <p:nvPr/>
        </p:nvSpPr>
        <p:spPr>
          <a:xfrm>
            <a:off x="815789" y="1492187"/>
            <a:ext cx="10493188" cy="400110"/>
          </a:xfrm>
          <a:prstGeom prst="rect">
            <a:avLst/>
          </a:prstGeom>
        </p:spPr>
        <p:txBody>
          <a:bodyPr wrap="square">
            <a:spAutoFit/>
          </a:bodyPr>
          <a:lstStyle/>
          <a:p>
            <a:r>
              <a:rPr lang="en-US" dirty="0"/>
              <a:t>(</a:t>
            </a:r>
            <a:r>
              <a:rPr lang="en-US" b="1" i="1" dirty="0"/>
              <a:t>The Fifth </a:t>
            </a:r>
            <a:r>
              <a:rPr lang="en-US" sz="2000" b="1" i="1" dirty="0"/>
              <a:t>Element</a:t>
            </a:r>
            <a:r>
              <a:rPr lang="en-US" dirty="0"/>
              <a:t> is) A </a:t>
            </a:r>
            <a:r>
              <a:rPr lang="en-US" sz="2000" dirty="0"/>
              <a:t>hodgepodge</a:t>
            </a:r>
            <a:r>
              <a:rPr lang="en-US" dirty="0"/>
              <a:t> of elements that don't comfortably </a:t>
            </a:r>
            <a:r>
              <a:rPr lang="en-US" sz="2000" dirty="0"/>
              <a:t>coalesce</a:t>
            </a:r>
            <a:r>
              <a:rPr lang="en-US" dirty="0"/>
              <a:t>.</a:t>
            </a:r>
          </a:p>
        </p:txBody>
      </p:sp>
      <p:sp>
        <p:nvSpPr>
          <p:cNvPr id="5" name="Rectangle 4"/>
          <p:cNvSpPr/>
          <p:nvPr/>
        </p:nvSpPr>
        <p:spPr>
          <a:xfrm>
            <a:off x="815789" y="2191435"/>
            <a:ext cx="10493188" cy="400110"/>
          </a:xfrm>
          <a:prstGeom prst="rect">
            <a:avLst/>
          </a:prstGeom>
        </p:spPr>
        <p:txBody>
          <a:bodyPr wrap="square">
            <a:spAutoFit/>
          </a:bodyPr>
          <a:lstStyle/>
          <a:p>
            <a:r>
              <a:rPr lang="en-US" sz="2000" dirty="0"/>
              <a:t>The movie (</a:t>
            </a:r>
            <a:r>
              <a:rPr lang="en-US" sz="2000" b="1" i="1" dirty="0"/>
              <a:t>Snatch</a:t>
            </a:r>
            <a:r>
              <a:rPr lang="en-US" sz="2000" dirty="0"/>
              <a:t>) is not boring, but it doesn't build and it doesn't arrive anywhere.</a:t>
            </a:r>
          </a:p>
        </p:txBody>
      </p:sp>
      <p:sp>
        <p:nvSpPr>
          <p:cNvPr id="6" name="Rectangle 5"/>
          <p:cNvSpPr/>
          <p:nvPr/>
        </p:nvSpPr>
        <p:spPr>
          <a:xfrm>
            <a:off x="815789" y="2828836"/>
            <a:ext cx="10493188" cy="1015663"/>
          </a:xfrm>
          <a:prstGeom prst="rect">
            <a:avLst/>
          </a:prstGeom>
        </p:spPr>
        <p:txBody>
          <a:bodyPr wrap="square">
            <a:spAutoFit/>
          </a:bodyPr>
          <a:lstStyle/>
          <a:p>
            <a:r>
              <a:rPr lang="en-US" sz="2000" dirty="0"/>
              <a:t>Passionately anticipated and much ballyhooed, the film (</a:t>
            </a:r>
            <a:r>
              <a:rPr lang="en-US" sz="2000" b="1" i="1" dirty="0"/>
              <a:t>Interview with the Vampire</a:t>
            </a:r>
            <a:r>
              <a:rPr lang="en-US" sz="2000" dirty="0"/>
              <a:t>), alas, is little more than a foppish, fang de </a:t>
            </a:r>
            <a:r>
              <a:rPr lang="en-US" sz="2000" dirty="0" err="1"/>
              <a:t>siecle</a:t>
            </a:r>
            <a:r>
              <a:rPr lang="en-US" sz="2000" dirty="0"/>
              <a:t> costume drama. Its pulse barely registers.</a:t>
            </a:r>
          </a:p>
        </p:txBody>
      </p:sp>
      <p:sp>
        <p:nvSpPr>
          <p:cNvPr id="7" name="Rectangle 6"/>
          <p:cNvSpPr/>
          <p:nvPr/>
        </p:nvSpPr>
        <p:spPr>
          <a:xfrm>
            <a:off x="815789" y="4081790"/>
            <a:ext cx="10493188" cy="400110"/>
          </a:xfrm>
          <a:prstGeom prst="rect">
            <a:avLst/>
          </a:prstGeom>
        </p:spPr>
        <p:txBody>
          <a:bodyPr wrap="square">
            <a:spAutoFit/>
          </a:bodyPr>
          <a:lstStyle/>
          <a:p>
            <a:r>
              <a:rPr lang="en-US" sz="2000" dirty="0"/>
              <a:t>(</a:t>
            </a:r>
            <a:r>
              <a:rPr lang="en-US" sz="2000" b="1" i="1" dirty="0" err="1"/>
              <a:t>Gattaca</a:t>
            </a:r>
            <a:r>
              <a:rPr lang="en-US" sz="2000" dirty="0"/>
              <a:t> is) Chilly, elegant, and a little bloodless.</a:t>
            </a:r>
          </a:p>
        </p:txBody>
      </p:sp>
      <p:sp>
        <p:nvSpPr>
          <p:cNvPr id="8" name="Rectangle 7"/>
          <p:cNvSpPr/>
          <p:nvPr/>
        </p:nvSpPr>
        <p:spPr>
          <a:xfrm>
            <a:off x="815789" y="4719191"/>
            <a:ext cx="10493188" cy="707886"/>
          </a:xfrm>
          <a:prstGeom prst="rect">
            <a:avLst/>
          </a:prstGeom>
        </p:spPr>
        <p:txBody>
          <a:bodyPr wrap="square">
            <a:spAutoFit/>
          </a:bodyPr>
          <a:lstStyle/>
          <a:p>
            <a:r>
              <a:rPr lang="en-US" sz="2000" dirty="0"/>
              <a:t>Structurally and narratively amputated, (</a:t>
            </a:r>
            <a:r>
              <a:rPr lang="en-US" sz="2000" b="1" i="1" dirty="0"/>
              <a:t>Kill Bill:</a:t>
            </a:r>
            <a:r>
              <a:rPr lang="en-US" sz="2000" dirty="0"/>
              <a:t>)</a:t>
            </a:r>
            <a:r>
              <a:rPr lang="en-US" sz="2000" b="1" i="1" dirty="0"/>
              <a:t>Volume 1</a:t>
            </a:r>
            <a:r>
              <a:rPr lang="en-US" sz="2000" dirty="0"/>
              <a:t> retains head and guts but loses its heart and gams to the second installment.</a:t>
            </a:r>
          </a:p>
        </p:txBody>
      </p:sp>
    </p:spTree>
    <p:extLst>
      <p:ext uri="{BB962C8B-B14F-4D97-AF65-F5344CB8AC3E}">
        <p14:creationId xmlns:p14="http://schemas.microsoft.com/office/powerpoint/2010/main" val="401308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the External Ratings Measures </a:t>
            </a:r>
            <a:endParaRPr lang="en-US" dirty="0"/>
          </a:p>
        </p:txBody>
      </p:sp>
      <p:sp>
        <p:nvSpPr>
          <p:cNvPr id="3" name="Content Placeholder 2"/>
          <p:cNvSpPr>
            <a:spLocks noGrp="1"/>
          </p:cNvSpPr>
          <p:nvPr>
            <p:ph idx="1"/>
          </p:nvPr>
        </p:nvSpPr>
        <p:spPr/>
        <p:txBody>
          <a:bodyPr/>
          <a:lstStyle/>
          <a:p>
            <a:r>
              <a:rPr lang="en-US" dirty="0" smtClean="0"/>
              <a:t>The data randomly divided into two samples</a:t>
            </a:r>
          </a:p>
          <a:p>
            <a:pPr lvl="1"/>
            <a:r>
              <a:rPr lang="en-US" dirty="0" smtClean="0"/>
              <a:t>An estimation (training) sample of 134 movies</a:t>
            </a:r>
          </a:p>
          <a:p>
            <a:pPr lvl="1"/>
            <a:r>
              <a:rPr lang="en-US" dirty="0" smtClean="0"/>
              <a:t>A validation (test) sample of 66 movies</a:t>
            </a:r>
          </a:p>
          <a:p>
            <a:r>
              <a:rPr lang="en-US" dirty="0" smtClean="0"/>
              <a:t>Four different models were estimated for each of three measures</a:t>
            </a:r>
          </a:p>
          <a:p>
            <a:pPr lvl="1"/>
            <a:r>
              <a:rPr lang="en-US" dirty="0" smtClean="0"/>
              <a:t>A linear regression model of the six most important dimensions</a:t>
            </a:r>
          </a:p>
          <a:p>
            <a:pPr lvl="1"/>
            <a:r>
              <a:rPr lang="en-US" dirty="0" smtClean="0"/>
              <a:t>A reduced linear regression using stepwise selection</a:t>
            </a:r>
          </a:p>
          <a:p>
            <a:pPr lvl="1"/>
            <a:r>
              <a:rPr lang="en-US" dirty="0" smtClean="0"/>
              <a:t>A gradient based boosting model (using the R </a:t>
            </a:r>
            <a:r>
              <a:rPr lang="en-US" dirty="0" err="1" smtClean="0"/>
              <a:t>gbm</a:t>
            </a:r>
            <a:r>
              <a:rPr lang="en-US" dirty="0" smtClean="0"/>
              <a:t> package)</a:t>
            </a:r>
          </a:p>
          <a:p>
            <a:pPr lvl="1"/>
            <a:r>
              <a:rPr lang="en-US" dirty="0" smtClean="0"/>
              <a:t>A random forest model (using the R </a:t>
            </a:r>
            <a:r>
              <a:rPr lang="en-US" dirty="0" err="1" smtClean="0"/>
              <a:t>randomForest</a:t>
            </a:r>
            <a:r>
              <a:rPr lang="en-US" dirty="0" smtClean="0"/>
              <a:t> package)</a:t>
            </a:r>
          </a:p>
        </p:txBody>
      </p:sp>
      <p:sp>
        <p:nvSpPr>
          <p:cNvPr id="4" name="Slide Number Placeholder 3"/>
          <p:cNvSpPr>
            <a:spLocks noGrp="1"/>
          </p:cNvSpPr>
          <p:nvPr>
            <p:ph type="sldNum" sz="quarter" idx="12"/>
          </p:nvPr>
        </p:nvSpPr>
        <p:spPr/>
        <p:txBody>
          <a:bodyPr/>
          <a:lstStyle/>
          <a:p>
            <a:fld id="{DBB23E0C-4C11-463E-BE3A-18328436AAEA}" type="slidenum">
              <a:rPr lang="en-US" smtClean="0"/>
              <a:t>16</a:t>
            </a:fld>
            <a:endParaRPr lang="en-US"/>
          </a:p>
        </p:txBody>
      </p:sp>
    </p:spTree>
    <p:extLst>
      <p:ext uri="{BB962C8B-B14F-4D97-AF65-F5344CB8AC3E}">
        <p14:creationId xmlns:p14="http://schemas.microsoft.com/office/powerpoint/2010/main" val="102770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from the IMDB Ratings Models</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17</a:t>
            </a:fld>
            <a:endParaRPr lang="en-US"/>
          </a:p>
        </p:txBody>
      </p:sp>
      <p:graphicFrame>
        <p:nvGraphicFramePr>
          <p:cNvPr id="7" name="Table 1"/>
          <p:cNvGraphicFramePr>
            <a:graphicFrameLocks noGrp="1"/>
          </p:cNvGraphicFramePr>
          <p:nvPr>
            <p:extLst>
              <p:ext uri="{D42A27DB-BD31-4B8C-83A1-F6EECF244321}">
                <p14:modId xmlns:p14="http://schemas.microsoft.com/office/powerpoint/2010/main" val="1042637151"/>
              </p:ext>
            </p:extLst>
          </p:nvPr>
        </p:nvGraphicFramePr>
        <p:xfrm>
          <a:off x="3001498" y="5290584"/>
          <a:ext cx="6747413" cy="1041400"/>
        </p:xfrm>
        <a:graphic>
          <a:graphicData uri="http://schemas.openxmlformats.org/drawingml/2006/table">
            <a:tbl>
              <a:tblPr/>
              <a:tblGrid>
                <a:gridCol w="1765010">
                  <a:extLst>
                    <a:ext uri="{9D8B030D-6E8A-4147-A177-3AD203B41FA5}">
                      <a16:colId xmlns:a16="http://schemas.microsoft.com/office/drawing/2014/main" val="20000"/>
                    </a:ext>
                  </a:extLst>
                </a:gridCol>
                <a:gridCol w="1401977">
                  <a:extLst>
                    <a:ext uri="{9D8B030D-6E8A-4147-A177-3AD203B41FA5}">
                      <a16:colId xmlns:a16="http://schemas.microsoft.com/office/drawing/2014/main" val="20001"/>
                    </a:ext>
                  </a:extLst>
                </a:gridCol>
                <a:gridCol w="851260">
                  <a:extLst>
                    <a:ext uri="{9D8B030D-6E8A-4147-A177-3AD203B41FA5}">
                      <a16:colId xmlns:a16="http://schemas.microsoft.com/office/drawing/2014/main" val="20002"/>
                    </a:ext>
                  </a:extLst>
                </a:gridCol>
                <a:gridCol w="851260">
                  <a:extLst>
                    <a:ext uri="{9D8B030D-6E8A-4147-A177-3AD203B41FA5}">
                      <a16:colId xmlns:a16="http://schemas.microsoft.com/office/drawing/2014/main" val="20003"/>
                    </a:ext>
                  </a:extLst>
                </a:gridCol>
                <a:gridCol w="1026646">
                  <a:extLst>
                    <a:ext uri="{9D8B030D-6E8A-4147-A177-3AD203B41FA5}">
                      <a16:colId xmlns:a16="http://schemas.microsoft.com/office/drawing/2014/main" val="20004"/>
                    </a:ext>
                  </a:extLst>
                </a:gridCol>
                <a:gridCol w="851260">
                  <a:extLst>
                    <a:ext uri="{9D8B030D-6E8A-4147-A177-3AD203B41FA5}">
                      <a16:colId xmlns:a16="http://schemas.microsoft.com/office/drawing/2014/main" val="20005"/>
                    </a:ext>
                  </a:extLst>
                </a:gridCol>
              </a:tblGrid>
              <a:tr h="195894">
                <a:tc>
                  <a:txBody>
                    <a:bodyPr/>
                    <a:lstStyle/>
                    <a:p>
                      <a:pPr>
                        <a:lnSpc>
                          <a:spcPts val="1696"/>
                        </a:lnSpc>
                      </a:pPr>
                      <a:r>
                        <a:rPr sz="1200" dirty="0">
                          <a:solidFill>
                            <a:srgbClr val="000000"/>
                          </a:solidFill>
                          <a:latin typeface="Verdana"/>
                          <a:cs typeface="Verdana"/>
                        </a:rPr>
                        <a:t>Model</a:t>
                      </a:r>
                    </a:p>
                  </a:txBody>
                  <a:tcPr marL="1270" marR="1270" marT="1270" marB="1270">
                    <a:lnL w="12700" algn="ctr">
                      <a:solidFill>
                        <a:srgbClr val="000000"/>
                      </a:solidFill>
                      <a:prstDash val="solid"/>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Correlation</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RMSE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MPE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MAPE</a:t>
                      </a:r>
                    </a:p>
                  </a:txBody>
                  <a:tcPr marL="1270" marR="1270" marT="1270" marB="1270">
                    <a:lnL w="12700" cmpd="sng">
                      <a:noFill/>
                    </a:lnL>
                    <a:lnR w="12700" algn="ctr">
                      <a:solidFill>
                        <a:srgbClr val="000000"/>
                      </a:solidFill>
                      <a:prstDash val="solid"/>
                    </a:lnR>
                    <a:lnT w="12700" algn="ctr">
                      <a:solidFill>
                        <a:srgbClr val="000000"/>
                      </a:solidFill>
                      <a:prstDash val="solid"/>
                    </a:lnT>
                    <a:lnB w="12700" cmpd="sng">
                      <a:noFill/>
                    </a:lnB>
                    <a:solidFill>
                      <a:srgbClr val="DBDBDB"/>
                    </a:solidFill>
                  </a:tcPr>
                </a:tc>
                <a:extLst>
                  <a:ext uri="{0D108BD9-81ED-4DB2-BD59-A6C34878D82A}">
                    <a16:rowId xmlns:a16="http://schemas.microsoft.com/office/drawing/2014/main" val="10000"/>
                  </a:ext>
                </a:extLst>
              </a:tr>
              <a:tr h="182721">
                <a:tc>
                  <a:txBody>
                    <a:bodyPr/>
                    <a:lstStyle/>
                    <a:p>
                      <a:pPr>
                        <a:lnSpc>
                          <a:spcPts val="1555"/>
                        </a:lnSpc>
                      </a:pPr>
                      <a:r>
                        <a:rPr sz="1100">
                          <a:solidFill>
                            <a:srgbClr val="000000"/>
                          </a:solidFill>
                          <a:latin typeface="Verdana"/>
                          <a:cs typeface="Verdana"/>
                        </a:rPr>
                        <a:t>Boosted_IMDB</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0.9125</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0.3091</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0.2319</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-0.8061</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3.1600</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1"/>
                  </a:ext>
                </a:extLst>
              </a:tr>
              <a:tr h="182721">
                <a:tc>
                  <a:txBody>
                    <a:bodyPr/>
                    <a:lstStyle/>
                    <a:p>
                      <a:pPr>
                        <a:lnSpc>
                          <a:spcPts val="1555"/>
                        </a:lnSpc>
                      </a:pPr>
                      <a:r>
                        <a:rPr sz="1100">
                          <a:solidFill>
                            <a:srgbClr val="000000"/>
                          </a:solidFill>
                          <a:latin typeface="Verdana"/>
                          <a:cs typeface="Verdana"/>
                        </a:rPr>
                        <a:t>Forest_IMDB</a:t>
                      </a:r>
                    </a:p>
                  </a:txBody>
                  <a:tcPr marL="1270" marR="1270" marT="1270" marB="1270">
                    <a:lnL w="12700" algn="ctr">
                      <a:solidFill>
                        <a:srgbClr val="000000"/>
                      </a:solidFill>
                      <a:prstDash val="solid"/>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0.9295</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0.3131</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0.2309</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-0.9159</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3.1759</a:t>
                      </a:r>
                    </a:p>
                  </a:txBody>
                  <a:tcPr marL="1270" marR="1270" marT="1270" marB="1270">
                    <a:lnL w="12700" cmpd="sng">
                      <a:noFill/>
                    </a:lnL>
                    <a:lnR w="12700" algn="ctr">
                      <a:solidFill>
                        <a:srgbClr val="000000"/>
                      </a:solidFill>
                      <a:prstDash val="solid"/>
                    </a:lnR>
                    <a:lnT w="12700" cmpd="sng">
                      <a:noFill/>
                    </a:lnT>
                    <a:lnB w="12700" cmpd="sng">
                      <a:noFill/>
                    </a:lnB>
                    <a:solidFill>
                      <a:srgbClr val="F0F0F0"/>
                    </a:solidFill>
                  </a:tcPr>
                </a:tc>
                <a:extLst>
                  <a:ext uri="{0D108BD9-81ED-4DB2-BD59-A6C34878D82A}">
                    <a16:rowId xmlns:a16="http://schemas.microsoft.com/office/drawing/2014/main" val="10002"/>
                  </a:ext>
                </a:extLst>
              </a:tr>
              <a:tr h="182721">
                <a:tc>
                  <a:txBody>
                    <a:bodyPr/>
                    <a:lstStyle/>
                    <a:p>
                      <a:pPr>
                        <a:lnSpc>
                          <a:spcPts val="1555"/>
                        </a:lnSpc>
                      </a:pPr>
                      <a:r>
                        <a:rPr sz="1100">
                          <a:solidFill>
                            <a:srgbClr val="000000"/>
                          </a:solidFill>
                          <a:latin typeface="Verdana"/>
                          <a:cs typeface="Verdana"/>
                        </a:rPr>
                        <a:t>LM_IMDB</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0.9096</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0.3098</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0.2190</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-0.7066</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dirty="0">
                          <a:solidFill>
                            <a:srgbClr val="000000"/>
                          </a:solidFill>
                          <a:latin typeface="Verdana"/>
                          <a:cs typeface="Verdana"/>
                        </a:rPr>
                        <a:t>2.9996</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3"/>
                  </a:ext>
                </a:extLst>
              </a:tr>
              <a:tr h="182721">
                <a:tc>
                  <a:txBody>
                    <a:bodyPr/>
                    <a:lstStyle/>
                    <a:p>
                      <a:pPr>
                        <a:lnSpc>
                          <a:spcPts val="1555"/>
                        </a:lnSpc>
                      </a:pPr>
                      <a:r>
                        <a:rPr sz="1100">
                          <a:solidFill>
                            <a:srgbClr val="000000"/>
                          </a:solidFill>
                          <a:latin typeface="Verdana"/>
                          <a:cs typeface="Verdana"/>
                        </a:rPr>
                        <a:t>Step_IMDB</a:t>
                      </a:r>
                    </a:p>
                  </a:txBody>
                  <a:tcPr marL="1270" marR="1270" marT="1270" marB="1270">
                    <a:lnL w="12700" algn="ctr">
                      <a:solidFill>
                        <a:srgbClr val="000000"/>
                      </a:solidFill>
                      <a:prstDash val="solid"/>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0.9118</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0.3065</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0.2192</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-0.7223</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dirty="0">
                          <a:solidFill>
                            <a:srgbClr val="000000"/>
                          </a:solidFill>
                          <a:latin typeface="Verdana"/>
                          <a:cs typeface="Verdana"/>
                        </a:rPr>
                        <a:t>3.0008</a:t>
                      </a:r>
                    </a:p>
                  </a:txBody>
                  <a:tcPr marL="1270" marR="1270" marT="1270" marB="1270">
                    <a:lnL w="12700" cmpd="sng">
                      <a:noFill/>
                    </a:lnL>
                    <a:lnR w="12700" algn="ctr">
                      <a:solidFill>
                        <a:srgbClr val="000000"/>
                      </a:solidFill>
                      <a:prstDash val="solid"/>
                    </a:lnR>
                    <a:lnT w="12700" cmpd="sng">
                      <a:noFill/>
                    </a:lnT>
                    <a:lnB w="12700" algn="ctr">
                      <a:solidFill>
                        <a:srgbClr val="000000"/>
                      </a:solidFill>
                      <a:prstDash val="solid"/>
                    </a:lnB>
                    <a:solidFill>
                      <a:srgbClr val="F0F0F0"/>
                    </a:solidFill>
                  </a:tcPr>
                </a:tc>
                <a:extLst>
                  <a:ext uri="{0D108BD9-81ED-4DB2-BD59-A6C34878D82A}">
                    <a16:rowId xmlns:a16="http://schemas.microsoft.com/office/drawing/2014/main" val="10004"/>
                  </a:ext>
                </a:extLst>
              </a:tr>
            </a:tbl>
          </a:graphicData>
        </a:graphic>
      </p:graphicFrame>
      <p:sp>
        <p:nvSpPr>
          <p:cNvPr id="8" name="TextBox 2"/>
          <p:cNvSpPr txBox="1">
            <a:spLocks noGrp="1"/>
          </p:cNvSpPr>
          <p:nvPr/>
        </p:nvSpPr>
        <p:spPr>
          <a:xfrm>
            <a:off x="2969558" y="5001307"/>
            <a:ext cx="9138920" cy="218033"/>
          </a:xfrm>
          <a:prstGeom prst="rect">
            <a:avLst/>
          </a:prstGeom>
        </p:spPr>
        <p:txBody>
          <a:bodyPr lIns="0" tIns="0" rIns="0" bIns="0"/>
          <a:lstStyle/>
          <a:p>
            <a:pPr>
              <a:lnSpc>
                <a:spcPts val="1696"/>
              </a:lnSpc>
            </a:pPr>
            <a:r>
              <a:rPr sz="1200" dirty="0">
                <a:solidFill>
                  <a:srgbClr val="000000"/>
                </a:solidFill>
                <a:latin typeface="Verdana"/>
                <a:cs typeface="Verdana"/>
              </a:rPr>
              <a:t>Fit and Error Measures:</a:t>
            </a:r>
          </a:p>
        </p:txBody>
      </p:sp>
      <p:pic>
        <p:nvPicPr>
          <p:cNvPr id="9" name="a75355c02fc0a569c12d3f8e496b5565.PNG" descr="a75355c02fc0a569c12d3f8e496b5565"/>
          <p:cNvPicPr>
            <a:picLocks noGrp="1" noChangeAspect="1"/>
          </p:cNvPicPr>
          <p:nvPr/>
        </p:nvPicPr>
        <p:blipFill>
          <a:blip r:embed="rId2"/>
          <a:stretch>
            <a:fillRect/>
          </a:stretch>
        </p:blipFill>
        <p:spPr>
          <a:xfrm>
            <a:off x="4267200" y="1301503"/>
            <a:ext cx="3657600" cy="3657600"/>
          </a:xfrm>
          <a:prstGeom prst="rect">
            <a:avLst/>
          </a:prstGeom>
        </p:spPr>
      </p:pic>
    </p:spTree>
    <p:extLst>
      <p:ext uri="{BB962C8B-B14F-4D97-AF65-F5344CB8AC3E}">
        <p14:creationId xmlns:p14="http://schemas.microsoft.com/office/powerpoint/2010/main" val="3918609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from the All Critics </a:t>
            </a:r>
            <a:r>
              <a:rPr lang="en-US" dirty="0" err="1" smtClean="0"/>
              <a:t>Tomatometer</a:t>
            </a:r>
            <a:r>
              <a:rPr lang="en-US" dirty="0" smtClean="0"/>
              <a:t> Models</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18</a:t>
            </a:fld>
            <a:endParaRPr lang="en-US"/>
          </a:p>
        </p:txBody>
      </p:sp>
      <p:graphicFrame>
        <p:nvGraphicFramePr>
          <p:cNvPr id="10" name="Table 1"/>
          <p:cNvGraphicFramePr>
            <a:graphicFrameLocks noGrp="1"/>
          </p:cNvGraphicFramePr>
          <p:nvPr>
            <p:extLst>
              <p:ext uri="{D42A27DB-BD31-4B8C-83A1-F6EECF244321}">
                <p14:modId xmlns:p14="http://schemas.microsoft.com/office/powerpoint/2010/main" val="1964468035"/>
              </p:ext>
            </p:extLst>
          </p:nvPr>
        </p:nvGraphicFramePr>
        <p:xfrm>
          <a:off x="2930282" y="5250604"/>
          <a:ext cx="6649817" cy="1041400"/>
        </p:xfrm>
        <a:graphic>
          <a:graphicData uri="http://schemas.openxmlformats.org/drawingml/2006/table">
            <a:tbl>
              <a:tblPr/>
              <a:tblGrid>
                <a:gridCol w="1491997">
                  <a:extLst>
                    <a:ext uri="{9D8B030D-6E8A-4147-A177-3AD203B41FA5}">
                      <a16:colId xmlns:a16="http://schemas.microsoft.com/office/drawing/2014/main" val="20000"/>
                    </a:ext>
                  </a:extLst>
                </a:gridCol>
                <a:gridCol w="1451338">
                  <a:extLst>
                    <a:ext uri="{9D8B030D-6E8A-4147-A177-3AD203B41FA5}">
                      <a16:colId xmlns:a16="http://schemas.microsoft.com/office/drawing/2014/main" val="20001"/>
                    </a:ext>
                  </a:extLst>
                </a:gridCol>
                <a:gridCol w="881230">
                  <a:extLst>
                    <a:ext uri="{9D8B030D-6E8A-4147-A177-3AD203B41FA5}">
                      <a16:colId xmlns:a16="http://schemas.microsoft.com/office/drawing/2014/main" val="20002"/>
                    </a:ext>
                  </a:extLst>
                </a:gridCol>
                <a:gridCol w="881230">
                  <a:extLst>
                    <a:ext uri="{9D8B030D-6E8A-4147-A177-3AD203B41FA5}">
                      <a16:colId xmlns:a16="http://schemas.microsoft.com/office/drawing/2014/main" val="20003"/>
                    </a:ext>
                  </a:extLst>
                </a:gridCol>
                <a:gridCol w="1062792">
                  <a:extLst>
                    <a:ext uri="{9D8B030D-6E8A-4147-A177-3AD203B41FA5}">
                      <a16:colId xmlns:a16="http://schemas.microsoft.com/office/drawing/2014/main" val="20004"/>
                    </a:ext>
                  </a:extLst>
                </a:gridCol>
                <a:gridCol w="881230">
                  <a:extLst>
                    <a:ext uri="{9D8B030D-6E8A-4147-A177-3AD203B41FA5}">
                      <a16:colId xmlns:a16="http://schemas.microsoft.com/office/drawing/2014/main" val="20005"/>
                    </a:ext>
                  </a:extLst>
                </a:gridCol>
              </a:tblGrid>
              <a:tr h="189947">
                <a:tc>
                  <a:txBody>
                    <a:bodyPr/>
                    <a:lstStyle/>
                    <a:p>
                      <a:pPr>
                        <a:lnSpc>
                          <a:spcPts val="1696"/>
                        </a:lnSpc>
                      </a:pPr>
                      <a:r>
                        <a:rPr sz="1200" dirty="0">
                          <a:solidFill>
                            <a:srgbClr val="000000"/>
                          </a:solidFill>
                          <a:latin typeface="Verdana"/>
                          <a:cs typeface="Verdana"/>
                        </a:rPr>
                        <a:t>Model</a:t>
                      </a:r>
                    </a:p>
                  </a:txBody>
                  <a:tcPr marL="1270" marR="1270" marT="1270" marB="1270">
                    <a:lnL w="12700" algn="ctr">
                      <a:solidFill>
                        <a:srgbClr val="000000"/>
                      </a:solidFill>
                      <a:prstDash val="solid"/>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Correlation</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RMSE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MPE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MAPE</a:t>
                      </a:r>
                    </a:p>
                  </a:txBody>
                  <a:tcPr marL="1270" marR="1270" marT="1270" marB="1270">
                    <a:lnL w="12700" cmpd="sng">
                      <a:noFill/>
                    </a:lnL>
                    <a:lnR w="12700" algn="ctr">
                      <a:solidFill>
                        <a:srgbClr val="000000"/>
                      </a:solidFill>
                      <a:prstDash val="solid"/>
                    </a:lnR>
                    <a:lnT w="12700" algn="ctr">
                      <a:solidFill>
                        <a:srgbClr val="000000"/>
                      </a:solidFill>
                      <a:prstDash val="solid"/>
                    </a:lnT>
                    <a:lnB w="12700" cmpd="sng">
                      <a:noFill/>
                    </a:lnB>
                    <a:solidFill>
                      <a:srgbClr val="DBDBDB"/>
                    </a:solidFill>
                  </a:tcPr>
                </a:tc>
                <a:extLst>
                  <a:ext uri="{0D108BD9-81ED-4DB2-BD59-A6C34878D82A}">
                    <a16:rowId xmlns:a16="http://schemas.microsoft.com/office/drawing/2014/main" val="10000"/>
                  </a:ext>
                </a:extLst>
              </a:tr>
              <a:tr h="177174">
                <a:tc>
                  <a:txBody>
                    <a:bodyPr/>
                    <a:lstStyle/>
                    <a:p>
                      <a:pPr>
                        <a:lnSpc>
                          <a:spcPts val="1555"/>
                        </a:lnSpc>
                      </a:pPr>
                      <a:r>
                        <a:rPr sz="1100">
                          <a:solidFill>
                            <a:srgbClr val="000000"/>
                          </a:solidFill>
                          <a:latin typeface="Verdana"/>
                          <a:cs typeface="Verdana"/>
                        </a:rPr>
                        <a:t>Boosted_All</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0.8811</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7.0583</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5.2815</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-0.4274</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7.4685</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1"/>
                  </a:ext>
                </a:extLst>
              </a:tr>
              <a:tr h="177174">
                <a:tc>
                  <a:txBody>
                    <a:bodyPr/>
                    <a:lstStyle/>
                    <a:p>
                      <a:pPr>
                        <a:lnSpc>
                          <a:spcPts val="1555"/>
                        </a:lnSpc>
                      </a:pPr>
                      <a:r>
                        <a:rPr sz="1100">
                          <a:solidFill>
                            <a:srgbClr val="000000"/>
                          </a:solidFill>
                          <a:latin typeface="Verdana"/>
                          <a:cs typeface="Verdana"/>
                        </a:rPr>
                        <a:t>Forest_All</a:t>
                      </a:r>
                    </a:p>
                  </a:txBody>
                  <a:tcPr marL="1270" marR="1270" marT="1270" marB="1270">
                    <a:lnL w="12700" algn="ctr">
                      <a:solidFill>
                        <a:srgbClr val="000000"/>
                      </a:solidFill>
                      <a:prstDash val="solid"/>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0.8936</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6.9536</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5.3807</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-0.3884</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dirty="0">
                          <a:solidFill>
                            <a:srgbClr val="000000"/>
                          </a:solidFill>
                          <a:latin typeface="Verdana"/>
                          <a:cs typeface="Verdana"/>
                        </a:rPr>
                        <a:t>7.4871</a:t>
                      </a:r>
                    </a:p>
                  </a:txBody>
                  <a:tcPr marL="1270" marR="1270" marT="1270" marB="1270">
                    <a:lnL w="12700" cmpd="sng">
                      <a:noFill/>
                    </a:lnL>
                    <a:lnR w="12700" algn="ctr">
                      <a:solidFill>
                        <a:srgbClr val="000000"/>
                      </a:solidFill>
                      <a:prstDash val="solid"/>
                    </a:lnR>
                    <a:lnT w="12700" cmpd="sng">
                      <a:noFill/>
                    </a:lnT>
                    <a:lnB w="12700" cmpd="sng">
                      <a:noFill/>
                    </a:lnB>
                    <a:solidFill>
                      <a:srgbClr val="F0F0F0"/>
                    </a:solidFill>
                  </a:tcPr>
                </a:tc>
                <a:extLst>
                  <a:ext uri="{0D108BD9-81ED-4DB2-BD59-A6C34878D82A}">
                    <a16:rowId xmlns:a16="http://schemas.microsoft.com/office/drawing/2014/main" val="10002"/>
                  </a:ext>
                </a:extLst>
              </a:tr>
              <a:tr h="177174">
                <a:tc>
                  <a:txBody>
                    <a:bodyPr/>
                    <a:lstStyle/>
                    <a:p>
                      <a:pPr>
                        <a:lnSpc>
                          <a:spcPts val="1555"/>
                        </a:lnSpc>
                      </a:pPr>
                      <a:r>
                        <a:rPr sz="1100">
                          <a:solidFill>
                            <a:srgbClr val="000000"/>
                          </a:solidFill>
                          <a:latin typeface="Verdana"/>
                          <a:cs typeface="Verdana"/>
                        </a:rPr>
                        <a:t>LM_All</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0.7616</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9.4625</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6.8617</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-0.2499</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9.5844</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3"/>
                  </a:ext>
                </a:extLst>
              </a:tr>
              <a:tr h="177174">
                <a:tc>
                  <a:txBody>
                    <a:bodyPr/>
                    <a:lstStyle/>
                    <a:p>
                      <a:pPr>
                        <a:lnSpc>
                          <a:spcPts val="1555"/>
                        </a:lnSpc>
                      </a:pPr>
                      <a:r>
                        <a:rPr sz="1100">
                          <a:solidFill>
                            <a:srgbClr val="000000"/>
                          </a:solidFill>
                          <a:latin typeface="Verdana"/>
                          <a:cs typeface="Verdana"/>
                        </a:rPr>
                        <a:t>Step_All</a:t>
                      </a:r>
                    </a:p>
                  </a:txBody>
                  <a:tcPr marL="1270" marR="1270" marT="1270" marB="1270">
                    <a:lnL w="12700" algn="ctr">
                      <a:solidFill>
                        <a:srgbClr val="000000"/>
                      </a:solidFill>
                      <a:prstDash val="solid"/>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0.7610</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9.4918</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7.1013</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-0.0946</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dirty="0">
                          <a:solidFill>
                            <a:srgbClr val="000000"/>
                          </a:solidFill>
                          <a:latin typeface="Verdana"/>
                          <a:cs typeface="Verdana"/>
                        </a:rPr>
                        <a:t>9.8662</a:t>
                      </a:r>
                    </a:p>
                  </a:txBody>
                  <a:tcPr marL="1270" marR="1270" marT="1270" marB="1270">
                    <a:lnL w="12700" cmpd="sng">
                      <a:noFill/>
                    </a:lnL>
                    <a:lnR w="12700" algn="ctr">
                      <a:solidFill>
                        <a:srgbClr val="000000"/>
                      </a:solidFill>
                      <a:prstDash val="solid"/>
                    </a:lnR>
                    <a:lnT w="12700" cmpd="sng">
                      <a:noFill/>
                    </a:lnT>
                    <a:lnB w="12700" algn="ctr">
                      <a:solidFill>
                        <a:srgbClr val="000000"/>
                      </a:solidFill>
                      <a:prstDash val="solid"/>
                    </a:lnB>
                    <a:solidFill>
                      <a:srgbClr val="F0F0F0"/>
                    </a:solidFill>
                  </a:tcPr>
                </a:tc>
                <a:extLst>
                  <a:ext uri="{0D108BD9-81ED-4DB2-BD59-A6C34878D82A}">
                    <a16:rowId xmlns:a16="http://schemas.microsoft.com/office/drawing/2014/main" val="10004"/>
                  </a:ext>
                </a:extLst>
              </a:tr>
            </a:tbl>
          </a:graphicData>
        </a:graphic>
      </p:graphicFrame>
      <p:sp>
        <p:nvSpPr>
          <p:cNvPr id="11" name="TextBox 2"/>
          <p:cNvSpPr txBox="1">
            <a:spLocks noGrp="1"/>
          </p:cNvSpPr>
          <p:nvPr/>
        </p:nvSpPr>
        <p:spPr>
          <a:xfrm>
            <a:off x="2926471" y="4918565"/>
            <a:ext cx="9138920" cy="218033"/>
          </a:xfrm>
          <a:prstGeom prst="rect">
            <a:avLst/>
          </a:prstGeom>
        </p:spPr>
        <p:txBody>
          <a:bodyPr lIns="0" tIns="0" rIns="0" bIns="0"/>
          <a:lstStyle/>
          <a:p>
            <a:pPr>
              <a:lnSpc>
                <a:spcPts val="1696"/>
              </a:lnSpc>
            </a:pPr>
            <a:r>
              <a:rPr sz="1200" dirty="0">
                <a:solidFill>
                  <a:srgbClr val="000000"/>
                </a:solidFill>
                <a:latin typeface="Verdana"/>
                <a:cs typeface="Verdana"/>
              </a:rPr>
              <a:t>Fit and Error Measures:</a:t>
            </a:r>
          </a:p>
        </p:txBody>
      </p:sp>
      <p:pic>
        <p:nvPicPr>
          <p:cNvPr id="12" name="cd2c2e45227a6878f4ae7e5ecf0ca802.PNG" descr="cd2c2e45227a6878f4ae7e5ecf0ca802"/>
          <p:cNvPicPr>
            <a:picLocks noGrp="1" noChangeAspect="1"/>
          </p:cNvPicPr>
          <p:nvPr/>
        </p:nvPicPr>
        <p:blipFill>
          <a:blip r:embed="rId2"/>
          <a:stretch>
            <a:fillRect/>
          </a:stretch>
        </p:blipFill>
        <p:spPr>
          <a:xfrm>
            <a:off x="4267200" y="1218761"/>
            <a:ext cx="3657600" cy="3657600"/>
          </a:xfrm>
          <a:prstGeom prst="rect">
            <a:avLst/>
          </a:prstGeom>
        </p:spPr>
      </p:pic>
    </p:spTree>
    <p:extLst>
      <p:ext uri="{BB962C8B-B14F-4D97-AF65-F5344CB8AC3E}">
        <p14:creationId xmlns:p14="http://schemas.microsoft.com/office/powerpoint/2010/main" val="3734307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Predictions from the </a:t>
            </a:r>
            <a:r>
              <a:rPr lang="en-US" dirty="0" smtClean="0"/>
              <a:t>Top Critics </a:t>
            </a:r>
            <a:r>
              <a:rPr lang="en-US" dirty="0" err="1"/>
              <a:t>Tomatometer</a:t>
            </a:r>
            <a:r>
              <a:rPr lang="en-US" dirty="0"/>
              <a:t> Models</a:t>
            </a:r>
          </a:p>
        </p:txBody>
      </p:sp>
      <p:sp>
        <p:nvSpPr>
          <p:cNvPr id="3" name="Slide Number Placeholder 2"/>
          <p:cNvSpPr>
            <a:spLocks noGrp="1"/>
          </p:cNvSpPr>
          <p:nvPr>
            <p:ph type="sldNum" sz="quarter" idx="12"/>
          </p:nvPr>
        </p:nvSpPr>
        <p:spPr/>
        <p:txBody>
          <a:bodyPr/>
          <a:lstStyle/>
          <a:p>
            <a:fld id="{DBB23E0C-4C11-463E-BE3A-18328436AAEA}" type="slidenum">
              <a:rPr lang="en-US" smtClean="0"/>
              <a:t>19</a:t>
            </a:fld>
            <a:endParaRPr lang="en-US"/>
          </a:p>
        </p:txBody>
      </p:sp>
      <p:graphicFrame>
        <p:nvGraphicFramePr>
          <p:cNvPr id="10" name="Table 1"/>
          <p:cNvGraphicFramePr>
            <a:graphicFrameLocks noGrp="1"/>
          </p:cNvGraphicFramePr>
          <p:nvPr>
            <p:extLst>
              <p:ext uri="{D42A27DB-BD31-4B8C-83A1-F6EECF244321}">
                <p14:modId xmlns:p14="http://schemas.microsoft.com/office/powerpoint/2010/main" val="2718865860"/>
              </p:ext>
            </p:extLst>
          </p:nvPr>
        </p:nvGraphicFramePr>
        <p:xfrm>
          <a:off x="2917116" y="5234871"/>
          <a:ext cx="6648915" cy="1041400"/>
        </p:xfrm>
        <a:graphic>
          <a:graphicData uri="http://schemas.openxmlformats.org/drawingml/2006/table">
            <a:tbl>
              <a:tblPr/>
              <a:tblGrid>
                <a:gridCol w="1532342">
                  <a:extLst>
                    <a:ext uri="{9D8B030D-6E8A-4147-A177-3AD203B41FA5}">
                      <a16:colId xmlns:a16="http://schemas.microsoft.com/office/drawing/2014/main" val="20000"/>
                    </a:ext>
                  </a:extLst>
                </a:gridCol>
                <a:gridCol w="1363983">
                  <a:extLst>
                    <a:ext uri="{9D8B030D-6E8A-4147-A177-3AD203B41FA5}">
                      <a16:colId xmlns:a16="http://schemas.microsoft.com/office/drawing/2014/main" val="20001"/>
                    </a:ext>
                  </a:extLst>
                </a:gridCol>
                <a:gridCol w="962789">
                  <a:extLst>
                    <a:ext uri="{9D8B030D-6E8A-4147-A177-3AD203B41FA5}">
                      <a16:colId xmlns:a16="http://schemas.microsoft.com/office/drawing/2014/main" val="20002"/>
                    </a:ext>
                  </a:extLst>
                </a:gridCol>
                <a:gridCol w="828190">
                  <a:extLst>
                    <a:ext uri="{9D8B030D-6E8A-4147-A177-3AD203B41FA5}">
                      <a16:colId xmlns:a16="http://schemas.microsoft.com/office/drawing/2014/main" val="20003"/>
                    </a:ext>
                  </a:extLst>
                </a:gridCol>
                <a:gridCol w="998822">
                  <a:extLst>
                    <a:ext uri="{9D8B030D-6E8A-4147-A177-3AD203B41FA5}">
                      <a16:colId xmlns:a16="http://schemas.microsoft.com/office/drawing/2014/main" val="20004"/>
                    </a:ext>
                  </a:extLst>
                </a:gridCol>
                <a:gridCol w="962789">
                  <a:extLst>
                    <a:ext uri="{9D8B030D-6E8A-4147-A177-3AD203B41FA5}">
                      <a16:colId xmlns:a16="http://schemas.microsoft.com/office/drawing/2014/main" val="20005"/>
                    </a:ext>
                  </a:extLst>
                </a:gridCol>
              </a:tblGrid>
              <a:tr h="195894">
                <a:tc>
                  <a:txBody>
                    <a:bodyPr/>
                    <a:lstStyle/>
                    <a:p>
                      <a:pPr>
                        <a:lnSpc>
                          <a:spcPts val="1696"/>
                        </a:lnSpc>
                      </a:pPr>
                      <a:r>
                        <a:rPr sz="1200" dirty="0">
                          <a:solidFill>
                            <a:srgbClr val="000000"/>
                          </a:solidFill>
                          <a:latin typeface="Verdana"/>
                          <a:cs typeface="Verdana"/>
                        </a:rPr>
                        <a:t>Model</a:t>
                      </a:r>
                    </a:p>
                  </a:txBody>
                  <a:tcPr marL="1270" marR="1270" marT="1270" marB="1270">
                    <a:lnL w="12700" algn="ctr">
                      <a:solidFill>
                        <a:srgbClr val="000000"/>
                      </a:solidFill>
                      <a:prstDash val="solid"/>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Correlation</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RMSE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MPE</a:t>
                      </a:r>
                    </a:p>
                  </a:txBody>
                  <a:tcPr marL="1270" marR="1270" marT="1270" marB="1270">
                    <a:lnL w="12700" cmpd="sng">
                      <a:noFill/>
                    </a:lnL>
                    <a:lnR w="12700" cmpd="sng">
                      <a:noFill/>
                    </a:lnR>
                    <a:lnT w="12700" algn="ctr">
                      <a:solidFill>
                        <a:srgbClr val="000000"/>
                      </a:solidFill>
                      <a:prstDash val="solid"/>
                    </a:lnT>
                    <a:lnB w="12700" cmpd="sng">
                      <a:noFill/>
                    </a:lnB>
                    <a:solidFill>
                      <a:srgbClr val="DBDBDB"/>
                    </a:solidFill>
                  </a:tcPr>
                </a:tc>
                <a:tc>
                  <a:txBody>
                    <a:bodyPr/>
                    <a:lstStyle/>
                    <a:p>
                      <a:pPr algn="ctr">
                        <a:lnSpc>
                          <a:spcPts val="1696"/>
                        </a:lnSpc>
                      </a:pPr>
                      <a:r>
                        <a:rPr sz="1200">
                          <a:solidFill>
                            <a:srgbClr val="000000"/>
                          </a:solidFill>
                          <a:latin typeface="Verdana"/>
                          <a:cs typeface="Verdana"/>
                        </a:rPr>
                        <a:t>MAPE</a:t>
                      </a:r>
                    </a:p>
                  </a:txBody>
                  <a:tcPr marL="1270" marR="1270" marT="1270" marB="1270">
                    <a:lnL w="12700" cmpd="sng">
                      <a:noFill/>
                    </a:lnL>
                    <a:lnR w="12700" algn="ctr">
                      <a:solidFill>
                        <a:srgbClr val="000000"/>
                      </a:solidFill>
                      <a:prstDash val="solid"/>
                    </a:lnR>
                    <a:lnT w="12700" algn="ctr">
                      <a:solidFill>
                        <a:srgbClr val="000000"/>
                      </a:solidFill>
                      <a:prstDash val="solid"/>
                    </a:lnT>
                    <a:lnB w="12700" cmpd="sng">
                      <a:noFill/>
                    </a:lnB>
                    <a:solidFill>
                      <a:srgbClr val="DBDBDB"/>
                    </a:solidFill>
                  </a:tcPr>
                </a:tc>
                <a:extLst>
                  <a:ext uri="{0D108BD9-81ED-4DB2-BD59-A6C34878D82A}">
                    <a16:rowId xmlns:a16="http://schemas.microsoft.com/office/drawing/2014/main" val="10000"/>
                  </a:ext>
                </a:extLst>
              </a:tr>
              <a:tr h="182721">
                <a:tc>
                  <a:txBody>
                    <a:bodyPr/>
                    <a:lstStyle/>
                    <a:p>
                      <a:pPr>
                        <a:lnSpc>
                          <a:spcPts val="1555"/>
                        </a:lnSpc>
                      </a:pPr>
                      <a:r>
                        <a:rPr sz="1100">
                          <a:solidFill>
                            <a:srgbClr val="000000"/>
                          </a:solidFill>
                          <a:latin typeface="Verdana"/>
                          <a:cs typeface="Verdana"/>
                        </a:rPr>
                        <a:t>Boosted_Top</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0.7867</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11.0038</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9.1647</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-3.2826</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13.9807</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1"/>
                  </a:ext>
                </a:extLst>
              </a:tr>
              <a:tr h="182721">
                <a:tc>
                  <a:txBody>
                    <a:bodyPr/>
                    <a:lstStyle/>
                    <a:p>
                      <a:pPr>
                        <a:lnSpc>
                          <a:spcPts val="1555"/>
                        </a:lnSpc>
                      </a:pPr>
                      <a:r>
                        <a:rPr sz="1100">
                          <a:solidFill>
                            <a:srgbClr val="000000"/>
                          </a:solidFill>
                          <a:latin typeface="Verdana"/>
                          <a:cs typeface="Verdana"/>
                        </a:rPr>
                        <a:t>Forest_Top</a:t>
                      </a:r>
                    </a:p>
                  </a:txBody>
                  <a:tcPr marL="1270" marR="1270" marT="1270" marB="1270">
                    <a:lnL w="12700" algn="ctr">
                      <a:solidFill>
                        <a:srgbClr val="000000"/>
                      </a:solidFill>
                      <a:prstDash val="solid"/>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0.7381</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11.8173</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dirty="0">
                          <a:solidFill>
                            <a:srgbClr val="000000"/>
                          </a:solidFill>
                          <a:latin typeface="Verdana"/>
                          <a:cs typeface="Verdana"/>
                        </a:rPr>
                        <a:t>9.8582</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-2.8166</a:t>
                      </a:r>
                    </a:p>
                  </a:txBody>
                  <a:tcPr marL="1270" marR="1270" marT="1270" marB="1270">
                    <a:lnL w="12700" cmpd="sng">
                      <a:noFill/>
                    </a:lnL>
                    <a:lnR w="12700" cmpd="sng">
                      <a:noFill/>
                    </a:lnR>
                    <a:lnT w="12700" cmpd="sng">
                      <a:noFill/>
                    </a:lnT>
                    <a:lnB w="12700" cmpd="sng">
                      <a:noFill/>
                    </a:lnB>
                    <a:solidFill>
                      <a:srgbClr val="F0F0F0"/>
                    </a:solidFill>
                  </a:tcPr>
                </a:tc>
                <a:tc>
                  <a:txBody>
                    <a:bodyPr/>
                    <a:lstStyle/>
                    <a:p>
                      <a:pPr algn="ctr">
                        <a:lnSpc>
                          <a:spcPts val="1555"/>
                        </a:lnSpc>
                      </a:pPr>
                      <a:r>
                        <a:rPr sz="1100">
                          <a:solidFill>
                            <a:srgbClr val="000000"/>
                          </a:solidFill>
                          <a:latin typeface="Verdana"/>
                          <a:cs typeface="Verdana"/>
                        </a:rPr>
                        <a:t>14.8864</a:t>
                      </a:r>
                    </a:p>
                  </a:txBody>
                  <a:tcPr marL="1270" marR="1270" marT="1270" marB="1270">
                    <a:lnL w="12700" cmpd="sng">
                      <a:noFill/>
                    </a:lnL>
                    <a:lnR w="12700" algn="ctr">
                      <a:solidFill>
                        <a:srgbClr val="000000"/>
                      </a:solidFill>
                      <a:prstDash val="solid"/>
                    </a:lnR>
                    <a:lnT w="12700" cmpd="sng">
                      <a:noFill/>
                    </a:lnT>
                    <a:lnB w="12700" cmpd="sng">
                      <a:noFill/>
                    </a:lnB>
                    <a:solidFill>
                      <a:srgbClr val="F0F0F0"/>
                    </a:solidFill>
                  </a:tcPr>
                </a:tc>
                <a:extLst>
                  <a:ext uri="{0D108BD9-81ED-4DB2-BD59-A6C34878D82A}">
                    <a16:rowId xmlns:a16="http://schemas.microsoft.com/office/drawing/2014/main" val="10002"/>
                  </a:ext>
                </a:extLst>
              </a:tr>
              <a:tr h="182721">
                <a:tc>
                  <a:txBody>
                    <a:bodyPr/>
                    <a:lstStyle/>
                    <a:p>
                      <a:pPr>
                        <a:lnSpc>
                          <a:spcPts val="1555"/>
                        </a:lnSpc>
                      </a:pPr>
                      <a:r>
                        <a:rPr sz="1100">
                          <a:solidFill>
                            <a:srgbClr val="000000"/>
                          </a:solidFill>
                          <a:latin typeface="Verdana"/>
                          <a:cs typeface="Verdana"/>
                        </a:rPr>
                        <a:t>LM_Top</a:t>
                      </a:r>
                    </a:p>
                  </a:txBody>
                  <a:tcPr marL="1270" marR="1270" marT="1270" marB="1270">
                    <a:lnL w="12700" algn="ctr">
                      <a:solidFill>
                        <a:srgbClr val="000000"/>
                      </a:solidFill>
                      <a:prstDash val="solid"/>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0.6999</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12.2646</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9.7081</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-1.6230</a:t>
                      </a:r>
                    </a:p>
                  </a:txBody>
                  <a:tcPr marL="1270" marR="1270" marT="1270" marB="1270">
                    <a:lnL w="12700" cmpd="sng">
                      <a:noFill/>
                    </a:lnL>
                    <a:lnR w="12700" cmpd="sng">
                      <a:noFill/>
                    </a:lnR>
                    <a:lnT w="12700" cmpd="sng">
                      <a:noFill/>
                    </a:lnT>
                    <a:lnB w="12700" cmpd="sng">
                      <a:noFill/>
                    </a:lnB>
                    <a:solidFill>
                      <a:srgbClr val="FFFFFF"/>
                    </a:solidFill>
                  </a:tcPr>
                </a:tc>
                <a:tc>
                  <a:txBody>
                    <a:bodyPr/>
                    <a:lstStyle/>
                    <a:p>
                      <a:pPr algn="ctr">
                        <a:lnSpc>
                          <a:spcPts val="1555"/>
                        </a:lnSpc>
                      </a:pPr>
                      <a:r>
                        <a:rPr sz="1100">
                          <a:solidFill>
                            <a:srgbClr val="000000"/>
                          </a:solidFill>
                          <a:latin typeface="Verdana"/>
                          <a:cs typeface="Verdana"/>
                        </a:rPr>
                        <a:t>14.3491</a:t>
                      </a:r>
                    </a:p>
                  </a:txBody>
                  <a:tcPr marL="1270" marR="1270" marT="1270" marB="1270">
                    <a:lnL w="12700" cmpd="sng">
                      <a:noFill/>
                    </a:lnL>
                    <a:lnR w="12700" algn="ctr">
                      <a:solidFill>
                        <a:srgbClr val="000000"/>
                      </a:solidFill>
                      <a:prstDash val="solid"/>
                    </a:lnR>
                    <a:lnT w="12700" cmpd="sng">
                      <a:noFill/>
                    </a:lnT>
                    <a:lnB w="12700" cmpd="sng">
                      <a:noFill/>
                    </a:lnB>
                    <a:solidFill>
                      <a:srgbClr val="FFFFFF"/>
                    </a:solidFill>
                  </a:tcPr>
                </a:tc>
                <a:extLst>
                  <a:ext uri="{0D108BD9-81ED-4DB2-BD59-A6C34878D82A}">
                    <a16:rowId xmlns:a16="http://schemas.microsoft.com/office/drawing/2014/main" val="10003"/>
                  </a:ext>
                </a:extLst>
              </a:tr>
              <a:tr h="182721">
                <a:tc>
                  <a:txBody>
                    <a:bodyPr/>
                    <a:lstStyle/>
                    <a:p>
                      <a:pPr>
                        <a:lnSpc>
                          <a:spcPts val="1555"/>
                        </a:lnSpc>
                      </a:pPr>
                      <a:r>
                        <a:rPr sz="1100">
                          <a:solidFill>
                            <a:srgbClr val="000000"/>
                          </a:solidFill>
                          <a:latin typeface="Verdana"/>
                          <a:cs typeface="Verdana"/>
                        </a:rPr>
                        <a:t>Step_Top</a:t>
                      </a:r>
                    </a:p>
                  </a:txBody>
                  <a:tcPr marL="1270" marR="1270" marT="1270" marB="1270">
                    <a:lnL w="12700" algn="ctr">
                      <a:solidFill>
                        <a:srgbClr val="000000"/>
                      </a:solidFill>
                      <a:prstDash val="solid"/>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0.6973</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12.3260</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9.7653</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a:solidFill>
                            <a:srgbClr val="000000"/>
                          </a:solidFill>
                          <a:latin typeface="Verdana"/>
                          <a:cs typeface="Verdana"/>
                        </a:rPr>
                        <a:t>-1.4445</a:t>
                      </a:r>
                    </a:p>
                  </a:txBody>
                  <a:tcPr marL="1270" marR="1270" marT="1270" marB="1270">
                    <a:lnL w="12700" cmpd="sng">
                      <a:noFill/>
                    </a:lnL>
                    <a:lnR w="12700" cmpd="sng">
                      <a:noFill/>
                    </a:lnR>
                    <a:lnT w="12700" cmpd="sng">
                      <a:noFill/>
                    </a:lnT>
                    <a:lnB w="12700" algn="ctr">
                      <a:solidFill>
                        <a:srgbClr val="000000"/>
                      </a:solidFill>
                      <a:prstDash val="solid"/>
                    </a:lnB>
                    <a:solidFill>
                      <a:srgbClr val="F0F0F0"/>
                    </a:solidFill>
                  </a:tcPr>
                </a:tc>
                <a:tc>
                  <a:txBody>
                    <a:bodyPr/>
                    <a:lstStyle/>
                    <a:p>
                      <a:pPr algn="ctr">
                        <a:lnSpc>
                          <a:spcPts val="1555"/>
                        </a:lnSpc>
                      </a:pPr>
                      <a:r>
                        <a:rPr sz="1100" dirty="0">
                          <a:solidFill>
                            <a:srgbClr val="000000"/>
                          </a:solidFill>
                          <a:latin typeface="Verdana"/>
                          <a:cs typeface="Verdana"/>
                        </a:rPr>
                        <a:t>14.4109</a:t>
                      </a:r>
                    </a:p>
                  </a:txBody>
                  <a:tcPr marL="1270" marR="1270" marT="1270" marB="1270">
                    <a:lnL w="12700" cmpd="sng">
                      <a:noFill/>
                    </a:lnL>
                    <a:lnR w="12700" algn="ctr">
                      <a:solidFill>
                        <a:srgbClr val="000000"/>
                      </a:solidFill>
                      <a:prstDash val="solid"/>
                    </a:lnR>
                    <a:lnT w="12700" cmpd="sng">
                      <a:noFill/>
                    </a:lnT>
                    <a:lnB w="12700" algn="ctr">
                      <a:solidFill>
                        <a:srgbClr val="000000"/>
                      </a:solidFill>
                      <a:prstDash val="solid"/>
                    </a:lnB>
                    <a:solidFill>
                      <a:srgbClr val="F0F0F0"/>
                    </a:solidFill>
                  </a:tcPr>
                </a:tc>
                <a:extLst>
                  <a:ext uri="{0D108BD9-81ED-4DB2-BD59-A6C34878D82A}">
                    <a16:rowId xmlns:a16="http://schemas.microsoft.com/office/drawing/2014/main" val="10004"/>
                  </a:ext>
                </a:extLst>
              </a:tr>
            </a:tbl>
          </a:graphicData>
        </a:graphic>
      </p:graphicFrame>
      <p:sp>
        <p:nvSpPr>
          <p:cNvPr id="11" name="TextBox 2"/>
          <p:cNvSpPr txBox="1">
            <a:spLocks noGrp="1"/>
          </p:cNvSpPr>
          <p:nvPr/>
        </p:nvSpPr>
        <p:spPr>
          <a:xfrm>
            <a:off x="2913306" y="4916899"/>
            <a:ext cx="9138920" cy="218033"/>
          </a:xfrm>
          <a:prstGeom prst="rect">
            <a:avLst/>
          </a:prstGeom>
        </p:spPr>
        <p:txBody>
          <a:bodyPr lIns="0" tIns="0" rIns="0" bIns="0"/>
          <a:lstStyle/>
          <a:p>
            <a:pPr>
              <a:lnSpc>
                <a:spcPts val="1696"/>
              </a:lnSpc>
            </a:pPr>
            <a:r>
              <a:rPr sz="1200" dirty="0">
                <a:solidFill>
                  <a:srgbClr val="000000"/>
                </a:solidFill>
                <a:latin typeface="Verdana"/>
                <a:cs typeface="Verdana"/>
              </a:rPr>
              <a:t>Fit and Error Measures:</a:t>
            </a:r>
          </a:p>
        </p:txBody>
      </p:sp>
      <p:pic>
        <p:nvPicPr>
          <p:cNvPr id="12" name="ca1b8eba724125972e2c788e4b6e23ab.PNG" descr="ca1b8eba724125972e2c788e4b6e23ab"/>
          <p:cNvPicPr>
            <a:picLocks noGrp="1" noChangeAspect="1"/>
          </p:cNvPicPr>
          <p:nvPr/>
        </p:nvPicPr>
        <p:blipFill>
          <a:blip r:embed="rId2"/>
          <a:stretch>
            <a:fillRect/>
          </a:stretch>
        </p:blipFill>
        <p:spPr>
          <a:xfrm>
            <a:off x="4267200" y="1218761"/>
            <a:ext cx="3657600" cy="3657600"/>
          </a:xfrm>
          <a:prstGeom prst="rect">
            <a:avLst/>
          </a:prstGeom>
        </p:spPr>
      </p:pic>
    </p:spTree>
    <p:extLst>
      <p:ext uri="{BB962C8B-B14F-4D97-AF65-F5344CB8AC3E}">
        <p14:creationId xmlns:p14="http://schemas.microsoft.com/office/powerpoint/2010/main" val="1816213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Partners in Crime</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655" y="1690594"/>
            <a:ext cx="1714500" cy="1536700"/>
          </a:xfrm>
          <a:prstGeom prst="rect">
            <a:avLst/>
          </a:prstGeom>
        </p:spPr>
      </p:pic>
      <p:sp>
        <p:nvSpPr>
          <p:cNvPr id="5" name="TextBox 4"/>
          <p:cNvSpPr txBox="1"/>
          <p:nvPr/>
        </p:nvSpPr>
        <p:spPr>
          <a:xfrm>
            <a:off x="5337126" y="2197334"/>
            <a:ext cx="2896947" cy="523220"/>
          </a:xfrm>
          <a:prstGeom prst="rect">
            <a:avLst/>
          </a:prstGeom>
          <a:noFill/>
        </p:spPr>
        <p:txBody>
          <a:bodyPr wrap="none" rtlCol="0">
            <a:spAutoFit/>
          </a:bodyPr>
          <a:lstStyle/>
          <a:p>
            <a:r>
              <a:rPr lang="en-US" sz="2800" dirty="0" smtClean="0">
                <a:solidFill>
                  <a:schemeClr val="accent1">
                    <a:lumMod val="75000"/>
                  </a:schemeClr>
                </a:solidFill>
              </a:rPr>
              <a:t>Joseph Lombardi</a:t>
            </a:r>
            <a:endParaRPr lang="en-US" sz="2800" dirty="0">
              <a:solidFill>
                <a:schemeClr val="accent1">
                  <a:lumMod val="75000"/>
                </a:schemeClr>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1809" y="3786515"/>
            <a:ext cx="1536192" cy="1536192"/>
          </a:xfrm>
          <a:prstGeom prst="rect">
            <a:avLst/>
          </a:prstGeom>
        </p:spPr>
      </p:pic>
      <p:sp>
        <p:nvSpPr>
          <p:cNvPr id="8" name="TextBox 7"/>
          <p:cNvSpPr txBox="1"/>
          <p:nvPr/>
        </p:nvSpPr>
        <p:spPr>
          <a:xfrm>
            <a:off x="5337125" y="4293001"/>
            <a:ext cx="3859390" cy="523220"/>
          </a:xfrm>
          <a:prstGeom prst="rect">
            <a:avLst/>
          </a:prstGeom>
          <a:noFill/>
        </p:spPr>
        <p:txBody>
          <a:bodyPr wrap="none" rtlCol="0">
            <a:spAutoFit/>
          </a:bodyPr>
          <a:lstStyle/>
          <a:p>
            <a:r>
              <a:rPr lang="en-US" sz="2800" dirty="0" smtClean="0">
                <a:solidFill>
                  <a:schemeClr val="accent1">
                    <a:lumMod val="75000"/>
                  </a:schemeClr>
                </a:solidFill>
              </a:rPr>
              <a:t>Ramnath Vaidyanathan</a:t>
            </a:r>
            <a:endParaRPr lang="en-US" sz="2800" dirty="0">
              <a:solidFill>
                <a:schemeClr val="accent1">
                  <a:lumMod val="75000"/>
                </a:schemeClr>
              </a:solidFill>
            </a:endParaRPr>
          </a:p>
        </p:txBody>
      </p:sp>
    </p:spTree>
    <p:extLst>
      <p:ext uri="{BB962C8B-B14F-4D97-AF65-F5344CB8AC3E}">
        <p14:creationId xmlns:p14="http://schemas.microsoft.com/office/powerpoint/2010/main" val="30833665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This Approach Could be Used in Practice</a:t>
            </a:r>
            <a:endParaRPr lang="en-US" dirty="0"/>
          </a:p>
        </p:txBody>
      </p:sp>
      <p:sp>
        <p:nvSpPr>
          <p:cNvPr id="3" name="Content Placeholder 2"/>
          <p:cNvSpPr>
            <a:spLocks noGrp="1"/>
          </p:cNvSpPr>
          <p:nvPr>
            <p:ph idx="1"/>
          </p:nvPr>
        </p:nvSpPr>
        <p:spPr/>
        <p:txBody>
          <a:bodyPr/>
          <a:lstStyle/>
          <a:p>
            <a:r>
              <a:rPr lang="en-US" dirty="0" smtClean="0"/>
              <a:t>This approach could be fairly easily implemented using a rotating panel of “citizen” reviewers</a:t>
            </a:r>
          </a:p>
          <a:p>
            <a:pPr lvl="1"/>
            <a:r>
              <a:rPr lang="en-US" dirty="0" smtClean="0"/>
              <a:t>Panel members would be asked to rate a set of movies purposely selected to capture both ends of the important perceptual attributes using a minimum number of panel member ratings</a:t>
            </a:r>
          </a:p>
          <a:p>
            <a:pPr lvl="1"/>
            <a:r>
              <a:rPr lang="en-US" dirty="0" smtClean="0"/>
              <a:t>As new movies are readied for launch, panel members would view these movies, and provide their ratings</a:t>
            </a:r>
          </a:p>
          <a:p>
            <a:r>
              <a:rPr lang="en-US" dirty="0" smtClean="0"/>
              <a:t>A side benefit of this approach is that it allows the nature of the latent attributes to be identified, potentially enabling the development of more direct measures of those attributes</a:t>
            </a:r>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20</a:t>
            </a:fld>
            <a:endParaRPr lang="en-US"/>
          </a:p>
        </p:txBody>
      </p:sp>
    </p:spTree>
    <p:extLst>
      <p:ext uri="{BB962C8B-B14F-4D97-AF65-F5344CB8AC3E}">
        <p14:creationId xmlns:p14="http://schemas.microsoft.com/office/powerpoint/2010/main" val="223950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Roadmap of the Talk</a:t>
            </a:r>
            <a:endParaRPr lang="en-US" dirty="0"/>
          </a:p>
        </p:txBody>
      </p:sp>
      <p:sp>
        <p:nvSpPr>
          <p:cNvPr id="5" name="Content Placeholder 4"/>
          <p:cNvSpPr>
            <a:spLocks noGrp="1"/>
          </p:cNvSpPr>
          <p:nvPr>
            <p:ph idx="1"/>
          </p:nvPr>
        </p:nvSpPr>
        <p:spPr/>
        <p:txBody>
          <a:bodyPr/>
          <a:lstStyle/>
          <a:p>
            <a:pPr marL="342900" indent="-342900"/>
            <a:r>
              <a:rPr lang="en-US" dirty="0" smtClean="0"/>
              <a:t>The question we are investigating</a:t>
            </a:r>
          </a:p>
          <a:p>
            <a:pPr marL="342900" indent="-342900"/>
            <a:r>
              <a:rPr lang="en-US" dirty="0" smtClean="0"/>
              <a:t>What we do</a:t>
            </a:r>
          </a:p>
          <a:p>
            <a:pPr marL="342900" indent="-342900"/>
            <a:r>
              <a:rPr lang="en-US" dirty="0" smtClean="0"/>
              <a:t>What we find</a:t>
            </a:r>
          </a:p>
          <a:p>
            <a:pPr marL="342900" indent="-342900"/>
            <a:r>
              <a:rPr lang="en-US" dirty="0" smtClean="0"/>
              <a:t>How we do it (aka, the demo)</a:t>
            </a:r>
          </a:p>
          <a:p>
            <a:pPr marL="342900" indent="-342900"/>
            <a:r>
              <a:rPr lang="en-US" dirty="0" smtClean="0"/>
              <a:t>How this could be used</a:t>
            </a:r>
          </a:p>
          <a:p>
            <a:pPr marL="342900" indent="-342900"/>
            <a:endParaRPr lang="en-US" dirty="0" smtClean="0"/>
          </a:p>
          <a:p>
            <a:pPr marL="342900" indent="-342900"/>
            <a:endParaRPr lang="en-US" dirty="0" smtClean="0"/>
          </a:p>
          <a:p>
            <a:pPr marL="342900" indent="-342900"/>
            <a:endParaRPr lang="en-US" dirty="0" smtClean="0"/>
          </a:p>
          <a:p>
            <a:pPr marL="0" indent="0">
              <a:buNone/>
            </a:pPr>
            <a:endParaRPr lang="en-US" dirty="0"/>
          </a:p>
        </p:txBody>
      </p:sp>
    </p:spTree>
    <p:extLst>
      <p:ext uri="{BB962C8B-B14F-4D97-AF65-F5344CB8AC3E}">
        <p14:creationId xmlns:p14="http://schemas.microsoft.com/office/powerpoint/2010/main" val="939224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Questions We Address and Some Background</a:t>
            </a:r>
            <a:endParaRPr lang="en-US" dirty="0"/>
          </a:p>
        </p:txBody>
      </p:sp>
      <p:sp>
        <p:nvSpPr>
          <p:cNvPr id="3" name="Content Placeholder 2"/>
          <p:cNvSpPr>
            <a:spLocks noGrp="1"/>
          </p:cNvSpPr>
          <p:nvPr>
            <p:ph idx="1"/>
          </p:nvPr>
        </p:nvSpPr>
        <p:spPr/>
        <p:txBody>
          <a:bodyPr/>
          <a:lstStyle/>
          <a:p>
            <a:r>
              <a:rPr lang="en-US" dirty="0" smtClean="0"/>
              <a:t>The two basic types of recommendation systems</a:t>
            </a:r>
          </a:p>
          <a:p>
            <a:pPr lvl="1"/>
            <a:r>
              <a:rPr lang="en-US" b="1" u="sng" dirty="0" smtClean="0"/>
              <a:t>Collaborative filtering</a:t>
            </a:r>
            <a:r>
              <a:rPr lang="en-US" dirty="0" smtClean="0"/>
              <a:t>: Recommendations are based on using past choices or judgments of </a:t>
            </a:r>
            <a:r>
              <a:rPr lang="en-US" dirty="0"/>
              <a:t>individuals as well </a:t>
            </a:r>
            <a:r>
              <a:rPr lang="en-US" dirty="0" smtClean="0"/>
              <a:t>as </a:t>
            </a:r>
            <a:r>
              <a:rPr lang="en-US" dirty="0"/>
              <a:t>similar </a:t>
            </a:r>
            <a:r>
              <a:rPr lang="en-US" dirty="0" smtClean="0"/>
              <a:t>choices or judgments made </a:t>
            </a:r>
            <a:r>
              <a:rPr lang="en-US" dirty="0"/>
              <a:t>by </a:t>
            </a:r>
            <a:r>
              <a:rPr lang="en-US" dirty="0" smtClean="0"/>
              <a:t>others</a:t>
            </a:r>
          </a:p>
          <a:p>
            <a:pPr lvl="1"/>
            <a:r>
              <a:rPr lang="en-US" b="1" u="sng" dirty="0" smtClean="0"/>
              <a:t>Content-based filtering</a:t>
            </a:r>
            <a:r>
              <a:rPr lang="en-US" dirty="0" smtClean="0"/>
              <a:t>: Recommendations are based on using information on the attributes of objects (e.g., movies), and determining individuals’ preferences for those attributes</a:t>
            </a:r>
          </a:p>
          <a:p>
            <a:r>
              <a:rPr lang="en-US" dirty="0" smtClean="0"/>
              <a:t>Our research questions</a:t>
            </a:r>
          </a:p>
          <a:p>
            <a:pPr lvl="1"/>
            <a:r>
              <a:rPr lang="en-US" dirty="0" smtClean="0"/>
              <a:t>Are there latent, but identifiable, (perceptual) attributes underlying collaborative filtering data in the case of movies?</a:t>
            </a:r>
          </a:p>
          <a:p>
            <a:pPr lvl="1"/>
            <a:r>
              <a:rPr lang="en-US" dirty="0" smtClean="0"/>
              <a:t>Can these attributes be used to predict average movie ratings made by others?</a:t>
            </a:r>
          </a:p>
          <a:p>
            <a:pPr lvl="1"/>
            <a:r>
              <a:rPr lang="en-US" dirty="0" smtClean="0"/>
              <a:t>Do the relative importance of the latent attributes differ for the general public versus professional reviewers?</a:t>
            </a:r>
          </a:p>
        </p:txBody>
      </p:sp>
      <p:sp>
        <p:nvSpPr>
          <p:cNvPr id="4" name="Slide Number Placeholder 3"/>
          <p:cNvSpPr>
            <a:spLocks noGrp="1"/>
          </p:cNvSpPr>
          <p:nvPr>
            <p:ph type="sldNum" sz="quarter" idx="12"/>
          </p:nvPr>
        </p:nvSpPr>
        <p:spPr/>
        <p:txBody>
          <a:bodyPr/>
          <a:lstStyle/>
          <a:p>
            <a:fld id="{DBB23E0C-4C11-463E-BE3A-18328436AAEA}" type="slidenum">
              <a:rPr lang="en-US" smtClean="0"/>
              <a:t>4</a:t>
            </a:fld>
            <a:endParaRPr lang="en-US"/>
          </a:p>
        </p:txBody>
      </p:sp>
    </p:spTree>
    <p:extLst>
      <p:ext uri="{BB962C8B-B14F-4D97-AF65-F5344CB8AC3E}">
        <p14:creationId xmlns:p14="http://schemas.microsoft.com/office/powerpoint/2010/main" val="341877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We Do</a:t>
            </a:r>
            <a:endParaRPr lang="en-US" dirty="0"/>
          </a:p>
        </p:txBody>
      </p:sp>
      <p:sp>
        <p:nvSpPr>
          <p:cNvPr id="5" name="Content Placeholder 4"/>
          <p:cNvSpPr>
            <a:spLocks noGrp="1"/>
          </p:cNvSpPr>
          <p:nvPr>
            <p:ph idx="1"/>
          </p:nvPr>
        </p:nvSpPr>
        <p:spPr/>
        <p:txBody>
          <a:bodyPr/>
          <a:lstStyle/>
          <a:p>
            <a:pPr marL="342900" indent="-342900"/>
            <a:r>
              <a:rPr lang="en-US" dirty="0" smtClean="0"/>
              <a:t>We use the </a:t>
            </a:r>
            <a:r>
              <a:rPr lang="en-US" dirty="0" err="1" smtClean="0"/>
              <a:t>MovieLens</a:t>
            </a:r>
            <a:r>
              <a:rPr lang="en-US" dirty="0" smtClean="0"/>
              <a:t> dataset of the ratings of “citizen” movie reviewers and create a dissimilarity matrix between the 200 most frequently rated movies in the </a:t>
            </a:r>
            <a:r>
              <a:rPr lang="en-US" dirty="0" err="1" smtClean="0"/>
              <a:t>MovieLens</a:t>
            </a:r>
            <a:r>
              <a:rPr lang="en-US" dirty="0" smtClean="0"/>
              <a:t> data</a:t>
            </a:r>
          </a:p>
          <a:p>
            <a:pPr marL="342900" indent="-342900"/>
            <a:r>
              <a:rPr lang="en-US" dirty="0" smtClean="0"/>
              <a:t>The dissimilarity matrix </a:t>
            </a:r>
            <a:r>
              <a:rPr lang="en-US" sz="2400" dirty="0" smtClean="0"/>
              <a:t>i</a:t>
            </a:r>
            <a:r>
              <a:rPr lang="en-US" dirty="0" smtClean="0"/>
              <a:t>s then used as input to a non-metric multi-dimensional scaling (MDS) algorithm</a:t>
            </a:r>
          </a:p>
          <a:p>
            <a:pPr marL="342900" indent="-342900"/>
            <a:r>
              <a:rPr lang="en-US" dirty="0" smtClean="0"/>
              <a:t>The “important” dimensions from the MDS analysis are extracted and used to build multiple predictive models (with hold out samples) for three different target variables</a:t>
            </a:r>
          </a:p>
          <a:p>
            <a:pPr marL="800100" lvl="1" indent="-342900"/>
            <a:r>
              <a:rPr lang="en-US" dirty="0" smtClean="0"/>
              <a:t>The average IMDB user (general public) ratings for the 200 movies</a:t>
            </a:r>
          </a:p>
          <a:p>
            <a:pPr marL="800100" lvl="1" indent="-342900"/>
            <a:r>
              <a:rPr lang="en-US" dirty="0" smtClean="0"/>
              <a:t>The Rotten Tomatoes’ “</a:t>
            </a:r>
            <a:r>
              <a:rPr lang="en-US" dirty="0" err="1" smtClean="0"/>
              <a:t>Tomatometer</a:t>
            </a:r>
            <a:r>
              <a:rPr lang="en-US" dirty="0" smtClean="0"/>
              <a:t>” score for the 200 movies based on all professional critics</a:t>
            </a:r>
          </a:p>
          <a:p>
            <a:pPr marL="800100" lvl="1" indent="-342900"/>
            <a:r>
              <a:rPr lang="en-US" dirty="0" smtClean="0"/>
              <a:t>The Rotten Tomatoes’ “</a:t>
            </a:r>
            <a:r>
              <a:rPr lang="en-US" dirty="0" err="1" smtClean="0"/>
              <a:t>Tomatometer</a:t>
            </a:r>
            <a:r>
              <a:rPr lang="en-US" dirty="0" smtClean="0"/>
              <a:t>” score for the 200 movies based on “top” professional critics</a:t>
            </a:r>
          </a:p>
          <a:p>
            <a:pPr marL="342900" indent="-342900"/>
            <a:endParaRPr lang="en-US" dirty="0" smtClean="0"/>
          </a:p>
          <a:p>
            <a:pPr marL="342900" indent="-342900"/>
            <a:endParaRPr lang="en-US" dirty="0" smtClean="0"/>
          </a:p>
          <a:p>
            <a:pPr marL="0" indent="0">
              <a:buNone/>
            </a:pPr>
            <a:endParaRPr lang="en-US" dirty="0"/>
          </a:p>
        </p:txBody>
      </p:sp>
    </p:spTree>
    <p:extLst>
      <p:ext uri="{BB962C8B-B14F-4D97-AF65-F5344CB8AC3E}">
        <p14:creationId xmlns:p14="http://schemas.microsoft.com/office/powerpoint/2010/main" val="52044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Maintained Hypotheses</a:t>
            </a:r>
            <a:endParaRPr lang="en-US" dirty="0"/>
          </a:p>
        </p:txBody>
      </p:sp>
      <p:sp>
        <p:nvSpPr>
          <p:cNvPr id="3" name="Content Placeholder 2"/>
          <p:cNvSpPr>
            <a:spLocks noGrp="1"/>
          </p:cNvSpPr>
          <p:nvPr>
            <p:ph idx="1"/>
          </p:nvPr>
        </p:nvSpPr>
        <p:spPr/>
        <p:txBody>
          <a:bodyPr/>
          <a:lstStyle/>
          <a:p>
            <a:r>
              <a:rPr lang="en-US" dirty="0" smtClean="0"/>
              <a:t>There is a fairly common structure to latent attributes of movies across individuals</a:t>
            </a:r>
          </a:p>
          <a:p>
            <a:pPr lvl="1"/>
            <a:r>
              <a:rPr lang="en-US" dirty="0" smtClean="0"/>
              <a:t>Preferences for these perceived attributes can very across individuals</a:t>
            </a:r>
          </a:p>
          <a:p>
            <a:r>
              <a:rPr lang="en-US" dirty="0" smtClean="0"/>
              <a:t>Some of the important perceived attributes are of the “more is better variety” as opposed to being of the “ideal point” variety</a:t>
            </a:r>
          </a:p>
          <a:p>
            <a:r>
              <a:rPr lang="en-US" dirty="0" smtClean="0"/>
              <a:t>Both of these maintained hypotheses are needed into order for the perceived attributes to be predictive of the ratings made my other individuals</a:t>
            </a:r>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6</a:t>
            </a:fld>
            <a:endParaRPr lang="en-US"/>
          </a:p>
        </p:txBody>
      </p:sp>
    </p:spTree>
    <p:extLst>
      <p:ext uri="{BB962C8B-B14F-4D97-AF65-F5344CB8AC3E}">
        <p14:creationId xmlns:p14="http://schemas.microsoft.com/office/powerpoint/2010/main" val="348209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Dissimilarity Matrix</a:t>
            </a:r>
            <a:endParaRPr lang="en-US" dirty="0"/>
          </a:p>
        </p:txBody>
      </p:sp>
      <p:sp>
        <p:nvSpPr>
          <p:cNvPr id="3" name="Content Placeholder 2"/>
          <p:cNvSpPr>
            <a:spLocks noGrp="1"/>
          </p:cNvSpPr>
          <p:nvPr>
            <p:ph idx="1"/>
          </p:nvPr>
        </p:nvSpPr>
        <p:spPr/>
        <p:txBody>
          <a:bodyPr/>
          <a:lstStyle/>
          <a:p>
            <a:r>
              <a:rPr lang="en-US" dirty="0" smtClean="0"/>
              <a:t>What is the </a:t>
            </a:r>
            <a:r>
              <a:rPr lang="en-US" dirty="0" err="1" smtClean="0"/>
              <a:t>MovieLens</a:t>
            </a:r>
            <a:r>
              <a:rPr lang="en-US" dirty="0" smtClean="0"/>
              <a:t> data?</a:t>
            </a:r>
          </a:p>
          <a:p>
            <a:pPr lvl="1"/>
            <a:r>
              <a:rPr lang="en-US" dirty="0" smtClean="0"/>
              <a:t>The dataset is being collected </a:t>
            </a:r>
            <a:r>
              <a:rPr lang="en-US" dirty="0"/>
              <a:t>by the </a:t>
            </a:r>
            <a:r>
              <a:rPr lang="en-US" dirty="0" err="1"/>
              <a:t>GroupLens</a:t>
            </a:r>
            <a:r>
              <a:rPr lang="en-US" dirty="0"/>
              <a:t> </a:t>
            </a:r>
            <a:r>
              <a:rPr lang="en-US" dirty="0" smtClean="0"/>
              <a:t>research lab in the Department </a:t>
            </a:r>
            <a:r>
              <a:rPr lang="en-US" dirty="0"/>
              <a:t>of Computer Science and </a:t>
            </a:r>
            <a:r>
              <a:rPr lang="en-US" dirty="0" smtClean="0"/>
              <a:t>Engineering at </a:t>
            </a:r>
            <a:r>
              <a:rPr lang="en-US" dirty="0"/>
              <a:t>the University of </a:t>
            </a:r>
            <a:r>
              <a:rPr lang="en-US" dirty="0" smtClean="0"/>
              <a:t>Minnesota, Twin Cities</a:t>
            </a:r>
          </a:p>
          <a:p>
            <a:pPr lvl="1"/>
            <a:r>
              <a:rPr lang="en-US" dirty="0" smtClean="0"/>
              <a:t>The original data contains 20,000,263 </a:t>
            </a:r>
            <a:r>
              <a:rPr lang="en-US" dirty="0"/>
              <a:t>ratings </a:t>
            </a:r>
            <a:r>
              <a:rPr lang="en-US" dirty="0" smtClean="0"/>
              <a:t>across 27,278 movies, and was created </a:t>
            </a:r>
            <a:r>
              <a:rPr lang="en-US" dirty="0"/>
              <a:t>by </a:t>
            </a:r>
            <a:r>
              <a:rPr lang="en-US" dirty="0" smtClean="0"/>
              <a:t>138,493 </a:t>
            </a:r>
            <a:r>
              <a:rPr lang="en-US" dirty="0"/>
              <a:t>users between January </a:t>
            </a:r>
            <a:r>
              <a:rPr lang="en-US" dirty="0" smtClean="0"/>
              <a:t>9</a:t>
            </a:r>
            <a:r>
              <a:rPr lang="en-US" dirty="0"/>
              <a:t>, 1995 and March 31, </a:t>
            </a:r>
            <a:r>
              <a:rPr lang="en-US" dirty="0" smtClean="0"/>
              <a:t>2015</a:t>
            </a:r>
          </a:p>
          <a:p>
            <a:r>
              <a:rPr lang="en-US" dirty="0" smtClean="0"/>
              <a:t>The steps used to create the dissimilarity matrix</a:t>
            </a:r>
          </a:p>
          <a:p>
            <a:pPr lvl="1"/>
            <a:r>
              <a:rPr lang="en-US" dirty="0" smtClean="0"/>
              <a:t>The ratings for the top 200 hundred most highly rated movies are extracted from the original data (resulting in final data set of 132,999 reviewers and 5,641,119 reviews)</a:t>
            </a:r>
          </a:p>
          <a:p>
            <a:pPr lvl="1"/>
            <a:r>
              <a:rPr lang="en-US" dirty="0" smtClean="0"/>
              <a:t>The extracted data was subject to a z-score transformation for the ratings from each respondent, this is done to address biases due to systematically high or low reviews on the part of a reviewer</a:t>
            </a:r>
          </a:p>
          <a:p>
            <a:pPr lvl="1"/>
            <a:r>
              <a:rPr lang="en-US" dirty="0" smtClean="0"/>
              <a:t>The reviewer level z-score transformed data is then used in a cosine dissimilarity algorithm</a:t>
            </a:r>
          </a:p>
          <a:p>
            <a:pPr marL="0" indent="0">
              <a:buNone/>
            </a:pPr>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7</a:t>
            </a:fld>
            <a:endParaRPr lang="en-US"/>
          </a:p>
        </p:txBody>
      </p:sp>
    </p:spTree>
    <p:extLst>
      <p:ext uri="{BB962C8B-B14F-4D97-AF65-F5344CB8AC3E}">
        <p14:creationId xmlns:p14="http://schemas.microsoft.com/office/powerpoint/2010/main" val="3769181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MDS Analysis of </a:t>
            </a:r>
            <a:r>
              <a:rPr lang="en-US" dirty="0"/>
              <a:t>the Dissimilarity Matrix</a:t>
            </a:r>
          </a:p>
        </p:txBody>
      </p:sp>
      <p:sp>
        <p:nvSpPr>
          <p:cNvPr id="3" name="Content Placeholder 2"/>
          <p:cNvSpPr>
            <a:spLocks noGrp="1"/>
          </p:cNvSpPr>
          <p:nvPr>
            <p:ph idx="1"/>
          </p:nvPr>
        </p:nvSpPr>
        <p:spPr/>
        <p:txBody>
          <a:bodyPr/>
          <a:lstStyle/>
          <a:p>
            <a:r>
              <a:rPr lang="en-US" dirty="0"/>
              <a:t>The goal of multidimensional scaling is to find a set of meaningful underlying dimensions that "explain" observed measures of distances or dissimilarities between the investigated </a:t>
            </a:r>
            <a:r>
              <a:rPr lang="en-US" dirty="0" smtClean="0"/>
              <a:t>objects</a:t>
            </a:r>
          </a:p>
          <a:p>
            <a:pPr lvl="1"/>
            <a:r>
              <a:rPr lang="en-US" dirty="0" smtClean="0"/>
              <a:t>The </a:t>
            </a:r>
            <a:r>
              <a:rPr lang="en-US" dirty="0"/>
              <a:t>approach was developed in the </a:t>
            </a:r>
            <a:r>
              <a:rPr lang="en-US" dirty="0" smtClean="0"/>
              <a:t>fields of </a:t>
            </a:r>
            <a:r>
              <a:rPr lang="en-US" dirty="0"/>
              <a:t>psychometrics and </a:t>
            </a:r>
            <a:r>
              <a:rPr lang="en-US" dirty="0" smtClean="0"/>
              <a:t>psychophysics</a:t>
            </a:r>
          </a:p>
          <a:p>
            <a:r>
              <a:rPr lang="en-US" dirty="0"/>
              <a:t>We use a </a:t>
            </a:r>
            <a:r>
              <a:rPr lang="en-US" dirty="0" err="1" smtClean="0"/>
              <a:t>Kruskal’s</a:t>
            </a:r>
            <a:r>
              <a:rPr lang="en-US" dirty="0" smtClean="0"/>
              <a:t> non-metric </a:t>
            </a:r>
            <a:r>
              <a:rPr lang="en-US" dirty="0"/>
              <a:t>MDS method </a:t>
            </a:r>
            <a:r>
              <a:rPr lang="en-US" dirty="0" smtClean="0"/>
              <a:t>(R's </a:t>
            </a:r>
            <a:r>
              <a:rPr lang="en-US" dirty="0"/>
              <a:t>MASS package) since the magnitude of the dissimilarities is </a:t>
            </a:r>
            <a:r>
              <a:rPr lang="en-US" dirty="0" smtClean="0"/>
              <a:t>unknown</a:t>
            </a:r>
          </a:p>
          <a:p>
            <a:pPr lvl="1"/>
            <a:r>
              <a:rPr lang="en-US" dirty="0" smtClean="0"/>
              <a:t>The problem with this approach is that there is no way to obtain measures of the percentage of the variance explained by each dimension of the solution, so a metric MDS method is employed to provide an approximate answer</a:t>
            </a:r>
          </a:p>
          <a:p>
            <a:endParaRPr lang="en-US" dirty="0"/>
          </a:p>
        </p:txBody>
      </p:sp>
      <p:sp>
        <p:nvSpPr>
          <p:cNvPr id="4" name="Slide Number Placeholder 3"/>
          <p:cNvSpPr>
            <a:spLocks noGrp="1"/>
          </p:cNvSpPr>
          <p:nvPr>
            <p:ph type="sldNum" sz="quarter" idx="12"/>
          </p:nvPr>
        </p:nvSpPr>
        <p:spPr/>
        <p:txBody>
          <a:bodyPr/>
          <a:lstStyle/>
          <a:p>
            <a:fld id="{DBB23E0C-4C11-463E-BE3A-18328436AAEA}" type="slidenum">
              <a:rPr lang="en-US" smtClean="0"/>
              <a:t>8</a:t>
            </a:fld>
            <a:endParaRPr lang="en-US"/>
          </a:p>
        </p:txBody>
      </p:sp>
    </p:spTree>
    <p:extLst>
      <p:ext uri="{BB962C8B-B14F-4D97-AF65-F5344CB8AC3E}">
        <p14:creationId xmlns:p14="http://schemas.microsoft.com/office/powerpoint/2010/main" val="104021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Scree Plot of the Dimensions</a:t>
            </a:r>
            <a:endParaRPr lang="en-US" dirty="0"/>
          </a:p>
        </p:txBody>
      </p:sp>
      <p:sp>
        <p:nvSpPr>
          <p:cNvPr id="3" name="Slide Number Placeholder 2"/>
          <p:cNvSpPr>
            <a:spLocks noGrp="1"/>
          </p:cNvSpPr>
          <p:nvPr>
            <p:ph type="sldNum" sz="quarter" idx="12"/>
          </p:nvPr>
        </p:nvSpPr>
        <p:spPr/>
        <p:txBody>
          <a:bodyPr/>
          <a:lstStyle/>
          <a:p>
            <a:fld id="{DBB23E0C-4C11-463E-BE3A-18328436AAEA}" type="slidenum">
              <a:rPr lang="en-US" smtClean="0"/>
              <a:t>9</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70" y="1264003"/>
            <a:ext cx="8229660" cy="5029237"/>
          </a:xfrm>
          <a:prstGeom prst="rect">
            <a:avLst/>
          </a:prstGeom>
        </p:spPr>
      </p:pic>
    </p:spTree>
    <p:extLst>
      <p:ext uri="{BB962C8B-B14F-4D97-AF65-F5344CB8AC3E}">
        <p14:creationId xmlns:p14="http://schemas.microsoft.com/office/powerpoint/2010/main" val="2005166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eryx Overview Presentation Q1 2014V1">
  <a:themeElements>
    <a:clrScheme name="Alteryx 2014">
      <a:dk1>
        <a:srgbClr val="595959"/>
      </a:dk1>
      <a:lt1>
        <a:srgbClr val="FFFFFF"/>
      </a:lt1>
      <a:dk2>
        <a:srgbClr val="0090C8"/>
      </a:dk2>
      <a:lt2>
        <a:srgbClr val="FFFFFF"/>
      </a:lt2>
      <a:accent1>
        <a:srgbClr val="2BAFDB"/>
      </a:accent1>
      <a:accent2>
        <a:srgbClr val="C0DC2A"/>
      </a:accent2>
      <a:accent3>
        <a:srgbClr val="DE3C6E"/>
      </a:accent3>
      <a:accent4>
        <a:srgbClr val="F5EB00"/>
      </a:accent4>
      <a:accent5>
        <a:srgbClr val="89573D"/>
      </a:accent5>
      <a:accent6>
        <a:srgbClr val="3164A7"/>
      </a:accent6>
      <a:hlink>
        <a:srgbClr val="C0DC2A"/>
      </a:hlink>
      <a:folHlink>
        <a:srgbClr val="2BAFDB"/>
      </a:folHlink>
    </a:clrScheme>
    <a:fontScheme name="Alteryx 201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24F50369DD02479C2D8E7D1524ED35" ma:contentTypeVersion="0" ma:contentTypeDescription="Create a new document." ma:contentTypeScope="" ma:versionID="11604ae36217a2633abaabcbe08dbe7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53807C2-1874-4D8B-A4AB-1CD8DEB6F3F2}">
  <ds:schemaRefs>
    <ds:schemaRef ds:uri="http://schemas.microsoft.com/sharepoint/v3/contenttype/forms"/>
  </ds:schemaRefs>
</ds:datastoreItem>
</file>

<file path=customXml/itemProps2.xml><?xml version="1.0" encoding="utf-8"?>
<ds:datastoreItem xmlns:ds="http://schemas.openxmlformats.org/officeDocument/2006/customXml" ds:itemID="{4A7291AA-DA11-460F-ACC9-F5074F116CE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15A3B84-A564-41A8-A686-F495ACA2A3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Alteryx Overview Presentation Q1 2014V1.potx</Template>
  <TotalTime>16866</TotalTime>
  <Words>1724</Words>
  <Application>Microsoft Office PowerPoint</Application>
  <PresentationFormat>Widescreen</PresentationFormat>
  <Paragraphs>225</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Verdana</vt:lpstr>
      <vt:lpstr>Alteryx Overview Presentation Q1 2014V1</vt:lpstr>
      <vt:lpstr>Using R and Alteryx to Uncover the Dimensions of Movie Ratings</vt:lpstr>
      <vt:lpstr>My Partners in Crime</vt:lpstr>
      <vt:lpstr>The Roadmap of the Talk</vt:lpstr>
      <vt:lpstr>The Questions We Address and Some Background</vt:lpstr>
      <vt:lpstr>What We Do</vt:lpstr>
      <vt:lpstr>Our Maintained Hypotheses</vt:lpstr>
      <vt:lpstr>Constructing the Dissimilarity Matrix</vt:lpstr>
      <vt:lpstr>The MDS Analysis of the Dissimilarity Matrix</vt:lpstr>
      <vt:lpstr>The Scree Plot of the Dimensions</vt:lpstr>
      <vt:lpstr>The Extreme Movies on Dimension 1</vt:lpstr>
      <vt:lpstr>Critics’ Quotes on the High End of Dimension 1</vt:lpstr>
      <vt:lpstr>Critics’ Quotes on the Low End of Dimension 1</vt:lpstr>
      <vt:lpstr>The Extreme Movies on Dimension 3</vt:lpstr>
      <vt:lpstr>Critics’ Quotes on the High End of Dimension 3</vt:lpstr>
      <vt:lpstr>Critics’ Quotes on the Low End of Dimension 3</vt:lpstr>
      <vt:lpstr>Modeling of the External Ratings Measures </vt:lpstr>
      <vt:lpstr>Predictions from the IMDB Ratings Models</vt:lpstr>
      <vt:lpstr>Predictions from the All Critics Tomatometer Models</vt:lpstr>
      <vt:lpstr>Predictions from the Top Critics Tomatometer Models</vt:lpstr>
      <vt:lpstr>How This Approach Could be Used 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tray_imac</dc:creator>
  <cp:lastModifiedBy>Joseph Rickert</cp:lastModifiedBy>
  <cp:revision>380</cp:revision>
  <dcterms:created xsi:type="dcterms:W3CDTF">2014-01-09T17:59:00Z</dcterms:created>
  <dcterms:modified xsi:type="dcterms:W3CDTF">2015-09-03T16:37:22Z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0x0101002324F50369DD02479C2D8E7D1524ED35</vt:lpwstr>
  </property>
</Properties>
</file>