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03" r:id="rId2"/>
    <p:sldId id="335" r:id="rId3"/>
    <p:sldId id="305" r:id="rId4"/>
    <p:sldId id="307" r:id="rId5"/>
    <p:sldId id="332" r:id="rId6"/>
    <p:sldId id="341" r:id="rId7"/>
    <p:sldId id="308" r:id="rId8"/>
    <p:sldId id="309" r:id="rId9"/>
    <p:sldId id="310" r:id="rId10"/>
    <p:sldId id="338" r:id="rId11"/>
    <p:sldId id="351" r:id="rId12"/>
    <p:sldId id="339" r:id="rId13"/>
    <p:sldId id="312" r:id="rId14"/>
    <p:sldId id="340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22" r:id="rId25"/>
  </p:sldIdLst>
  <p:sldSz cx="10160000" cy="7620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61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C893EB2-90FD-8248-B205-B8B873E246B1}" type="datetimeFigureOut">
              <a:rPr lang="en-US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3038475" cy="46355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F57F607-09E4-D14E-BFA6-E588D00A36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74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38D159D-7295-1F49-B92E-09EB578D84E4}" type="datetimeFigureOut">
              <a:rPr lang="en-US"/>
              <a:pPr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3038475" cy="46355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F27AAAA-9666-5F48-A110-5CB9A439E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53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8E3D8A1-C492-0049-B8B1-D5A617B26491}" type="slidenum">
              <a:rPr lang="en-US" sz="1300"/>
              <a:pPr eaLnBrk="1" hangingPunct="1"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5477DD8-0A66-BE4E-B570-0D808B3148B0}" type="slidenum">
              <a:rPr lang="en-US" sz="1300"/>
              <a:pPr eaLnBrk="1" hangingPunct="1"/>
              <a:t>13</a:t>
            </a:fld>
            <a:endParaRPr 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C684510-3B95-364E-AB1B-2485269DD800}" type="slidenum">
              <a:rPr lang="en-US" sz="1300"/>
              <a:pPr eaLnBrk="1" hangingPunct="1"/>
              <a:t>24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54C32E8-AFAA-7542-9A9A-9C1B6409E4A4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70A3C8E-38F3-894F-8FD5-10FD0B0D86E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79888952-BC5B-C641-BC76-DE837459CE58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F152221-A83D-8044-B933-544AD6C3CD2F}" type="slidenum">
              <a:rPr lang="en-US" sz="1300"/>
              <a:pPr eaLnBrk="1" hangingPunct="1"/>
              <a:t>5</a:t>
            </a:fld>
            <a:endParaRPr 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20F9818-F971-764A-AB3B-E1DF764DC67A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D461479-A472-3249-945E-1D8FCEF71645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942C1FF-C2CA-5847-8655-90096D34BB7B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EC62A0D-50D7-2845-A023-E9E29951C29F}" type="slidenum">
              <a:rPr lang="en-US" sz="1300"/>
              <a:pPr eaLnBrk="1" hangingPunct="1"/>
              <a:t>12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1210-4A62-B244-894C-643E12FF4C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2B4-D89E-7F49-9D46-580BA7C99A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224B-DB85-6848-9C04-300F6CC80F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2B36-DE33-0E48-A06A-EFF784A82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D7F8-A296-E648-A546-F170F1D45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E3F0-CD79-214F-8348-E1F63615D7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767C-462C-0246-B164-8187A3F93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7510-93AB-E847-8DC2-468C3A31D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84E-0C44-E348-8DFD-296C4FE40D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3389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389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2886-AB70-3846-A0C2-029382F43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4B97-3662-FF46-8CB6-765B69B0F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028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AF751-19C2-0C44-B361-3E1F16F94A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5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0799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507995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507995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50799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507995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507995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50799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50799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50799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50799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5079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609600"/>
            <a:ext cx="8424863" cy="2887663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800">
                <a:solidFill>
                  <a:srgbClr val="3366FF"/>
                </a:solidFill>
                <a:latin typeface="Arial" charset="0"/>
                <a:ea typeface="MS PGothic" charset="0"/>
              </a:rPr>
              <a:t>Venture Capital Communities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4DB6777-A628-754A-BC9F-45B58AAFFB68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651000" y="2057400"/>
            <a:ext cx="6629400" cy="397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sz="2700" dirty="0" err="1" smtClean="0">
                <a:solidFill>
                  <a:srgbClr val="333333"/>
                </a:solidFill>
                <a:latin typeface="Arial" charset="0"/>
              </a:rPr>
              <a:t>Sanjiv</a:t>
            </a:r>
            <a:r>
              <a:rPr lang="en-US" sz="27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sz="2700" dirty="0">
                <a:solidFill>
                  <a:srgbClr val="333333"/>
                </a:solidFill>
                <a:latin typeface="Arial" charset="0"/>
              </a:rPr>
              <a:t>Das</a:t>
            </a:r>
          </a:p>
          <a:p>
            <a:pPr algn="ctr" eaLnBrk="1" hangingPunct="1">
              <a:lnSpc>
                <a:spcPct val="95000"/>
              </a:lnSpc>
            </a:pPr>
            <a:r>
              <a:rPr lang="en-US" sz="2700" dirty="0">
                <a:solidFill>
                  <a:srgbClr val="333333"/>
                </a:solidFill>
                <a:latin typeface="Arial" charset="0"/>
              </a:rPr>
              <a:t>Santa Clara University</a:t>
            </a:r>
          </a:p>
          <a:p>
            <a:pPr algn="ctr" eaLnBrk="1" hangingPunct="1">
              <a:lnSpc>
                <a:spcPct val="95000"/>
              </a:lnSpc>
            </a:pPr>
            <a:endParaRPr lang="en-US" sz="2700" dirty="0" smtClean="0">
              <a:solidFill>
                <a:srgbClr val="333333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</a:pPr>
            <a:endParaRPr lang="en-US" sz="2700" dirty="0" smtClean="0">
              <a:solidFill>
                <a:srgbClr val="333333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Full Paper:  http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://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</a:rPr>
              <a:t>algo.scu.edu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/~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</a:rPr>
              <a:t>sanjivdas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</a:rPr>
              <a:t>vccomm.pdf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</a:pPr>
            <a:endParaRPr lang="en-US" sz="2700" dirty="0" smtClean="0">
              <a:solidFill>
                <a:srgbClr val="333333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</a:pPr>
            <a:endParaRPr lang="en-US" sz="2700" dirty="0">
              <a:solidFill>
                <a:srgbClr val="333333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</a:pPr>
            <a:endParaRPr lang="en-US" sz="2700" dirty="0" smtClean="0">
              <a:solidFill>
                <a:srgbClr val="333333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</a:pPr>
            <a:endParaRPr lang="en-US" sz="2700" dirty="0">
              <a:solidFill>
                <a:srgbClr val="333333"/>
              </a:solidFill>
              <a:latin typeface="Arial" charset="0"/>
            </a:endParaRPr>
          </a:p>
          <a:p>
            <a:pPr algn="ctr" eaLnBrk="1" hangingPunct="1">
              <a:lnSpc>
                <a:spcPct val="95000"/>
              </a:lnSpc>
            </a:pPr>
            <a:r>
              <a:rPr lang="en-US" sz="1800" dirty="0" smtClean="0">
                <a:solidFill>
                  <a:srgbClr val="333333"/>
                </a:solidFill>
                <a:latin typeface="Arial" charset="0"/>
              </a:rPr>
              <a:t>(Joint work with </a:t>
            </a:r>
            <a:r>
              <a:rPr lang="en-US" sz="1800" dirty="0" err="1" smtClean="0">
                <a:solidFill>
                  <a:srgbClr val="333333"/>
                </a:solidFill>
                <a:latin typeface="Arial" charset="0"/>
              </a:rPr>
              <a:t>Amit</a:t>
            </a:r>
            <a:r>
              <a:rPr lang="en-US" sz="18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333333"/>
                </a:solidFill>
                <a:latin typeface="Arial" charset="0"/>
              </a:rPr>
              <a:t>Bubna</a:t>
            </a:r>
            <a:r>
              <a:rPr lang="en-US" sz="1800" dirty="0" smtClean="0">
                <a:solidFill>
                  <a:srgbClr val="333333"/>
                </a:solidFill>
                <a:latin typeface="Arial" charset="0"/>
              </a:rPr>
              <a:t>, Indian School of Business, and N.R. </a:t>
            </a:r>
            <a:r>
              <a:rPr lang="en-US" sz="1800" dirty="0" err="1" smtClean="0">
                <a:solidFill>
                  <a:srgbClr val="333333"/>
                </a:solidFill>
                <a:latin typeface="Arial" charset="0"/>
              </a:rPr>
              <a:t>Prabhala</a:t>
            </a:r>
            <a:r>
              <a:rPr lang="en-US" sz="1800" dirty="0" smtClean="0">
                <a:solidFill>
                  <a:srgbClr val="333333"/>
                </a:solidFill>
                <a:latin typeface="Arial" charset="0"/>
              </a:rPr>
              <a:t>, Univ. of Maryland)</a:t>
            </a:r>
            <a:endParaRPr lang="en-US" sz="1800" dirty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1200" y="6934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User Group: Dec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2B36-DE33-0E48-A06A-EFF784A821F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09600"/>
            <a:ext cx="9271000" cy="499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573115"/>
            <a:ext cx="8077200" cy="2019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18000" y="7847"/>
            <a:ext cx="127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5600" y="6553200"/>
            <a:ext cx="8458200" cy="1066800"/>
          </a:xfrm>
          <a:prstGeom prst="roundRect">
            <a:avLst/>
          </a:prstGeom>
          <a:solidFill>
            <a:srgbClr val="FFFF00">
              <a:alpha val="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6660"/>
            <a:ext cx="8636000" cy="1271588"/>
          </a:xfrm>
        </p:spPr>
        <p:txBody>
          <a:bodyPr/>
          <a:lstStyle/>
          <a:p>
            <a:r>
              <a:rPr lang="en-US" dirty="0" smtClean="0"/>
              <a:t>Quick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2B36-DE33-0E48-A06A-EFF784A821F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95400"/>
            <a:ext cx="841013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895600"/>
            <a:ext cx="8859078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9" y="3581400"/>
            <a:ext cx="8722139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0" y="5257799"/>
            <a:ext cx="1600200" cy="1812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200" y="5410200"/>
            <a:ext cx="659578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844675"/>
            <a:ext cx="47910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0" y="6096000"/>
            <a:ext cx="4910138" cy="15827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2700">
                <a:solidFill>
                  <a:srgbClr val="333333"/>
                </a:solidFill>
                <a:latin typeface="Arial" charset="0"/>
              </a:rPr>
              <a:t>Communities</a:t>
            </a:r>
            <a:endParaRPr lang="en-US" sz="2700">
              <a:latin typeface="Times New Roman" charset="0"/>
            </a:endParaRPr>
          </a:p>
          <a:p>
            <a:pPr marL="380996" indent="-380996" eaLnBrk="1" hangingPunct="1">
              <a:lnSpc>
                <a:spcPct val="95000"/>
              </a:lnSpc>
              <a:buFontTx/>
              <a:buChar char="•"/>
              <a:defRPr/>
            </a:pPr>
            <a:r>
              <a:rPr lang="en-US" sz="2700">
                <a:solidFill>
                  <a:srgbClr val="333333"/>
                </a:solidFill>
                <a:latin typeface="Arial" charset="0"/>
              </a:rPr>
              <a:t>Group-focused concept</a:t>
            </a:r>
          </a:p>
          <a:p>
            <a:pPr marL="380996" indent="-380996" eaLnBrk="1" hangingPunct="1">
              <a:lnSpc>
                <a:spcPct val="95000"/>
              </a:lnSpc>
              <a:buFontTx/>
              <a:buChar char="•"/>
              <a:defRPr/>
            </a:pPr>
            <a:r>
              <a:rPr lang="en-US" sz="2700">
                <a:solidFill>
                  <a:srgbClr val="333333"/>
                </a:solidFill>
                <a:latin typeface="Arial" charset="0"/>
              </a:rPr>
              <a:t>Members learn-by-doing through social interactions. 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3" y="1708150"/>
            <a:ext cx="517683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4995863" y="5994400"/>
            <a:ext cx="4656137" cy="15811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sz="2700">
                <a:solidFill>
                  <a:srgbClr val="333333"/>
                </a:solidFill>
                <a:latin typeface="Arial" charset="0"/>
              </a:rPr>
              <a:t>Centrality</a:t>
            </a:r>
            <a:endParaRPr lang="en-US" sz="2700">
              <a:latin typeface="Times New Roman" charset="0"/>
            </a:endParaRPr>
          </a:p>
          <a:p>
            <a:pPr marL="380996" indent="-380996" eaLnBrk="1" hangingPunct="1">
              <a:lnSpc>
                <a:spcPct val="95000"/>
              </a:lnSpc>
              <a:buFontTx/>
              <a:buChar char="•"/>
              <a:defRPr/>
            </a:pPr>
            <a:r>
              <a:rPr lang="en-US" sz="2700">
                <a:solidFill>
                  <a:srgbClr val="333333"/>
                </a:solidFill>
                <a:latin typeface="Arial" charset="0"/>
              </a:rPr>
              <a:t>Hub focused concept</a:t>
            </a:r>
          </a:p>
          <a:p>
            <a:pPr marL="380996" indent="-380996" eaLnBrk="1" hangingPunct="1">
              <a:lnSpc>
                <a:spcPct val="95000"/>
              </a:lnSpc>
              <a:buFontTx/>
              <a:buChar char="•"/>
              <a:defRPr/>
            </a:pPr>
            <a:r>
              <a:rPr lang="en-US" sz="2700">
                <a:solidFill>
                  <a:srgbClr val="333333"/>
                </a:solidFill>
                <a:latin typeface="Arial" charset="0"/>
              </a:rPr>
              <a:t>Resources and skill of central players. </a:t>
            </a:r>
          </a:p>
        </p:txBody>
      </p:sp>
      <p:sp>
        <p:nvSpPr>
          <p:cNvPr id="2253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46088" y="454025"/>
            <a:ext cx="9663112" cy="90487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>
                <a:solidFill>
                  <a:srgbClr val="0000FF"/>
                </a:solidFill>
                <a:latin typeface="Arial" charset="0"/>
                <a:ea typeface="MS PGothic" charset="0"/>
              </a:rPr>
              <a:t>Community v. Centrality</a:t>
            </a:r>
          </a:p>
        </p:txBody>
      </p:sp>
      <p:sp>
        <p:nvSpPr>
          <p:cNvPr id="225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AD0A2E3-E7CC-7845-AAD7-BEAE1B51F5C5}" type="slidenum">
              <a:rPr lang="en-US" sz="1400"/>
              <a:pPr eaLnBrk="1" hangingPunct="1"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039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>
                <a:solidFill>
                  <a:srgbClr val="0000FF"/>
                </a:solidFill>
                <a:latin typeface="Arial" charset="0"/>
                <a:ea typeface="MS PGothic" charset="0"/>
              </a:rPr>
              <a:t>Data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169863" y="1600200"/>
            <a:ext cx="9655175" cy="5846763"/>
          </a:xfrm>
        </p:spPr>
        <p:txBody>
          <a:bodyPr lIns="0" tIns="0" rIns="0" bIns="0"/>
          <a:lstStyle/>
          <a:p>
            <a:pPr marL="114300" lvl="1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Sources:  SDC 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 err="1">
                <a:solidFill>
                  <a:srgbClr val="333333"/>
                </a:solidFill>
                <a:latin typeface="Arial" charset="0"/>
                <a:ea typeface="MS PGothic" charset="0"/>
              </a:rPr>
              <a:t>VentureExpert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 database (VE) - 1980-1999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Exits data - IPO, M&amp;A: 1980-2010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0" indent="0">
              <a:lnSpc>
                <a:spcPct val="95000"/>
              </a:lnSpc>
              <a:buFontTx/>
              <a:buNone/>
            </a:pPr>
            <a:endParaRPr lang="en-US" sz="2400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114300" lvl="1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q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Level of observation in the VE database: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Company × Round × Investor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0" indent="0">
              <a:lnSpc>
                <a:spcPct val="95000"/>
              </a:lnSpc>
              <a:buFontTx/>
              <a:buNone/>
            </a:pPr>
            <a:endParaRPr lang="en-US" sz="2400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114300" lvl="1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q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Community identification using VE database: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Not Individuals, Management or Undisclosed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0" indent="0">
              <a:lnSpc>
                <a:spcPct val="95000"/>
              </a:lnSpc>
              <a:buFontTx/>
              <a:buNone/>
            </a:pPr>
            <a:endParaRPr lang="en-US" sz="2400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114300" lvl="1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q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Filters used in exit analysis: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U.S. investments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Investment is not at "Buyout/Acquisition" stage</a:t>
            </a: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Not </a:t>
            </a:r>
            <a:r>
              <a:rPr lang="ja-JP" alt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“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Angel or individual</a:t>
            </a:r>
            <a:r>
              <a:rPr lang="ja-JP" alt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”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MS PGothic" charset="0"/>
              </a:rPr>
              <a:t> investors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0A9CF15-2A7C-6F4A-8D44-4698E1853230}" type="slidenum">
              <a:rPr lang="en-US" sz="1400"/>
              <a:pPr eaLnBrk="1" hangingPunct="1"/>
              <a:t>13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2B36-DE33-0E48-A06A-EFF784A821F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967726"/>
            <a:ext cx="8204200" cy="361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6933"/>
            <a:ext cx="4374809" cy="42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2B36-DE33-0E48-A06A-EFF784A821F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967726"/>
            <a:ext cx="8204200" cy="361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6933"/>
            <a:ext cx="4374809" cy="42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84E-0C44-E348-8DFD-296C4FE40D6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-10105"/>
            <a:ext cx="7696200" cy="75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84E-0C44-E348-8DFD-296C4FE40D6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6" y="762000"/>
            <a:ext cx="10091572" cy="52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84E-0C44-E348-8DFD-296C4FE40D6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9753600" cy="75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84E-0C44-E348-8DFD-296C4FE40D6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016230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1303338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000" dirty="0" smtClean="0">
                <a:solidFill>
                  <a:srgbClr val="0000FF"/>
                </a:solidFill>
                <a:latin typeface="Arial" charset="0"/>
                <a:ea typeface="MS PGothic" charset="0"/>
              </a:rPr>
              <a:t>Communities: </a:t>
            </a:r>
            <a:r>
              <a:rPr lang="en-US" sz="4000" dirty="0">
                <a:solidFill>
                  <a:srgbClr val="0000FF"/>
                </a:solidFill>
                <a:latin typeface="Arial" charset="0"/>
                <a:ea typeface="MS PGothic" charset="0"/>
              </a:rPr>
              <a:t/>
            </a:r>
            <a:br>
              <a:rPr lang="en-US" sz="4000" dirty="0">
                <a:solidFill>
                  <a:srgbClr val="0000FF"/>
                </a:solidFill>
                <a:latin typeface="Arial" charset="0"/>
                <a:ea typeface="MS PGothic" charset="0"/>
              </a:rPr>
            </a:br>
            <a:r>
              <a:rPr lang="en-US" sz="4000" dirty="0">
                <a:solidFill>
                  <a:srgbClr val="0000FF"/>
                </a:solidFill>
                <a:latin typeface="Arial" charset="0"/>
                <a:ea typeface="MS PGothic" charset="0"/>
              </a:rPr>
              <a:t>Multi-Disciplinary Applications</a:t>
            </a:r>
            <a:endParaRPr lang="en-US" sz="4300" dirty="0">
              <a:solidFill>
                <a:srgbClr val="0000FF"/>
              </a:solidFill>
              <a:latin typeface="Arial" charset="0"/>
              <a:ea typeface="MS PGothic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254000" y="2025650"/>
            <a:ext cx="9313863" cy="4451350"/>
          </a:xfrm>
        </p:spPr>
        <p:txBody>
          <a:bodyPr lIns="0" tIns="0" rIns="0" bIns="0">
            <a:normAutofit/>
          </a:bodyPr>
          <a:lstStyle/>
          <a:p>
            <a:pPr marL="522106" lvl="1" indent="-522106">
              <a:lnSpc>
                <a:spcPct val="95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sz="3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Biology</a:t>
            </a:r>
            <a:endParaRPr lang="en-US" dirty="0" smtClean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922156" lvl="2" indent="-522106">
              <a:lnSpc>
                <a:spcPct val="95000"/>
              </a:lnSpc>
              <a:spcBef>
                <a:spcPct val="0"/>
              </a:spcBef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Metabolic networks of cellular organisms (</a:t>
            </a:r>
            <a:r>
              <a:rPr lang="en-US" sz="2200" dirty="0" err="1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Duch</a:t>
            </a: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 and Arenas, 2005)</a:t>
            </a:r>
          </a:p>
          <a:p>
            <a:pPr marL="922156" lvl="2" indent="-522106">
              <a:lnSpc>
                <a:spcPct val="95000"/>
              </a:lnSpc>
              <a:spcBef>
                <a:spcPct val="0"/>
              </a:spcBef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Community structure of the human brain (Wu et al, 2011)</a:t>
            </a:r>
          </a:p>
          <a:p>
            <a:pPr marL="922156" lvl="2" indent="-522106">
              <a:lnSpc>
                <a:spcPct val="95000"/>
              </a:lnSpc>
              <a:spcBef>
                <a:spcPct val="0"/>
              </a:spcBef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Compartmentalization of food chain webs (Dunne, 2006) </a:t>
            </a: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3200" dirty="0" smtClean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sz="3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Political Science </a:t>
            </a:r>
            <a:endParaRPr lang="en-US" dirty="0" smtClean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922156" lvl="2" indent="-522106">
              <a:lnSpc>
                <a:spcPct val="95000"/>
              </a:lnSpc>
              <a:spcBef>
                <a:spcPct val="0"/>
              </a:spcBef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Political preferences through voting patterns (Porter et al, 2007)</a:t>
            </a:r>
          </a:p>
          <a:p>
            <a:pPr marL="922156" lvl="2" indent="-522106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sz="3200" dirty="0" smtClean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sz="3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Social interaction</a:t>
            </a:r>
            <a:endParaRPr lang="en-US" dirty="0" smtClean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922156" lvl="2" indent="-522106">
              <a:lnSpc>
                <a:spcPct val="95000"/>
              </a:lnSpc>
              <a:spcBef>
                <a:spcPct val="0"/>
              </a:spcBef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Mobile phone and online networks (Porter et al, 2009)</a:t>
            </a:r>
          </a:p>
          <a:p>
            <a:pPr marL="922156" lvl="2" indent="-522106">
              <a:lnSpc>
                <a:spcPct val="95000"/>
              </a:lnSpc>
              <a:spcBef>
                <a:spcPct val="0"/>
              </a:spcBef>
              <a:buFont typeface="Courier New" pitchFamily="49" charset="0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Collaboration between scientists (Newman, 2001)</a:t>
            </a: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  <a:cs typeface="+mn-cs"/>
            </a:endParaRPr>
          </a:p>
          <a:p>
            <a:pPr marL="523869" lvl="1" indent="0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0" indent="0">
              <a:lnSpc>
                <a:spcPct val="95000"/>
              </a:lnSpc>
              <a:buFontTx/>
              <a:buNone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40BA2FE-2F8F-684E-BAAE-69267F7003EF}" type="slidenum">
              <a:rPr lang="en-US" sz="1400"/>
              <a:pPr eaLnBrk="1" hangingPunct="1"/>
              <a:t>2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84E-0C44-E348-8DFD-296C4FE40D6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160000" cy="6477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1" y="6629400"/>
            <a:ext cx="1981200" cy="601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00" y="6629400"/>
            <a:ext cx="5257800" cy="59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84E-0C44-E348-8DFD-296C4FE40D6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5294"/>
            <a:ext cx="6858000" cy="760130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03800" y="2133600"/>
            <a:ext cx="41910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84E-0C44-E348-8DFD-296C4FE40D6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0"/>
            <a:ext cx="6934200" cy="765680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51200" y="2286000"/>
            <a:ext cx="57150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984E-0C44-E348-8DFD-296C4FE40D6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0"/>
            <a:ext cx="7391400" cy="76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1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en-US" sz="4300">
                <a:solidFill>
                  <a:srgbClr val="0000FF"/>
                </a:solidFill>
                <a:latin typeface="Arial" charset="0"/>
                <a:ea typeface="MS PGothic" charset="0"/>
              </a:rPr>
              <a:t>Conclusion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254000" y="1862138"/>
            <a:ext cx="9656763" cy="6435725"/>
          </a:xfrm>
        </p:spPr>
        <p:txBody>
          <a:bodyPr lIns="0" tIns="0" rIns="0" bIns="0"/>
          <a:lstStyle/>
          <a:p>
            <a:pPr marL="455613" lvl="1" indent="-3413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  <a:ea typeface="MS PGothic" charset="0"/>
              </a:rPr>
              <a:t>COMMUNITIES: a new way of looking at networks and social interactions in finance. 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0" indent="0">
              <a:lnSpc>
                <a:spcPct val="95000"/>
              </a:lnSpc>
              <a:buFontTx/>
              <a:buNone/>
            </a:pPr>
            <a:endParaRPr lang="en-US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55613" lvl="1" indent="-3413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  <a:ea typeface="MS PGothic" charset="0"/>
              </a:rPr>
              <a:t>VCs form communities which tend to be </a:t>
            </a:r>
            <a:r>
              <a:rPr lang="en-US" sz="2700" dirty="0" err="1">
                <a:solidFill>
                  <a:srgbClr val="333333"/>
                </a:solidFill>
                <a:latin typeface="Arial" charset="0"/>
                <a:ea typeface="MS PGothic" charset="0"/>
              </a:rPr>
              <a:t>homophilous</a:t>
            </a:r>
            <a:r>
              <a:rPr lang="en-US" sz="2700" dirty="0">
                <a:solidFill>
                  <a:srgbClr val="333333"/>
                </a:solidFill>
                <a:latin typeface="Arial" charset="0"/>
                <a:ea typeface="MS PGothic" charset="0"/>
              </a:rPr>
              <a:t>. 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0" indent="0">
              <a:lnSpc>
                <a:spcPct val="95000"/>
              </a:lnSpc>
              <a:buFontTx/>
              <a:buNone/>
            </a:pPr>
            <a:endParaRPr lang="en-US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55613" lvl="1" indent="-3413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Arial" charset="0"/>
                <a:ea typeface="MS PGothic" charset="0"/>
              </a:rPr>
              <a:t>Communities facilitate learning amongst VCs, which have important economic effects for portfolio communities. </a:t>
            </a:r>
          </a:p>
          <a:p>
            <a:pPr marL="114300" lvl="1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sz="2700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55613" lvl="1" indent="-3413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55613" lvl="1" indent="-3413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55613" lvl="1" indent="-3413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 dirty="0">
              <a:solidFill>
                <a:srgbClr val="333333"/>
              </a:solidFill>
              <a:latin typeface="Arial" charset="0"/>
              <a:ea typeface="MS PGothic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64F2269-E7B2-B049-B3A2-BF10F5ADCC42}" type="slidenum">
              <a:rPr lang="en-US" sz="1400"/>
              <a:pPr eaLnBrk="1" hangingPunct="1"/>
              <a:t>24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>
                <a:solidFill>
                  <a:srgbClr val="0000FF"/>
                </a:solidFill>
                <a:latin typeface="Arial" charset="0"/>
                <a:ea typeface="MS PGothic" charset="0"/>
              </a:rPr>
              <a:t>Syndication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254000" y="2025650"/>
            <a:ext cx="9906000" cy="5594350"/>
          </a:xfrm>
        </p:spPr>
        <p:txBody>
          <a:bodyPr lIns="0" tIns="0" rIns="0" bIns="0"/>
          <a:lstStyle/>
          <a:p>
            <a:pPr marL="493713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q"/>
            </a:pPr>
            <a:r>
              <a:rPr lang="en-US" sz="2700" dirty="0">
                <a:solidFill>
                  <a:srgbClr val="333333"/>
                </a:solidFill>
                <a:latin typeface="Arial" charset="0"/>
                <a:ea typeface="MS PGothic" charset="0"/>
              </a:rPr>
              <a:t>The VC Market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 dirty="0">
                <a:solidFill>
                  <a:srgbClr val="333333"/>
                </a:solidFill>
                <a:latin typeface="Arial" charset="0"/>
                <a:ea typeface="MS PGothic" charset="0"/>
              </a:rPr>
              <a:t>56,000 deals, $146 billion from 1980-1999</a:t>
            </a: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 dirty="0">
                <a:solidFill>
                  <a:srgbClr val="333333"/>
                </a:solidFill>
                <a:latin typeface="Arial" charset="0"/>
                <a:ea typeface="MS PGothic" charset="0"/>
              </a:rPr>
              <a:t>39,002 deals, $316 billion from 2000-2010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0" indent="0">
              <a:lnSpc>
                <a:spcPct val="95000"/>
              </a:lnSpc>
              <a:buFontTx/>
              <a:buNone/>
            </a:pPr>
            <a:endParaRPr lang="en-US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3713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q"/>
            </a:pPr>
            <a:endParaRPr lang="en-US" sz="2700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3713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q"/>
            </a:pPr>
            <a:endParaRPr lang="en-US" sz="2700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3713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q"/>
            </a:pPr>
            <a:r>
              <a:rPr lang="en-US" sz="2700" dirty="0">
                <a:solidFill>
                  <a:srgbClr val="333333"/>
                </a:solidFill>
                <a:latin typeface="Arial" charset="0"/>
                <a:ea typeface="MS PGothic" charset="0"/>
              </a:rPr>
              <a:t>Syndication</a:t>
            </a:r>
            <a:endParaRPr lang="en-US" dirty="0">
              <a:latin typeface="Times New Roman" charset="0"/>
              <a:ea typeface="MS PGothic" charset="0"/>
            </a:endParaRP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 dirty="0">
                <a:solidFill>
                  <a:srgbClr val="333333"/>
                </a:solidFill>
                <a:latin typeface="Arial" charset="0"/>
                <a:ea typeface="MS PGothic" charset="0"/>
              </a:rPr>
              <a:t>44% of # deals</a:t>
            </a:r>
          </a:p>
          <a:p>
            <a:pPr marL="855663" lvl="2" indent="-28416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sz="2700" dirty="0">
                <a:solidFill>
                  <a:srgbClr val="333333"/>
                </a:solidFill>
                <a:latin typeface="Arial" charset="0"/>
                <a:ea typeface="MS PGothic" charset="0"/>
              </a:rPr>
              <a:t>66% of amount invested</a:t>
            </a:r>
          </a:p>
          <a:p>
            <a:pPr marL="0" indent="0">
              <a:lnSpc>
                <a:spcPct val="95000"/>
              </a:lnSpc>
              <a:buFontTx/>
              <a:buNone/>
            </a:pPr>
            <a:endParaRPr lang="en-US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0" indent="0">
              <a:lnSpc>
                <a:spcPct val="95000"/>
              </a:lnSpc>
              <a:buFontTx/>
              <a:buNone/>
            </a:pPr>
            <a:endParaRPr lang="en-US" dirty="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0" indent="0">
              <a:lnSpc>
                <a:spcPct val="95000"/>
              </a:lnSpc>
              <a:buFontTx/>
              <a:buNone/>
            </a:pPr>
            <a:endParaRPr lang="en-US" dirty="0">
              <a:solidFill>
                <a:srgbClr val="333333"/>
              </a:solidFill>
              <a:latin typeface="Arial" charset="0"/>
              <a:ea typeface="MS PGothic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0F25F7F-71C7-DB48-B602-E0A157A2DB1B}" type="slidenum">
              <a:rPr lang="en-US" sz="1400"/>
              <a:pPr eaLnBrk="1" hangingPunct="1"/>
              <a:t>3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1303338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>
                <a:solidFill>
                  <a:srgbClr val="0000FF"/>
                </a:solidFill>
                <a:latin typeface="Arial" charset="0"/>
                <a:ea typeface="MS PGothic" charset="0"/>
              </a:rPr>
              <a:t>Choosing Syndication Partners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254000" y="1905000"/>
            <a:ext cx="9313863" cy="5594350"/>
          </a:xfrm>
        </p:spPr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  <a:buFont typeface="Wingdings" charset="2"/>
              <a:buChar char="q"/>
              <a:defRPr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ＭＳ Ｐゴシック" charset="0"/>
                <a:cs typeface="+mn-cs"/>
              </a:rPr>
              <a:t>If partners are chosen at random </a:t>
            </a:r>
          </a:p>
          <a:p>
            <a:pPr lvl="2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Spatially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diffuse VC network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95000"/>
              </a:lnSpc>
              <a:buFont typeface="Wingdings" charset="2"/>
              <a:buChar char="q"/>
              <a:defRPr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ＭＳ Ｐゴシック" charset="0"/>
                <a:cs typeface="+mn-cs"/>
              </a:rPr>
              <a:t>If VCs have preferred </a:t>
            </a:r>
            <a:r>
              <a:rPr lang="en-US" dirty="0" smtClean="0">
                <a:solidFill>
                  <a:srgbClr val="333333"/>
                </a:solidFill>
                <a:latin typeface="Arial" charset="0"/>
                <a:ea typeface="ＭＳ Ｐゴシック" charset="0"/>
                <a:cs typeface="+mn-cs"/>
              </a:rPr>
              <a:t>partners </a:t>
            </a: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  <a:cs typeface="+mn-cs"/>
            </a:endParaRPr>
          </a:p>
          <a:p>
            <a:pPr lvl="2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Spatial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clustering of VC networks</a:t>
            </a: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dirty="0" smtClean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We term spatial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clusters </a:t>
            </a:r>
            <a:r>
              <a:rPr lang="en-US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as VC </a:t>
            </a:r>
            <a:r>
              <a:rPr lang="en-US" b="1" u="sng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communities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.</a:t>
            </a:r>
          </a:p>
          <a:p>
            <a:pPr marL="0" indent="0">
              <a:lnSpc>
                <a:spcPct val="95000"/>
              </a:lnSpc>
              <a:buFontTx/>
              <a:buNone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  <a:cs typeface="+mn-cs"/>
            </a:endParaRPr>
          </a:p>
          <a:p>
            <a:pPr>
              <a:lnSpc>
                <a:spcPct val="95000"/>
              </a:lnSpc>
              <a:buFont typeface="Wingdings" charset="2"/>
              <a:buChar char="q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  <a:cs typeface="+mn-cs"/>
            </a:endParaRPr>
          </a:p>
          <a:p>
            <a:pPr>
              <a:lnSpc>
                <a:spcPct val="95000"/>
              </a:lnSpc>
              <a:buFont typeface="Wingdings" charset="2"/>
              <a:buChar char="q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F5F443C-CB3D-CC4A-AB8F-8635254E50BC}" type="slidenum">
              <a:rPr lang="en-US" sz="1400"/>
              <a:pPr eaLnBrk="1" hangingPunct="1"/>
              <a:t>4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Times New Roman" charset="0"/>
                <a:ea typeface="MS PGothic" charset="0"/>
              </a:rPr>
              <a:t>Example: J. P. Morgan</a:t>
            </a:r>
            <a:endParaRPr lang="en-US">
              <a:solidFill>
                <a:schemeClr val="accent2"/>
              </a:solidFill>
              <a:latin typeface="Times New Roman" charset="0"/>
              <a:ea typeface="MS PGothic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23DAD58-5C23-034B-8967-BB48594192E1}" type="slidenum">
              <a:rPr lang="en-US" sz="1400"/>
              <a:pPr eaLnBrk="1" hangingPunct="1"/>
              <a:t>5</a:t>
            </a:fld>
            <a:endParaRPr lang="en-US" sz="14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752600"/>
            <a:ext cx="793273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72B36-DE33-0E48-A06A-EFF784A821F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8" y="0"/>
            <a:ext cx="10087252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279400" y="4370"/>
            <a:ext cx="9664700" cy="1303338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dirty="0">
                <a:solidFill>
                  <a:srgbClr val="0000FF"/>
                </a:solidFill>
                <a:latin typeface="Arial" charset="0"/>
                <a:ea typeface="MS PGothic" charset="0"/>
              </a:rPr>
              <a:t>Why </a:t>
            </a:r>
            <a:r>
              <a:rPr lang="en-US" sz="4300" dirty="0" smtClean="0">
                <a:solidFill>
                  <a:srgbClr val="0000FF"/>
                </a:solidFill>
                <a:latin typeface="Arial" charset="0"/>
                <a:ea typeface="MS PGothic" charset="0"/>
              </a:rPr>
              <a:t>are Communities Important?</a:t>
            </a:r>
            <a:endParaRPr lang="en-US" sz="4300" dirty="0">
              <a:solidFill>
                <a:srgbClr val="0000FF"/>
              </a:solidFill>
              <a:latin typeface="Arial" charset="0"/>
              <a:ea typeface="MS PGothic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990600"/>
            <a:ext cx="9398000" cy="6477000"/>
          </a:xfrm>
        </p:spPr>
        <p:txBody>
          <a:bodyPr lIns="0" tIns="0" rIns="0" bIns="0">
            <a:normAutofit fontScale="77500" lnSpcReduction="20000"/>
          </a:bodyPr>
          <a:lstStyle/>
          <a:p>
            <a:pPr marL="522106" lvl="1" indent="-522106">
              <a:lnSpc>
                <a:spcPct val="95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Syndication: acquiring or improving skills</a:t>
            </a: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dirty="0" smtClean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How does familiarity help?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Familiar norms, processes, and people [</a:t>
            </a:r>
            <a:r>
              <a:rPr lang="en-US" sz="2200" dirty="0" err="1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Gertler</a:t>
            </a: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 (1995), Porter (2000)]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Flow of informal knowledge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Mitigates incomplete contracting problems, builds trust and enhances reciprocity [</a:t>
            </a:r>
            <a:r>
              <a:rPr lang="en-US" sz="2200" dirty="0" err="1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Guiso</a:t>
            </a: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2200" dirty="0" err="1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Sapienza</a:t>
            </a: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 and </a:t>
            </a:r>
            <a:r>
              <a:rPr lang="en-US" sz="2200" dirty="0" err="1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Zingales</a:t>
            </a: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 (2004);  </a:t>
            </a:r>
            <a:r>
              <a:rPr lang="en-US" sz="2200" dirty="0" err="1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Bottazzi</a:t>
            </a: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2200" dirty="0" err="1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Da</a:t>
            </a: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200" dirty="0" err="1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Rin</a:t>
            </a: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 and Hellmann (2011)]</a:t>
            </a: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dirty="0" smtClean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Pure transaction cost effect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Less administrative overheads and paperwork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sz="2200" dirty="0" smtClean="0">
                <a:solidFill>
                  <a:srgbClr val="333333"/>
                </a:solidFill>
                <a:latin typeface="Arial" charset="0"/>
                <a:ea typeface="ＭＳ Ｐゴシック" charset="0"/>
              </a:rPr>
              <a:t>Behavioral affinity for the familiar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endParaRPr lang="en-US" sz="2200" dirty="0" smtClean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Knowledge spillovers through repeated interactions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sz="2600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Acquiring or improving skills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sz="2600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Learning facilitated through familiar norms, processes, and people</a:t>
            </a:r>
          </a:p>
          <a:p>
            <a:pPr marL="523869" lvl="1" indent="0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marL="522106" lvl="1" indent="-522106">
              <a:lnSpc>
                <a:spcPct val="95000"/>
              </a:lnSpc>
              <a:spcBef>
                <a:spcPct val="0"/>
              </a:spcBef>
              <a:buFont typeface="Wingdings" charset="2"/>
              <a:buChar char="q"/>
              <a:defRPr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Resource sharing without burden of organizational inflexibility</a:t>
            </a:r>
          </a:p>
          <a:p>
            <a:pPr>
              <a:lnSpc>
                <a:spcPct val="95000"/>
              </a:lnSpc>
              <a:buFont typeface="Wingdings" charset="2"/>
              <a:buChar char="q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95000"/>
              </a:lnSpc>
              <a:buFont typeface="Wingdings" charset="2"/>
              <a:buChar char="q"/>
              <a:defRPr/>
            </a:pPr>
            <a:r>
              <a:rPr lang="en-US" sz="3100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Economics literature on clustering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sz="2200" dirty="0" err="1">
                <a:solidFill>
                  <a:srgbClr val="333333"/>
                </a:solidFill>
                <a:latin typeface="Arial" charset="0"/>
                <a:ea typeface="ＭＳ Ｐゴシック" charset="0"/>
              </a:rPr>
              <a:t>Krugman</a:t>
            </a:r>
            <a:r>
              <a:rPr lang="en-US" sz="2200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 (1991), Porter (1998): new organizational paradigm to capture benefits of externalities.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endParaRPr lang="en-US" sz="2200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r>
              <a:rPr lang="en-US" sz="2200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Lindsey (2007): VCs blur boundaries between portfolio firms. Communities similarly blur lines between </a:t>
            </a:r>
            <a:r>
              <a:rPr lang="en-US" sz="2200" b="1" i="1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VCs</a:t>
            </a:r>
            <a:r>
              <a:rPr lang="en-US" sz="2200" dirty="0">
                <a:solidFill>
                  <a:srgbClr val="333333"/>
                </a:solidFill>
                <a:latin typeface="Arial" charset="0"/>
                <a:ea typeface="ＭＳ Ｐゴシック" charset="0"/>
              </a:rPr>
              <a:t>.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95000"/>
              </a:lnSpc>
              <a:buFont typeface="Wingdings" charset="2"/>
              <a:buChar char="q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95000"/>
              </a:lnSpc>
              <a:buFont typeface="Wingdings" charset="2"/>
              <a:buChar char="q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endParaRPr lang="en-US" sz="2200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endParaRPr lang="en-US" sz="2200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  <a:buFont typeface="Courier New"/>
              <a:buChar char="o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95000"/>
              </a:lnSpc>
              <a:buFont typeface="Wingdings" charset="2"/>
              <a:buChar char="q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  <a:cs typeface="+mn-cs"/>
            </a:endParaRPr>
          </a:p>
          <a:p>
            <a:pPr>
              <a:lnSpc>
                <a:spcPct val="95000"/>
              </a:lnSpc>
              <a:buFont typeface="Wingdings" charset="2"/>
              <a:buChar char="q"/>
              <a:defRPr/>
            </a:pPr>
            <a:endParaRPr lang="en-US" dirty="0">
              <a:solidFill>
                <a:srgbClr val="333333"/>
              </a:solidFill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79230EB-3D5C-4046-9CF2-CAA7F3903C9B}" type="slidenum">
              <a:rPr lang="en-US" sz="1400"/>
              <a:pPr eaLnBrk="1" hangingPunct="1"/>
              <a:t>7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1303338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>
                <a:solidFill>
                  <a:srgbClr val="0000FF"/>
                </a:solidFill>
                <a:latin typeface="Arial" charset="0"/>
                <a:ea typeface="MS PGothic" charset="0"/>
              </a:rPr>
              <a:t>Detecting Communities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254000" y="2025650"/>
            <a:ext cx="9313863" cy="4451350"/>
          </a:xfrm>
        </p:spPr>
        <p:txBody>
          <a:bodyPr lIns="0" tIns="0" rIns="0" bIns="0">
            <a:normAutofit/>
          </a:bodyPr>
          <a:lstStyle/>
          <a:p>
            <a:pPr marL="520700" lvl="1" indent="-520700">
              <a:lnSpc>
                <a:spcPct val="75000"/>
              </a:lnSpc>
              <a:spcBef>
                <a:spcPct val="0"/>
              </a:spcBef>
              <a:buFont typeface="Wingdings" charset="0"/>
              <a:buChar char="q"/>
            </a:pPr>
            <a:r>
              <a:rPr lang="en-US" sz="3000">
                <a:solidFill>
                  <a:srgbClr val="333333"/>
                </a:solidFill>
                <a:latin typeface="Arial" charset="0"/>
                <a:ea typeface="MS PGothic" charset="0"/>
              </a:rPr>
              <a:t>Community identification should</a:t>
            </a:r>
          </a:p>
          <a:p>
            <a:pPr marL="920750" lvl="2" indent="-520700">
              <a:lnSpc>
                <a:spcPct val="75000"/>
              </a:lnSpc>
              <a:spcBef>
                <a:spcPct val="0"/>
              </a:spcBef>
              <a:buFont typeface="Courier New" charset="0"/>
              <a:buChar char="o"/>
            </a:pPr>
            <a:r>
              <a:rPr lang="en-US" sz="2200">
                <a:solidFill>
                  <a:srgbClr val="333333"/>
                </a:solidFill>
                <a:latin typeface="Arial" charset="0"/>
                <a:ea typeface="MS PGothic" charset="0"/>
              </a:rPr>
              <a:t>Accommodate large number of players </a:t>
            </a:r>
          </a:p>
          <a:p>
            <a:pPr marL="920750" lvl="2" indent="-520700">
              <a:lnSpc>
                <a:spcPct val="75000"/>
              </a:lnSpc>
              <a:spcBef>
                <a:spcPct val="0"/>
              </a:spcBef>
              <a:buFont typeface="Courier New" charset="0"/>
              <a:buChar char="o"/>
            </a:pPr>
            <a:r>
              <a:rPr lang="en-US" sz="2200">
                <a:solidFill>
                  <a:srgbClr val="333333"/>
                </a:solidFill>
                <a:latin typeface="Arial" charset="0"/>
                <a:ea typeface="MS PGothic" charset="0"/>
              </a:rPr>
              <a:t>Not pre-specify the # of communities</a:t>
            </a:r>
          </a:p>
          <a:p>
            <a:pPr marL="920750" lvl="2" indent="-520700">
              <a:lnSpc>
                <a:spcPct val="75000"/>
              </a:lnSpc>
              <a:spcBef>
                <a:spcPct val="0"/>
              </a:spcBef>
              <a:buFont typeface="Courier New" charset="0"/>
              <a:buChar char="o"/>
            </a:pPr>
            <a:r>
              <a:rPr lang="en-US" sz="2200">
                <a:solidFill>
                  <a:srgbClr val="333333"/>
                </a:solidFill>
                <a:latin typeface="Arial" charset="0"/>
                <a:ea typeface="MS PGothic" charset="0"/>
              </a:rPr>
              <a:t>Allow for VC communities of varying sizes </a:t>
            </a:r>
          </a:p>
          <a:p>
            <a:pPr marL="920750" lvl="2" indent="-520700">
              <a:lnSpc>
                <a:spcPct val="75000"/>
              </a:lnSpc>
              <a:spcBef>
                <a:spcPct val="0"/>
              </a:spcBef>
              <a:buFont typeface="Courier New" charset="0"/>
              <a:buChar char="o"/>
            </a:pPr>
            <a:r>
              <a:rPr lang="en-US" sz="2200">
                <a:solidFill>
                  <a:srgbClr val="333333"/>
                </a:solidFill>
                <a:latin typeface="Arial" charset="0"/>
                <a:ea typeface="MS PGothic" charset="0"/>
              </a:rPr>
              <a:t>Permit fuzzy boundaries between communities </a:t>
            </a:r>
          </a:p>
          <a:p>
            <a:pPr marL="520700" lvl="1" indent="-520700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300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520700" lvl="1" indent="-520700">
              <a:lnSpc>
                <a:spcPct val="75000"/>
              </a:lnSpc>
              <a:spcBef>
                <a:spcPct val="0"/>
              </a:spcBef>
              <a:buFont typeface="Wingdings" charset="0"/>
              <a:buChar char="q"/>
            </a:pPr>
            <a:r>
              <a:rPr lang="en-US" sz="3000">
                <a:solidFill>
                  <a:srgbClr val="333333"/>
                </a:solidFill>
                <a:latin typeface="Arial" charset="0"/>
                <a:ea typeface="MS PGothic" charset="0"/>
              </a:rPr>
              <a:t>This is a computationally hard clustering problem</a:t>
            </a:r>
            <a:r>
              <a:rPr lang="en-US" sz="2600">
                <a:solidFill>
                  <a:srgbClr val="333333"/>
                </a:solidFill>
                <a:latin typeface="Arial" charset="0"/>
                <a:ea typeface="MS PGothic" charset="0"/>
              </a:rPr>
              <a:t>.</a:t>
            </a:r>
          </a:p>
          <a:p>
            <a:pPr marL="520700" lvl="1" indent="-520700">
              <a:lnSpc>
                <a:spcPct val="75000"/>
              </a:lnSpc>
              <a:spcBef>
                <a:spcPct val="0"/>
              </a:spcBef>
              <a:buFont typeface="Wingdings" charset="0"/>
              <a:buChar char="q"/>
            </a:pPr>
            <a:endParaRPr lang="en-US" sz="300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>
              <a:lnSpc>
                <a:spcPct val="75000"/>
              </a:lnSpc>
              <a:buFont typeface="Wingdings" charset="0"/>
              <a:buChar char="q"/>
            </a:pPr>
            <a:r>
              <a:rPr lang="en-US" sz="3000">
                <a:solidFill>
                  <a:srgbClr val="333333"/>
                </a:solidFill>
                <a:latin typeface="Arial" charset="0"/>
                <a:ea typeface="MS PGothic" charset="0"/>
              </a:rPr>
              <a:t>  Modularity optimization</a:t>
            </a:r>
          </a:p>
          <a:p>
            <a:pPr marL="920750" lvl="2" indent="-520700">
              <a:lnSpc>
                <a:spcPct val="75000"/>
              </a:lnSpc>
              <a:buFont typeface="Courier New" charset="0"/>
              <a:buChar char="o"/>
            </a:pPr>
            <a:r>
              <a:rPr lang="en-US" sz="2200">
                <a:solidFill>
                  <a:srgbClr val="333333"/>
                </a:solidFill>
                <a:latin typeface="Arial" charset="0"/>
                <a:ea typeface="MS PGothic" charset="0"/>
              </a:rPr>
              <a:t>Modularity – strength of internal ties compared to ties outside (Girvan and Newman, 2003)</a:t>
            </a:r>
          </a:p>
          <a:p>
            <a:pPr marL="920750" lvl="2" indent="-520700">
              <a:lnSpc>
                <a:spcPct val="75000"/>
              </a:lnSpc>
              <a:buFont typeface="Courier New" charset="0"/>
              <a:buChar char="o"/>
            </a:pPr>
            <a:r>
              <a:rPr lang="en-US" sz="2200">
                <a:solidFill>
                  <a:srgbClr val="333333"/>
                </a:solidFill>
                <a:latin typeface="Arial" charset="0"/>
                <a:ea typeface="MS PGothic" charset="0"/>
              </a:rPr>
              <a:t>We implement an agglomerative algorithm</a:t>
            </a:r>
          </a:p>
          <a:p>
            <a:pPr lvl="3">
              <a:lnSpc>
                <a:spcPct val="75000"/>
              </a:lnSpc>
              <a:buFont typeface="Courier New" charset="0"/>
              <a:buChar char="o"/>
            </a:pPr>
            <a:r>
              <a:rPr lang="ja-JP" altLang="en-US" sz="1900">
                <a:solidFill>
                  <a:srgbClr val="333333"/>
                </a:solidFill>
                <a:latin typeface="Arial" charset="0"/>
                <a:ea typeface="MS PGothic" charset="0"/>
              </a:rPr>
              <a:t>“</a:t>
            </a:r>
            <a:r>
              <a:rPr lang="en-US" sz="1900">
                <a:solidFill>
                  <a:srgbClr val="333333"/>
                </a:solidFill>
                <a:latin typeface="Arial" charset="0"/>
                <a:ea typeface="MS PGothic" charset="0"/>
              </a:rPr>
              <a:t>Walktrap</a:t>
            </a:r>
            <a:r>
              <a:rPr lang="ja-JP" altLang="en-US" sz="1900">
                <a:solidFill>
                  <a:srgbClr val="333333"/>
                </a:solidFill>
                <a:latin typeface="Arial" charset="0"/>
                <a:ea typeface="MS PGothic" charset="0"/>
              </a:rPr>
              <a:t>”</a:t>
            </a:r>
            <a:r>
              <a:rPr lang="en-US" sz="1900">
                <a:solidFill>
                  <a:srgbClr val="333333"/>
                </a:solidFill>
                <a:latin typeface="Arial" charset="0"/>
                <a:ea typeface="MS PGothic" charset="0"/>
              </a:rPr>
              <a:t> algorithm (Pons and Latapy, 2005) </a:t>
            </a:r>
          </a:p>
          <a:p>
            <a:pPr>
              <a:lnSpc>
                <a:spcPct val="75000"/>
              </a:lnSpc>
              <a:buFont typeface="Wingdings" charset="0"/>
              <a:buChar char="q"/>
            </a:pPr>
            <a:endParaRPr lang="en-US" sz="300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>
              <a:lnSpc>
                <a:spcPct val="75000"/>
              </a:lnSpc>
              <a:buFont typeface="Wingdings" charset="0"/>
              <a:buChar char="q"/>
            </a:pPr>
            <a:endParaRPr lang="en-US" sz="300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520700" lvl="1" indent="-520700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260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520700" lvl="1" indent="-520700">
              <a:lnSpc>
                <a:spcPct val="75000"/>
              </a:lnSpc>
              <a:spcBef>
                <a:spcPct val="0"/>
              </a:spcBef>
              <a:buFont typeface="Courier New" charset="0"/>
              <a:buChar char="o"/>
            </a:pPr>
            <a:endParaRPr lang="en-US" sz="260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>
              <a:lnSpc>
                <a:spcPct val="75000"/>
              </a:lnSpc>
              <a:buFontTx/>
              <a:buNone/>
            </a:pPr>
            <a:endParaRPr lang="en-US" sz="3000">
              <a:solidFill>
                <a:srgbClr val="333333"/>
              </a:solidFill>
              <a:latin typeface="Arial" charset="0"/>
              <a:ea typeface="MS PGothic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AC75F96-9CB2-F44E-A415-34C8546088A4}" type="slidenum">
              <a:rPr lang="en-US" sz="1400"/>
              <a:pPr eaLnBrk="1" hangingPunct="1"/>
              <a:t>8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 fontScale="9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4300">
                <a:solidFill>
                  <a:srgbClr val="0000FF"/>
                </a:solidFill>
                <a:latin typeface="Arial" charset="0"/>
                <a:ea typeface="MS PGothic" charset="0"/>
              </a:rPr>
              <a:t>Community</a:t>
            </a:r>
            <a:br>
              <a:rPr lang="en-US" sz="4300">
                <a:solidFill>
                  <a:srgbClr val="0000FF"/>
                </a:solidFill>
                <a:latin typeface="Arial" charset="0"/>
                <a:ea typeface="MS PGothic" charset="0"/>
              </a:rPr>
            </a:br>
            <a:r>
              <a:rPr lang="en-US" sz="4300">
                <a:solidFill>
                  <a:srgbClr val="0000FF"/>
                </a:solidFill>
                <a:latin typeface="Arial" charset="0"/>
                <a:ea typeface="MS PGothic" charset="0"/>
              </a:rPr>
              <a:t>Mathematical Construct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254000" y="1828800"/>
            <a:ext cx="9615488" cy="5502275"/>
          </a:xfrm>
        </p:spPr>
        <p:txBody>
          <a:bodyPr lIns="0" tIns="0" rIns="0" bIns="0"/>
          <a:lstStyle/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q"/>
            </a:pPr>
            <a:r>
              <a:rPr lang="en-US" sz="2400">
                <a:solidFill>
                  <a:srgbClr val="333333"/>
                </a:solidFill>
                <a:latin typeface="Arial" charset="0"/>
                <a:ea typeface="MS PGothic" charset="0"/>
              </a:rPr>
              <a:t>Adjacency matrix of a graph A </a:t>
            </a:r>
          </a:p>
          <a:p>
            <a:pPr marL="935038" lvl="2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r>
              <a:rPr lang="en-US" sz="2000">
                <a:solidFill>
                  <a:srgbClr val="333333"/>
                </a:solidFill>
                <a:latin typeface="Arial" charset="0"/>
                <a:ea typeface="MS PGothic" charset="0"/>
              </a:rPr>
              <a:t>A [</a:t>
            </a:r>
            <a:r>
              <a:rPr lang="en-US" sz="2000" i="1">
                <a:solidFill>
                  <a:srgbClr val="333333"/>
                </a:solidFill>
                <a:latin typeface="Arial" charset="0"/>
                <a:ea typeface="MS PGothic" charset="0"/>
              </a:rPr>
              <a:t>i</a:t>
            </a:r>
            <a:r>
              <a:rPr lang="en-US" sz="2000">
                <a:solidFill>
                  <a:srgbClr val="333333"/>
                </a:solidFill>
                <a:latin typeface="Arial" charset="0"/>
                <a:ea typeface="MS PGothic" charset="0"/>
              </a:rPr>
              <a:t>,</a:t>
            </a:r>
            <a:r>
              <a:rPr lang="en-US" sz="2000" i="1">
                <a:solidFill>
                  <a:srgbClr val="333333"/>
                </a:solidFill>
                <a:latin typeface="Arial" charset="0"/>
                <a:ea typeface="MS PGothic" charset="0"/>
              </a:rPr>
              <a:t>j</a:t>
            </a:r>
            <a:r>
              <a:rPr lang="en-US" sz="2000">
                <a:solidFill>
                  <a:srgbClr val="333333"/>
                </a:solidFill>
                <a:latin typeface="Arial" charset="0"/>
                <a:ea typeface="MS PGothic" charset="0"/>
              </a:rPr>
              <a:t>] = </a:t>
            </a:r>
            <a:r>
              <a:rPr lang="en-US" sz="2000" i="1">
                <a:solidFill>
                  <a:srgbClr val="333333"/>
                </a:solidFill>
                <a:latin typeface="Arial" charset="0"/>
                <a:ea typeface="MS PGothic" charset="0"/>
              </a:rPr>
              <a:t>n</a:t>
            </a:r>
            <a:r>
              <a:rPr lang="en-US" sz="2000" i="1" baseline="-25000">
                <a:solidFill>
                  <a:srgbClr val="333333"/>
                </a:solidFill>
                <a:latin typeface="Arial" charset="0"/>
                <a:ea typeface="MS PGothic" charset="0"/>
              </a:rPr>
              <a:t>ij</a:t>
            </a:r>
            <a:r>
              <a:rPr lang="en-US" sz="2000">
                <a:solidFill>
                  <a:srgbClr val="333333"/>
                </a:solidFill>
                <a:latin typeface="Arial" charset="0"/>
                <a:ea typeface="MS PGothic" charset="0"/>
              </a:rPr>
              <a:t> </a:t>
            </a:r>
          </a:p>
          <a:p>
            <a:pPr marL="935038" lvl="2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r>
              <a:rPr lang="en-US" sz="2000" i="1">
                <a:solidFill>
                  <a:srgbClr val="333333"/>
                </a:solidFill>
                <a:latin typeface="Arial" charset="0"/>
                <a:ea typeface="MS PGothic" charset="0"/>
              </a:rPr>
              <a:t>n</a:t>
            </a:r>
            <a:r>
              <a:rPr lang="en-US" sz="2000" i="1" baseline="-25000">
                <a:solidFill>
                  <a:srgbClr val="333333"/>
                </a:solidFill>
                <a:latin typeface="Arial" charset="0"/>
                <a:ea typeface="MS PGothic" charset="0"/>
              </a:rPr>
              <a:t>ij</a:t>
            </a:r>
            <a:r>
              <a:rPr lang="en-US" sz="2000">
                <a:solidFill>
                  <a:srgbClr val="333333"/>
                </a:solidFill>
                <a:latin typeface="Arial" charset="0"/>
                <a:ea typeface="MS PGothic" charset="0"/>
              </a:rPr>
              <a:t> = # syndicates involving VC </a:t>
            </a:r>
            <a:r>
              <a:rPr lang="en-US" sz="2000" i="1">
                <a:solidFill>
                  <a:srgbClr val="333333"/>
                </a:solidFill>
                <a:latin typeface="Arial" charset="0"/>
                <a:ea typeface="MS PGothic" charset="0"/>
              </a:rPr>
              <a:t>i</a:t>
            </a:r>
            <a:r>
              <a:rPr lang="en-US" sz="2000">
                <a:solidFill>
                  <a:srgbClr val="333333"/>
                </a:solidFill>
                <a:latin typeface="Arial" charset="0"/>
                <a:ea typeface="MS PGothic" charset="0"/>
              </a:rPr>
              <a:t> and VC </a:t>
            </a:r>
            <a:r>
              <a:rPr lang="en-US" sz="2000" i="1">
                <a:solidFill>
                  <a:srgbClr val="333333"/>
                </a:solidFill>
                <a:latin typeface="Arial" charset="0"/>
                <a:ea typeface="MS PGothic" charset="0"/>
              </a:rPr>
              <a:t>j</a:t>
            </a:r>
            <a:r>
              <a:rPr lang="en-US" sz="2000">
                <a:solidFill>
                  <a:srgbClr val="333333"/>
                </a:solidFill>
                <a:latin typeface="Arial" charset="0"/>
                <a:ea typeface="MS PGothic" charset="0"/>
              </a:rPr>
              <a:t>. </a:t>
            </a: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endParaRPr lang="en-US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q"/>
            </a:pPr>
            <a:r>
              <a:rPr lang="en-US" sz="2400">
                <a:solidFill>
                  <a:srgbClr val="333333"/>
                </a:solidFill>
                <a:latin typeface="Arial" charset="0"/>
                <a:ea typeface="MS PGothic" charset="0"/>
              </a:rPr>
              <a:t>Partition, P, divides A into collections of nodes, P = (P</a:t>
            </a:r>
            <a:r>
              <a:rPr lang="en-US" sz="2400" baseline="-25000">
                <a:solidFill>
                  <a:srgbClr val="333333"/>
                </a:solidFill>
                <a:latin typeface="Arial" charset="0"/>
                <a:ea typeface="MS PGothic" charset="0"/>
              </a:rPr>
              <a:t>1</a:t>
            </a:r>
            <a:r>
              <a:rPr lang="en-US" sz="2400">
                <a:solidFill>
                  <a:srgbClr val="333333"/>
                </a:solidFill>
                <a:latin typeface="Arial" charset="0"/>
                <a:ea typeface="MS PGothic" charset="0"/>
              </a:rPr>
              <a:t>, P</a:t>
            </a:r>
            <a:r>
              <a:rPr lang="en-US" sz="2400" baseline="-25000">
                <a:solidFill>
                  <a:srgbClr val="333333"/>
                </a:solidFill>
                <a:latin typeface="Arial" charset="0"/>
                <a:ea typeface="MS PGothic" charset="0"/>
              </a:rPr>
              <a:t>2</a:t>
            </a:r>
            <a:r>
              <a:rPr lang="en-US" sz="2400">
                <a:solidFill>
                  <a:srgbClr val="333333"/>
                </a:solidFill>
                <a:latin typeface="Arial" charset="0"/>
                <a:ea typeface="MS PGothic" charset="0"/>
              </a:rPr>
              <a:t>, … P</a:t>
            </a:r>
            <a:r>
              <a:rPr lang="en-US" sz="2400" baseline="-25000">
                <a:solidFill>
                  <a:srgbClr val="333333"/>
                </a:solidFill>
                <a:latin typeface="Arial" charset="0"/>
                <a:ea typeface="MS PGothic" charset="0"/>
              </a:rPr>
              <a:t>n</a:t>
            </a:r>
            <a:r>
              <a:rPr lang="en-US" sz="2400">
                <a:solidFill>
                  <a:srgbClr val="333333"/>
                </a:solidFill>
                <a:latin typeface="Arial" charset="0"/>
                <a:ea typeface="MS PGothic" charset="0"/>
              </a:rPr>
              <a:t> )</a:t>
            </a:r>
          </a:p>
          <a:p>
            <a:pPr marL="935038" lvl="2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r>
              <a:rPr lang="en-US" sz="2000">
                <a:solidFill>
                  <a:srgbClr val="333333"/>
                </a:solidFill>
                <a:latin typeface="Arial" charset="0"/>
                <a:ea typeface="MS PGothic" charset="0"/>
              </a:rPr>
              <a:t>mutually exclusive and collectively exhaustive </a:t>
            </a: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endParaRPr lang="en-US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Wingdings" charset="0"/>
              <a:buChar char="q"/>
            </a:pPr>
            <a:r>
              <a:rPr lang="en-US" sz="2400">
                <a:solidFill>
                  <a:srgbClr val="333333"/>
                </a:solidFill>
                <a:latin typeface="Arial" charset="0"/>
                <a:ea typeface="MS PGothic" charset="0"/>
              </a:rPr>
              <a:t>The best community structure maximizes in-community deals relative to the predicted in-community deals, or the  </a:t>
            </a:r>
            <a:r>
              <a:rPr lang="en-US" sz="2400" i="1">
                <a:solidFill>
                  <a:srgbClr val="333333"/>
                </a:solidFill>
                <a:latin typeface="Arial" charset="0"/>
                <a:ea typeface="MS PGothic" charset="0"/>
              </a:rPr>
              <a:t>modularity</a:t>
            </a: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endParaRPr lang="en-US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endParaRPr lang="en-US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400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US" sz="2400">
                <a:solidFill>
                  <a:srgbClr val="333333"/>
                </a:solidFill>
                <a:latin typeface="Arial" charset="0"/>
                <a:ea typeface="MS PGothic" charset="0"/>
              </a:rPr>
              <a:t>	where, </a:t>
            </a:r>
            <a:r>
              <a:rPr lang="en-US" sz="2400" i="1">
                <a:solidFill>
                  <a:srgbClr val="333333"/>
                </a:solidFill>
                <a:latin typeface="Arial" charset="0"/>
                <a:ea typeface="MS PGothic" charset="0"/>
              </a:rPr>
              <a:t>k</a:t>
            </a:r>
            <a:r>
              <a:rPr lang="en-US" sz="2400" i="1" baseline="-25000">
                <a:solidFill>
                  <a:srgbClr val="333333"/>
                </a:solidFill>
                <a:latin typeface="Arial" charset="0"/>
                <a:ea typeface="MS PGothic" charset="0"/>
              </a:rPr>
              <a:t>i</a:t>
            </a:r>
            <a:r>
              <a:rPr lang="en-US" sz="2400">
                <a:solidFill>
                  <a:srgbClr val="333333"/>
                </a:solidFill>
                <a:latin typeface="Arial" charset="0"/>
                <a:ea typeface="MS PGothic" charset="0"/>
              </a:rPr>
              <a:t> = # syndicates involving VC </a:t>
            </a:r>
            <a:r>
              <a:rPr lang="en-US" sz="2400" i="1">
                <a:solidFill>
                  <a:srgbClr val="333333"/>
                </a:solidFill>
                <a:latin typeface="Arial" charset="0"/>
                <a:ea typeface="MS PGothic" charset="0"/>
              </a:rPr>
              <a:t>i</a:t>
            </a:r>
            <a:r>
              <a:rPr lang="en-US" sz="2400">
                <a:solidFill>
                  <a:srgbClr val="333333"/>
                </a:solidFill>
                <a:latin typeface="Arial" charset="0"/>
                <a:ea typeface="MS PGothic" charset="0"/>
              </a:rPr>
              <a:t> and </a:t>
            </a:r>
            <a:r>
              <a:rPr lang="en-US" sz="2400" i="1">
                <a:solidFill>
                  <a:srgbClr val="333333"/>
                </a:solidFill>
                <a:latin typeface="Arial" charset="0"/>
                <a:ea typeface="MS PGothic" charset="0"/>
              </a:rPr>
              <a:t>m</a:t>
            </a:r>
            <a:r>
              <a:rPr lang="en-US" sz="2400">
                <a:solidFill>
                  <a:srgbClr val="333333"/>
                </a:solidFill>
                <a:latin typeface="Arial" charset="0"/>
                <a:ea typeface="MS PGothic" charset="0"/>
              </a:rPr>
              <a:t> = # deals in </a:t>
            </a:r>
            <a:r>
              <a:rPr lang="en-US" sz="2400" i="1">
                <a:solidFill>
                  <a:srgbClr val="333333"/>
                </a:solidFill>
                <a:latin typeface="Arial" charset="0"/>
                <a:ea typeface="MS PGothic" charset="0"/>
              </a:rPr>
              <a:t>P</a:t>
            </a:r>
            <a:r>
              <a:rPr lang="en-US" sz="2400" i="1" baseline="-25000">
                <a:solidFill>
                  <a:srgbClr val="333333"/>
                </a:solidFill>
                <a:latin typeface="Arial" charset="0"/>
                <a:ea typeface="MS PGothic" charset="0"/>
              </a:rPr>
              <a:t>n</a:t>
            </a:r>
            <a:r>
              <a:rPr lang="en-US">
                <a:solidFill>
                  <a:srgbClr val="333333"/>
                </a:solidFill>
                <a:latin typeface="Arial" charset="0"/>
                <a:ea typeface="MS PGothic" charset="0"/>
              </a:rPr>
              <a:t>    </a:t>
            </a:r>
            <a:endParaRPr lang="en-US" i="1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endParaRPr lang="en-US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endParaRPr lang="en-US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endParaRPr lang="en-US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endParaRPr lang="en-US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endParaRPr lang="en-US">
              <a:solidFill>
                <a:srgbClr val="333333"/>
              </a:solidFill>
              <a:latin typeface="Arial" charset="0"/>
              <a:ea typeface="MS PGothic" charset="0"/>
            </a:endParaRPr>
          </a:p>
          <a:p>
            <a:pPr marL="495300" lvl="1" indent="-37941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 typeface="Courier New" charset="0"/>
              <a:buChar char="o"/>
            </a:pPr>
            <a:endParaRPr lang="en-US">
              <a:solidFill>
                <a:srgbClr val="333333"/>
              </a:solidFill>
              <a:latin typeface="Arial" charset="0"/>
              <a:ea typeface="MS PGothic" charset="0"/>
            </a:endParaRP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DA3C2D5-0AD6-6A44-A472-028C16DE1402}" type="slidenum">
              <a:rPr lang="en-US" sz="1400"/>
              <a:pPr eaLnBrk="1" hangingPunct="1"/>
              <a:t>9</a:t>
            </a:fld>
            <a:endParaRPr lang="en-US" sz="1400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955800" y="4911725"/>
          <a:ext cx="52212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2273300" imgH="482600" progId="Equation.3">
                  <p:embed/>
                </p:oleObj>
              </mc:Choice>
              <mc:Fallback>
                <p:oleObj name="Equation" r:id="rId4" imgW="22733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911725"/>
                        <a:ext cx="52212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8496</TotalTime>
  <Words>529</Words>
  <Application>Microsoft Office PowerPoint</Application>
  <PresentationFormat>Custom</PresentationFormat>
  <Paragraphs>175</Paragraphs>
  <Slides>24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Venture Capital Communities</vt:lpstr>
      <vt:lpstr>Communities:  Multi-Disciplinary Applications</vt:lpstr>
      <vt:lpstr>Syndication</vt:lpstr>
      <vt:lpstr>Choosing Syndication Partners</vt:lpstr>
      <vt:lpstr>Example: J. P. Morgan</vt:lpstr>
      <vt:lpstr>PowerPoint Presentation</vt:lpstr>
      <vt:lpstr>Why are Communities Important?</vt:lpstr>
      <vt:lpstr>Detecting Communities</vt:lpstr>
      <vt:lpstr>Community Mathematical Construct</vt:lpstr>
      <vt:lpstr>PowerPoint Presentation</vt:lpstr>
      <vt:lpstr>Quick R</vt:lpstr>
      <vt:lpstr>Community v. Centrality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Joseph</cp:lastModifiedBy>
  <cp:revision>214</cp:revision>
  <dcterms:created xsi:type="dcterms:W3CDTF">2004-05-06T09:28:21Z</dcterms:created>
  <dcterms:modified xsi:type="dcterms:W3CDTF">2011-12-12T23:27:40Z</dcterms:modified>
</cp:coreProperties>
</file>