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72" r:id="rId4"/>
    <p:sldId id="273" r:id="rId5"/>
    <p:sldId id="270" r:id="rId6"/>
    <p:sldId id="280" r:id="rId7"/>
    <p:sldId id="281" r:id="rId8"/>
    <p:sldId id="282" r:id="rId9"/>
    <p:sldId id="261" r:id="rId10"/>
    <p:sldId id="266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91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5DB3-EBF1-4FFB-8963-5703DB3B96E7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CF1DB-4DF5-48B4-833D-34D001EC3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CF1DB-4DF5-48B4-833D-34D001EC34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Font typeface="Wingdings" pitchFamily="2" charset="2"/>
              <a:buChar char="§"/>
              <a:defRPr/>
            </a:lvl2pPr>
            <a:lvl3pPr>
              <a:buClr>
                <a:srgbClr val="7030A0"/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Feature Selection in Classification</a:t>
            </a:r>
            <a:b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and R Packages</a:t>
            </a:r>
            <a:endParaRPr 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Houtao Deng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houtao_deng@intuit.com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packages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Glmnet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LASSO (least absolute shrinkage and selection operator)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parameter: penalty parameter ‘lambda’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RRF package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RRF (Regularized random forest)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parameter: coefficient of regularization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coefReg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varSelRF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RF-RFE (Random forest with recursive feature elimination)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parameter: number of iterations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ntreeIterat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LASSO, CFS (correlation features selection), RRF (regularized random forest), RF-RFE (random forest with RFE)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all data sets, only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 are needed for classification.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46" y="3124200"/>
            <a:ext cx="31289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346" y="3124199"/>
            <a:ext cx="3124200" cy="311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encrypted-tbn0.google.com/images?q=tbn:ANd9GcRpUCb5r9PLqtX5AmLH1r6QX3uRd6Ev3U9I5uEKVX77RSSwlar-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8346" y="3581400"/>
            <a:ext cx="2757054" cy="2133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67146" y="2706468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Separable </a:t>
            </a: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LASSO, CFS, RF-RFE, RRF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706468"/>
            <a:ext cx="1499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data</a:t>
            </a:r>
            <a:endParaRPr lang="en-US" b="1" dirty="0" smtClean="0"/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RRF, RF-RFE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6913" y="2706468"/>
            <a:ext cx="2044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Nonlinear </a:t>
            </a: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CFS, RF-RFE, RRF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Agenda</a:t>
            </a:r>
            <a:endParaRPr 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Concept of feature selection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 packages for feature selection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need of feature selection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illustrative example: online shopping prediction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5400" y="4724400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understand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Maybe only a small number of pages are needed, e.g.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pages related to books and placing orders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98120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(predictive variables, attributes)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0" y="1962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16769" y="2514600"/>
          <a:ext cx="7993831" cy="1752600"/>
        </p:xfrm>
        <a:graphic>
          <a:graphicData uri="http://schemas.openxmlformats.org/drawingml/2006/table">
            <a:tbl>
              <a:tblPr/>
              <a:tblGrid>
                <a:gridCol w="872670"/>
                <a:gridCol w="396407"/>
                <a:gridCol w="778656"/>
                <a:gridCol w="778656"/>
                <a:gridCol w="778656"/>
                <a:gridCol w="1415737"/>
                <a:gridCol w="1175061"/>
                <a:gridCol w="679555"/>
                <a:gridCol w="1118433"/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 1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 2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 3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….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Buy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Book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….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….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….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6662" marR="6662" marT="66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15240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3505200"/>
            <a:ext cx="3200400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Easier to understand</a:t>
            </a:r>
          </a:p>
          <a:p>
            <a:pPr marL="342900" lvl="0" indent="-3429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 time and space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0" y="2438400"/>
            <a:ext cx="6096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3400" y="2438400"/>
            <a:ext cx="6096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1000" y="2133600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19400" y="2133600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2133600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8200" y="3505200"/>
            <a:ext cx="320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342900" lvl="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Genomic Analysis </a:t>
            </a:r>
          </a:p>
          <a:p>
            <a:pPr marL="342900" lvl="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Classification</a:t>
            </a:r>
          </a:p>
          <a:p>
            <a:pPr marL="34290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Marketing Analysis</a:t>
            </a:r>
          </a:p>
          <a:p>
            <a:pPr marL="34290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Classification</a:t>
            </a:r>
          </a:p>
          <a:p>
            <a:pPr marL="342900" lvl="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629400" y="2209800"/>
            <a:ext cx="2286000" cy="1143000"/>
          </a:xfrm>
          <a:prstGeom prst="borderCallout1">
            <a:avLst>
              <a:gd name="adj1" fmla="val 67271"/>
              <a:gd name="adj2" fmla="val -4344"/>
              <a:gd name="adj3" fmla="val 48227"/>
              <a:gd name="adj4" fmla="val -186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-342900">
              <a:buClr>
                <a:srgbClr val="00B050"/>
              </a:buCl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is often used  to evaluate the feature election method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Filter Methods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Consider one feature’s contribution to the class at a time, e.g. 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gain, chi-square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Computationally efficient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parallelable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select low quality feature subsets</a:t>
            </a: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Multivariate Filter methods 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Consider the contribution of a set of features to the class variable, e.g. 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CFS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(correlation feature selection) [M Hall, 2000]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FCBF</a:t>
            </a:r>
            <a:r>
              <a:rPr lang="en-US" i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(fast correlation-based filter) [Lei Yu, etc. 2003]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Computationally efficient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higher-quality feature subsets than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filters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optimized for a given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Wrapper methods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Select a feature subset by building classifiers e.g. </a:t>
            </a:r>
          </a:p>
          <a:p>
            <a:pPr lvl="2"/>
            <a:r>
              <a:rPr lang="en-US" sz="19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LASSO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(least absolute shrinkage and selection operator) [R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Tibshirani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1996]</a:t>
            </a:r>
          </a:p>
          <a:p>
            <a:pPr lvl="2"/>
            <a:r>
              <a:rPr lang="en-US" sz="19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SVM-RFE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(SVM with recursive feature elimination) [I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Guyon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etc. 2002]</a:t>
            </a:r>
          </a:p>
          <a:p>
            <a:pPr lvl="2"/>
            <a:r>
              <a:rPr lang="en-US" sz="19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RF-RFE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(random forest with recursive feature elimination) 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Uriarte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etc. 2006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/>
            <a:r>
              <a:rPr lang="en-US" sz="19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RRF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(regularized random forest) [H Deng, etc. 2011]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lvl="2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Select high-quality feature subsets for a particular classifier 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 lvl="2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RFE methods are relatively computationally expensive.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an appropriate wrapper method for a given classifier</a:t>
            </a:r>
          </a:p>
          <a:p>
            <a:pPr lvl="1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3048000"/>
            <a:ext cx="2468880" cy="457200"/>
          </a:xfrm>
          <a:prstGeom prst="rect">
            <a:avLst/>
          </a:prstGeom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LASSO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3048000"/>
            <a:ext cx="2286000" cy="457200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962400"/>
            <a:ext cx="2514600" cy="762000"/>
          </a:xfrm>
          <a:prstGeom prst="rect">
            <a:avLst/>
          </a:prstGeom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RRF 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RF-RFE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886200"/>
            <a:ext cx="2286000" cy="838200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Tree models such as random forest, boosted trees, C4.5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5181600"/>
            <a:ext cx="2468880" cy="457200"/>
          </a:xfrm>
          <a:prstGeom prst="rect">
            <a:avLst/>
          </a:prstGeom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SVM-RFE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0200" y="5181600"/>
            <a:ext cx="2286000" cy="457200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67200" y="3200400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29200" y="2438400"/>
            <a:ext cx="2990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Feature selection method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4676" y="2438400"/>
            <a:ext cx="1221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67200" y="4267200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67200" y="5334000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packages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Rweka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 R Interface 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large number of feature selection algorithms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filters: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gain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chi-square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Multivarite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filters: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CFS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Wrappers: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SVM-RFE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Fselector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Inherits a few feature selection methods from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Rweka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598</Words>
  <Application>Microsoft Office PowerPoint</Application>
  <PresentationFormat>On-screen Show (4:3)</PresentationFormat>
  <Paragraphs>175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Feature Selection in Classification and R Packages</vt:lpstr>
      <vt:lpstr>Agenda</vt:lpstr>
      <vt:lpstr>The need of feature selection An illustrative example: online shopping prediction</vt:lpstr>
      <vt:lpstr>Feature selection</vt:lpstr>
      <vt:lpstr>Feature selection methods</vt:lpstr>
      <vt:lpstr>Feature selection methods</vt:lpstr>
      <vt:lpstr>Feature selection methods</vt:lpstr>
      <vt:lpstr>Feature selection methods</vt:lpstr>
      <vt:lpstr>R packages</vt:lpstr>
      <vt:lpstr>R packages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in Classification and R Packages</dc:title>
  <dc:creator>deng, houtao</dc:creator>
  <cp:lastModifiedBy>Joseph</cp:lastModifiedBy>
  <cp:revision>467</cp:revision>
  <dcterms:created xsi:type="dcterms:W3CDTF">2006-08-16T00:00:00Z</dcterms:created>
  <dcterms:modified xsi:type="dcterms:W3CDTF">2011-12-15T01:02:53Z</dcterms:modified>
</cp:coreProperties>
</file>