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52" r:id="rId1"/>
  </p:sldMasterIdLst>
  <p:notesMasterIdLst>
    <p:notesMasterId r:id="rId33"/>
  </p:notesMasterIdLst>
  <p:handoutMasterIdLst>
    <p:handoutMasterId r:id="rId34"/>
  </p:handoutMasterIdLst>
  <p:sldIdLst>
    <p:sldId id="335" r:id="rId2"/>
    <p:sldId id="341" r:id="rId3"/>
    <p:sldId id="342" r:id="rId4"/>
    <p:sldId id="343" r:id="rId5"/>
    <p:sldId id="352" r:id="rId6"/>
    <p:sldId id="353" r:id="rId7"/>
    <p:sldId id="367" r:id="rId8"/>
    <p:sldId id="362" r:id="rId9"/>
    <p:sldId id="366" r:id="rId10"/>
    <p:sldId id="375" r:id="rId11"/>
    <p:sldId id="344" r:id="rId12"/>
    <p:sldId id="356" r:id="rId13"/>
    <p:sldId id="337" r:id="rId14"/>
    <p:sldId id="336" r:id="rId15"/>
    <p:sldId id="357" r:id="rId16"/>
    <p:sldId id="389" r:id="rId17"/>
    <p:sldId id="359" r:id="rId18"/>
    <p:sldId id="378" r:id="rId19"/>
    <p:sldId id="372" r:id="rId20"/>
    <p:sldId id="350" r:id="rId21"/>
    <p:sldId id="351" r:id="rId22"/>
    <p:sldId id="384" r:id="rId23"/>
    <p:sldId id="385" r:id="rId24"/>
    <p:sldId id="386" r:id="rId25"/>
    <p:sldId id="364" r:id="rId26"/>
    <p:sldId id="347" r:id="rId27"/>
    <p:sldId id="373" r:id="rId28"/>
    <p:sldId id="391" r:id="rId29"/>
    <p:sldId id="392" r:id="rId30"/>
    <p:sldId id="360" r:id="rId31"/>
    <p:sldId id="349" r:id="rId3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1528" autoAdjust="0"/>
  </p:normalViewPr>
  <p:slideViewPr>
    <p:cSldViewPr>
      <p:cViewPr>
        <p:scale>
          <a:sx n="81" d="100"/>
          <a:sy n="81" d="100"/>
        </p:scale>
        <p:origin x="-2490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2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4" y="0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/>
          <a:lstStyle>
            <a:lvl1pPr algn="r">
              <a:defRPr sz="1200"/>
            </a:lvl1pPr>
          </a:lstStyle>
          <a:p>
            <a:fld id="{A0759270-B3D1-4A55-936B-81BE1A1C695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 anchor="b"/>
          <a:lstStyle>
            <a:lvl1pPr algn="l">
              <a:defRPr sz="1200"/>
            </a:lvl1pPr>
          </a:lstStyle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4" y="8829967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 anchor="b"/>
          <a:lstStyle>
            <a:lvl1pPr algn="r">
              <a:defRPr sz="1200"/>
            </a:lvl1pPr>
          </a:lstStyle>
          <a:p>
            <a:fld id="{AF740278-FE8E-4C1D-A655-8FE51F54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15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4" y="0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/>
          <a:lstStyle>
            <a:lvl1pPr algn="r">
              <a:defRPr sz="1200"/>
            </a:lvl1pPr>
          </a:lstStyle>
          <a:p>
            <a:fld id="{6CB4912A-2FC3-4991-8A6E-8FA17BB1BD89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9" tIns="46585" rIns="93169" bIns="4658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69" tIns="46585" rIns="93169" bIns="4658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 anchor="b"/>
          <a:lstStyle>
            <a:lvl1pPr algn="l">
              <a:defRPr sz="1200"/>
            </a:lvl1pPr>
          </a:lstStyle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4" y="8829967"/>
            <a:ext cx="2982119" cy="464820"/>
          </a:xfrm>
          <a:prstGeom prst="rect">
            <a:avLst/>
          </a:prstGeom>
        </p:spPr>
        <p:txBody>
          <a:bodyPr vert="horz" lIns="93169" tIns="46585" rIns="93169" bIns="46585" rtlCol="0" anchor="b"/>
          <a:lstStyle>
            <a:lvl1pPr algn="r">
              <a:defRPr sz="1200"/>
            </a:lvl1pPr>
          </a:lstStyle>
          <a:p>
            <a:fld id="{1168EDDE-0F46-418F-A857-B0345DA4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51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time the market &amp; beneficial to do 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4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3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8181" y="4415792"/>
            <a:ext cx="5505450" cy="4183379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 Edward O. Thorp, PhD., Beat the Dealer:  A winning Strategy for the Game of Twenty-One, (New York:  Random House, 1962, 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EBB581-15A7-46CB-B8DD-3F28059CC039}" type="datetime1">
              <a:rPr lang="en-US" smtClean="0"/>
              <a:t>4/1/2016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26A0A-F7B4-446C-8981-ED0197432611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9BB4F8-FE62-4956-BF53-5C40724B5A01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4F5BE-A897-45EA-ACFC-90E846EA38C6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D79B0-E0FE-443F-91BE-8C085F5354AA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E5115-AB27-45C4-965D-ABD1DCAEE469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902A4-1232-429B-A4AA-CDD0F7C060BB}" type="datetime1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69DB8-BAFF-4C6A-AE59-67F3CDB98EB0}" type="datetime1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6BB179-311C-4D66-B4BA-527F42852B99}" type="datetime1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FB92F1-13A9-4D73-B659-664C673BEAE8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ECC72F-D2E7-45E3-9367-0BC79BB3B0FE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1C18BB-AE3B-4AB1-8777-FE68F4E6728E}" type="datetime1">
              <a:rPr lang="en-US" smtClean="0"/>
              <a:t>4/1/2016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smtClean="0"/>
              <a:t>Blair Hull - A Practitioner's Defense of Return Predictability, 2015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srn.com/abstract=260981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Market Timing, </a:t>
            </a:r>
            <a:br>
              <a:rPr lang="en-US" sz="4800" dirty="0" smtClean="0"/>
            </a:br>
            <a:r>
              <a:rPr lang="en-US" sz="4800" dirty="0" smtClean="0"/>
              <a:t>Big Data and Machine Learning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572000" y="4114800"/>
            <a:ext cx="3886200" cy="205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smtClean="0"/>
              <a:t>BARUG 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April 4, 2016</a:t>
            </a:r>
          </a:p>
          <a:p>
            <a:pPr marL="109728" indent="0">
              <a:buNone/>
            </a:pPr>
            <a:r>
              <a:rPr lang="en-US" sz="2000" dirty="0" smtClean="0"/>
              <a:t>Blair Hull </a:t>
            </a:r>
            <a:endParaRPr lang="en-US" sz="2000" dirty="0"/>
          </a:p>
          <a:p>
            <a:pPr marL="109728" indent="0">
              <a:buNone/>
            </a:pP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09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“Predictive Policing tries to stop violent crime before it happens.”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</a:t>
            </a:r>
            <a:r>
              <a:rPr lang="en-US" sz="3200" smtClean="0"/>
              <a:t>Business </a:t>
            </a:r>
            <a:r>
              <a:rPr lang="en-US" sz="3200" dirty="0"/>
              <a:t>Insider 09/25/2015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Dimension Reduction</a:t>
            </a:r>
          </a:p>
          <a:p>
            <a:endParaRPr lang="en-US" dirty="0"/>
          </a:p>
          <a:p>
            <a:r>
              <a:rPr lang="en-US" dirty="0" smtClean="0"/>
              <a:t>Regularization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Ensembles</a:t>
            </a:r>
          </a:p>
          <a:p>
            <a:pPr marL="630936" lvl="2" indent="0">
              <a:buNone/>
            </a:pPr>
            <a:r>
              <a:rPr lang="en-US" dirty="0" smtClean="0"/>
              <a:t>	</a:t>
            </a:r>
            <a:endParaRPr lang="en-US" i="1" dirty="0"/>
          </a:p>
          <a:p>
            <a:pPr marL="630936" lvl="2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Predictive Analytics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25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6319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endParaRPr lang="en-US" sz="3100" dirty="0"/>
          </a:p>
          <a:p>
            <a:r>
              <a:rPr lang="en-US" sz="12800" dirty="0" smtClean="0"/>
              <a:t>1988 – </a:t>
            </a:r>
            <a:r>
              <a:rPr lang="en-US" sz="12800" dirty="0" err="1" smtClean="0"/>
              <a:t>Fama</a:t>
            </a:r>
            <a:r>
              <a:rPr lang="en-US" sz="12800" dirty="0" smtClean="0"/>
              <a:t> &amp; French, “Dividend Yield”</a:t>
            </a:r>
          </a:p>
          <a:p>
            <a:endParaRPr lang="en-US" sz="12800" dirty="0" smtClean="0"/>
          </a:p>
          <a:p>
            <a:endParaRPr lang="en-US" sz="12800" dirty="0"/>
          </a:p>
          <a:p>
            <a:r>
              <a:rPr lang="en-US" sz="12800" dirty="0" smtClean="0"/>
              <a:t>2000 – Shiller, Cyclically Adjusted Price-to-Earnings Ratio </a:t>
            </a:r>
            <a:r>
              <a:rPr lang="en-US" sz="12800" dirty="0"/>
              <a:t>(</a:t>
            </a:r>
            <a:r>
              <a:rPr lang="en-US" sz="12800" dirty="0" smtClean="0"/>
              <a:t>CAPE</a:t>
            </a:r>
            <a:r>
              <a:rPr lang="en-US" sz="12800" dirty="0"/>
              <a:t>)</a:t>
            </a:r>
            <a:endParaRPr lang="en-US" sz="12800" dirty="0" smtClean="0"/>
          </a:p>
          <a:p>
            <a:endParaRPr lang="en-US" sz="12800" dirty="0" smtClean="0"/>
          </a:p>
          <a:p>
            <a:endParaRPr lang="en-US" sz="12800" dirty="0"/>
          </a:p>
          <a:p>
            <a:r>
              <a:rPr lang="en-US" sz="12800" dirty="0" smtClean="0"/>
              <a:t>2008 – Cochrane, says YES</a:t>
            </a:r>
          </a:p>
          <a:p>
            <a:pPr marL="109728" indent="0">
              <a:buNone/>
            </a:pPr>
            <a:r>
              <a:rPr lang="en-US" sz="12800" dirty="0" smtClean="0"/>
              <a:t>	    </a:t>
            </a:r>
            <a:r>
              <a:rPr lang="en-US" sz="12800" dirty="0" err="1" smtClean="0"/>
              <a:t>Goyal</a:t>
            </a:r>
            <a:r>
              <a:rPr lang="en-US" sz="12800" dirty="0" smtClean="0"/>
              <a:t> &amp; Welsh, say NO</a:t>
            </a:r>
          </a:p>
          <a:p>
            <a:endParaRPr lang="en-US" sz="12800" dirty="0" smtClean="0"/>
          </a:p>
          <a:p>
            <a:endParaRPr lang="en-US" sz="12800" dirty="0"/>
          </a:p>
          <a:p>
            <a:pPr marL="109728" indent="0" algn="ctr">
              <a:buNone/>
            </a:pPr>
            <a:r>
              <a:rPr lang="en-US" sz="12800" dirty="0" smtClean="0"/>
              <a:t> </a:t>
            </a:r>
          </a:p>
          <a:p>
            <a:pPr marL="630936" lvl="2" indent="0">
              <a:buNone/>
            </a:pPr>
            <a:r>
              <a:rPr lang="en-US" sz="12800" dirty="0" smtClean="0"/>
              <a:t>	</a:t>
            </a:r>
            <a:endParaRPr lang="en-US" sz="12800" i="1" dirty="0"/>
          </a:p>
          <a:p>
            <a:pPr marL="630936" lvl="2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ACADEMIC HISTORY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82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CAPE vs Mkt Ret, 1990-2002</a:t>
            </a:r>
            <a:endParaRPr lang="en-US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23" y="1481137"/>
            <a:ext cx="6036077" cy="469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1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CAPE vs Mkt Ret, 2003-2014</a:t>
            </a:r>
            <a:endParaRPr lang="en-US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81137"/>
            <a:ext cx="4495800" cy="479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00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 Practitioner’s Defense of Return Predictability</a:t>
            </a:r>
          </a:p>
          <a:p>
            <a:pPr marL="109728" indent="0" algn="ctr">
              <a:buNone/>
            </a:pPr>
            <a:r>
              <a:rPr lang="en-US" dirty="0" smtClean="0"/>
              <a:t>May 30, 2015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By:  Blair Hull 	– Hull Investments, LLC</a:t>
            </a:r>
          </a:p>
          <a:p>
            <a:pPr marL="109728" indent="0">
              <a:buNone/>
            </a:pPr>
            <a:r>
              <a:rPr lang="en-US" dirty="0" smtClean="0"/>
              <a:t>       Xiao </a:t>
            </a:r>
            <a:r>
              <a:rPr lang="en-US" dirty="0" err="1" smtClean="0"/>
              <a:t>Qiao</a:t>
            </a:r>
            <a:r>
              <a:rPr lang="en-US" dirty="0" smtClean="0"/>
              <a:t> 	– University of Chicago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	   Booth School of Business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SSRN Link:  </a:t>
            </a: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://ssrn.com/abstract=2609814</a:t>
            </a:r>
            <a:endParaRPr lang="en-US" sz="24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Our Contribution</a:t>
            </a:r>
            <a:endParaRPr lang="en-US" sz="3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6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It is possible to time the market, &amp; beneficial to do so.</a:t>
            </a:r>
          </a:p>
          <a:p>
            <a:pPr marL="109728" indent="0">
              <a:buNone/>
            </a:pPr>
            <a:endParaRPr lang="en-US" dirty="0" smtClean="0"/>
          </a:p>
          <a:p>
            <a:pPr algn="just"/>
            <a:r>
              <a:rPr lang="en-US" sz="3200" dirty="0" smtClean="0"/>
              <a:t>Double the return with half the risk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A </a:t>
            </a:r>
            <a:r>
              <a:rPr lang="en-US" sz="3200" u="sng" dirty="0"/>
              <a:t>Practitioner’s Defense of Return </a:t>
            </a:r>
            <a:r>
              <a:rPr lang="en-US" sz="3200" u="sng" dirty="0" smtClean="0"/>
              <a:t>Predictability:</a:t>
            </a:r>
            <a:endParaRPr lang="en-US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70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sz="3600" dirty="0" smtClean="0"/>
              <a:t>20 variables </a:t>
            </a:r>
            <a:endParaRPr lang="en-US" sz="3600" dirty="0"/>
          </a:p>
          <a:p>
            <a:pPr marL="109728" indent="0">
              <a:buNone/>
            </a:pPr>
            <a:endParaRPr lang="en-US" sz="3600" dirty="0" smtClean="0"/>
          </a:p>
          <a:p>
            <a:r>
              <a:rPr lang="en-US" sz="3600" dirty="0" smtClean="0"/>
              <a:t>Select variables according to correlation screen (.10)</a:t>
            </a:r>
          </a:p>
          <a:p>
            <a:pPr marL="109728" indent="0">
              <a:buNone/>
            </a:pPr>
            <a:endParaRPr lang="en-US" sz="3600" dirty="0" smtClean="0"/>
          </a:p>
          <a:p>
            <a:r>
              <a:rPr lang="en-US" sz="3600" dirty="0" smtClean="0"/>
              <a:t>Build regression model every 20 days</a:t>
            </a:r>
          </a:p>
          <a:p>
            <a:pPr marL="109728" indent="0">
              <a:buNone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 smtClean="0"/>
              <a:t>Procedure: </a:t>
            </a:r>
            <a:br>
              <a:rPr lang="en-US" sz="3600" u="sng" dirty="0" smtClean="0"/>
            </a:br>
            <a:r>
              <a:rPr lang="en-US" sz="3600" u="sng" dirty="0" smtClean="0"/>
              <a:t>Walk-Forward Simulation</a:t>
            </a:r>
            <a:endParaRPr lang="en-US" sz="3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06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600" dirty="0" smtClean="0"/>
              <a:t>We use daily, weekly, monthly and quarterly data</a:t>
            </a:r>
          </a:p>
          <a:p>
            <a:endParaRPr lang="en-US" sz="3600" dirty="0" smtClean="0"/>
          </a:p>
          <a:p>
            <a:r>
              <a:rPr lang="en-US" sz="3600" dirty="0" smtClean="0"/>
              <a:t>Overlapping data</a:t>
            </a:r>
          </a:p>
          <a:p>
            <a:endParaRPr lang="en-US" sz="3600" dirty="0" smtClean="0"/>
          </a:p>
          <a:p>
            <a:r>
              <a:rPr lang="en-US" sz="3600" dirty="0" smtClean="0"/>
              <a:t>Trade everyday on the auction</a:t>
            </a:r>
          </a:p>
          <a:p>
            <a:endParaRPr lang="en-US" sz="3600" dirty="0" smtClean="0"/>
          </a:p>
          <a:p>
            <a:r>
              <a:rPr lang="en-US" sz="3600" dirty="0" smtClean="0"/>
              <a:t>Replication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18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 in this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Wealth Accumulation and Positions of the Correlation Screening Model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49" y="1481138"/>
            <a:ext cx="6429301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Robert Merton, 1997 Nobel Prize in Economics</a:t>
            </a:r>
          </a:p>
          <a:p>
            <a:endParaRPr lang="en-US" dirty="0"/>
          </a:p>
          <a:p>
            <a:pPr marL="630936" lvl="2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In 1980, calls attempts to estimate the 	equity premium a “fools errand”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/>
              </a:rPr>
              <a:t>Market Timing</a:t>
            </a:r>
            <a:endParaRPr lang="en-US" u="sn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94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dk2"/>
                </a:solidFill>
                <a:effectLst/>
                <a:ea typeface="Rambla"/>
                <a:cs typeface="Rambla"/>
                <a:sym typeface="Rambla"/>
              </a:rPr>
              <a:t>Performance </a:t>
            </a:r>
            <a:r>
              <a:rPr lang="en-US" sz="3200" dirty="0">
                <a:solidFill>
                  <a:schemeClr val="dk2"/>
                </a:solidFill>
                <a:effectLst/>
                <a:ea typeface="Rambla"/>
                <a:cs typeface="Rambla"/>
                <a:sym typeface="Rambla"/>
              </a:rPr>
              <a:t>of </a:t>
            </a:r>
            <a:r>
              <a:rPr lang="en-US" sz="3200" dirty="0" smtClean="0">
                <a:solidFill>
                  <a:schemeClr val="dk2"/>
                </a:solidFill>
                <a:effectLst/>
                <a:ea typeface="Rambla"/>
                <a:cs typeface="Rambla"/>
                <a:sym typeface="Rambla"/>
              </a:rPr>
              <a:t>Market-Timing Strategies</a:t>
            </a:r>
            <a:r>
              <a:rPr lang="en-US" sz="3200" dirty="0">
                <a:solidFill>
                  <a:schemeClr val="dk2"/>
                </a:solidFill>
                <a:effectLst/>
                <a:ea typeface="Rambla"/>
                <a:cs typeface="Rambla"/>
                <a:sym typeface="Rambla"/>
              </a:rPr>
              <a:t>, </a:t>
            </a:r>
            <a:r>
              <a:rPr lang="en-US" sz="3200" dirty="0" smtClean="0">
                <a:solidFill>
                  <a:schemeClr val="dk2"/>
                </a:solidFill>
                <a:effectLst/>
                <a:ea typeface="Rambla"/>
                <a:cs typeface="Rambla"/>
                <a:sym typeface="Rambla"/>
              </a:rPr>
              <a:t>6/8/2001-5/4/2015</a:t>
            </a:r>
            <a:endParaRPr lang="en-US" sz="32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51655"/>
              </p:ext>
            </p:extLst>
          </p:nvPr>
        </p:nvGraphicFramePr>
        <p:xfrm>
          <a:off x="1219200" y="1905000"/>
          <a:ext cx="6705601" cy="1752599"/>
        </p:xfrm>
        <a:graphic>
          <a:graphicData uri="http://schemas.openxmlformats.org/drawingml/2006/table">
            <a:tbl>
              <a:tblPr/>
              <a:tblGrid>
                <a:gridCol w="2271898"/>
                <a:gridCol w="1481237"/>
                <a:gridCol w="1431195"/>
                <a:gridCol w="1521271"/>
              </a:tblGrid>
              <a:tr h="47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Drawdown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200" y="4114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 = Correlation Screening Model</a:t>
            </a:r>
          </a:p>
          <a:p>
            <a:r>
              <a:rPr lang="en-US" dirty="0" smtClean="0"/>
              <a:t>RTCS = Real-Time Correlation Screening Model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28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Annual </a:t>
            </a:r>
            <a:r>
              <a:rPr lang="en-US" sz="3300" dirty="0" smtClean="0"/>
              <a:t>Returns</a:t>
            </a:r>
            <a:r>
              <a:rPr lang="en-US" sz="3200" dirty="0" smtClean="0"/>
              <a:t> of Market-Timing Strategies, 6/8/2001-5/4/2015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480844"/>
              </p:ext>
            </p:extLst>
          </p:nvPr>
        </p:nvGraphicFramePr>
        <p:xfrm>
          <a:off x="2438400" y="1600200"/>
          <a:ext cx="4267200" cy="4572000"/>
        </p:xfrm>
        <a:graphic>
          <a:graphicData uri="http://schemas.openxmlformats.org/drawingml/2006/table">
            <a:tbl>
              <a:tblPr/>
              <a:tblGrid>
                <a:gridCol w="1049867"/>
                <a:gridCol w="1083733"/>
                <a:gridCol w="1032934"/>
                <a:gridCol w="1100666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-21.59%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-36.69%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71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22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www.hullinvest.com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853198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2102"/>
            <a:ext cx="8229600" cy="414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4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How predictable?</a:t>
            </a:r>
          </a:p>
          <a:p>
            <a:endParaRPr lang="en-US" sz="4000" dirty="0"/>
          </a:p>
          <a:p>
            <a:r>
              <a:rPr lang="en-US" sz="4000" dirty="0" smtClean="0"/>
              <a:t>Can we collect the data?</a:t>
            </a:r>
          </a:p>
          <a:p>
            <a:endParaRPr lang="en-US" sz="4000" dirty="0"/>
          </a:p>
          <a:p>
            <a:r>
              <a:rPr lang="en-US" sz="4000" dirty="0" smtClean="0"/>
              <a:t>Discipline to follow? 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24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3200" dirty="0" smtClean="0"/>
              <a:t>Investors do participate in market timing </a:t>
            </a:r>
          </a:p>
          <a:p>
            <a:pPr marL="109728" indent="0">
              <a:buNone/>
            </a:pPr>
            <a:endParaRPr lang="en-US" sz="3200" dirty="0"/>
          </a:p>
          <a:p>
            <a:pPr marL="109728" indent="0">
              <a:buNone/>
            </a:pPr>
            <a:r>
              <a:rPr lang="en-US" sz="3200" dirty="0" smtClean="0"/>
              <a:t>BUT…</a:t>
            </a:r>
          </a:p>
          <a:p>
            <a:endParaRPr lang="en-US" sz="3200" dirty="0"/>
          </a:p>
          <a:p>
            <a:pPr marL="109728" indent="0">
              <a:buNone/>
            </a:pPr>
            <a:r>
              <a:rPr lang="en-US" sz="3200" dirty="0" smtClean="0"/>
              <a:t>They tend to buy at tops and sell at bottoms.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Investor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78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To use this type of strategy requires a “contrarian spirit”</a:t>
            </a:r>
          </a:p>
          <a:p>
            <a:endParaRPr lang="en-US" sz="3200" dirty="0" smtClean="0"/>
          </a:p>
          <a:p>
            <a:r>
              <a:rPr lang="en-US" sz="3200" dirty="0" smtClean="0"/>
              <a:t>There can be no emotion, no fear or greed</a:t>
            </a:r>
          </a:p>
          <a:p>
            <a:pPr marL="109728" indent="0">
              <a:buNone/>
            </a:pPr>
            <a:endParaRPr lang="en-US" sz="3200" dirty="0" smtClean="0"/>
          </a:p>
          <a:p>
            <a:r>
              <a:rPr lang="en-US" sz="3200" dirty="0" smtClean="0"/>
              <a:t>Result will be a more stable marketplace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u="sn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03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Two of the 3 largest drawdowns are in test period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Data set too small</a:t>
            </a:r>
            <a:endParaRPr lang="en-US" sz="3200" dirty="0"/>
          </a:p>
          <a:p>
            <a:pPr marL="109728" indent="0">
              <a:buNone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27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Good to be True?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28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VS MARKET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433071" cy="4955381"/>
          </a:xfrm>
        </p:spPr>
      </p:pic>
    </p:spTree>
    <p:extLst>
      <p:ext uri="{BB962C8B-B14F-4D97-AF65-F5344CB8AC3E}">
        <p14:creationId xmlns:p14="http://schemas.microsoft.com/office/powerpoint/2010/main" val="14062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smtClean="0"/>
          </a:p>
          <a:p>
            <a:r>
              <a:rPr lang="en-US" sz="4400" smtClean="0"/>
              <a:t>Build </a:t>
            </a:r>
            <a:r>
              <a:rPr lang="en-US" sz="4400" dirty="0" smtClean="0"/>
              <a:t>your own Model </a:t>
            </a:r>
          </a:p>
          <a:p>
            <a:r>
              <a:rPr lang="en-US" sz="4400" dirty="0" smtClean="0"/>
              <a:t>Hullinvest.com</a:t>
            </a:r>
          </a:p>
          <a:p>
            <a:r>
              <a:rPr lang="en-US" sz="4400" dirty="0" smtClean="0"/>
              <a:t>Managed Accounts</a:t>
            </a:r>
            <a:endParaRPr lang="en-US" sz="4400" dirty="0"/>
          </a:p>
          <a:p>
            <a:r>
              <a:rPr lang="en-US" sz="4400" dirty="0" smtClean="0"/>
              <a:t>HTUS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29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Ways to Implement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09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Paul Samuelson, 1970 Nobel Prize in Economics</a:t>
            </a:r>
          </a:p>
          <a:p>
            <a:endParaRPr lang="en-US" dirty="0"/>
          </a:p>
          <a:p>
            <a:pPr marL="630936" lvl="2" indent="0">
              <a:buNone/>
            </a:pPr>
            <a:r>
              <a:rPr lang="en-US" sz="2700" dirty="0" smtClean="0"/>
              <a:t>Said in 1994, “Participation in market timing implies a degree of self-confidence bordering on hubris and self-deception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77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Nobel Prize Winners among others say – No one can time the market</a:t>
            </a:r>
          </a:p>
          <a:p>
            <a:endParaRPr lang="en-US" dirty="0" smtClean="0"/>
          </a:p>
          <a:p>
            <a:r>
              <a:rPr lang="en-US" dirty="0" smtClean="0"/>
              <a:t>Big Data and New Technology now make it possible</a:t>
            </a:r>
          </a:p>
          <a:p>
            <a:endParaRPr lang="en-US" dirty="0" smtClean="0"/>
          </a:p>
          <a:p>
            <a:r>
              <a:rPr lang="en-US" dirty="0" smtClean="0"/>
              <a:t>Academic literature </a:t>
            </a:r>
            <a:r>
              <a:rPr lang="en-US" smtClean="0"/>
              <a:t>has shifted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33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Just as it was considered irresponsible to time the market in the last 30 years, it will be considered irresponsible NOT to time the market in the next 30 years.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Final Thought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078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Burton </a:t>
            </a:r>
            <a:r>
              <a:rPr lang="en-US" sz="3600" dirty="0" err="1" smtClean="0"/>
              <a:t>Malkiel</a:t>
            </a:r>
            <a:r>
              <a:rPr lang="en-US" sz="3600" dirty="0" smtClean="0"/>
              <a:t>, author of </a:t>
            </a:r>
            <a:r>
              <a:rPr lang="en-US" sz="3600" i="1" dirty="0" smtClean="0"/>
              <a:t>A Random Walk Down Wall Street</a:t>
            </a:r>
          </a:p>
          <a:p>
            <a:endParaRPr lang="en-US" i="1" dirty="0"/>
          </a:p>
          <a:p>
            <a:pPr marL="630936" lvl="2" indent="0">
              <a:buNone/>
            </a:pPr>
            <a:r>
              <a:rPr lang="en-US" sz="2800" dirty="0" smtClean="0"/>
              <a:t>	Said in 2013, “Don’t try to time the 	market.  No one can do it.  It’s 	dangerous.”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2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</a:p>
          <a:p>
            <a:pPr marL="109728" indent="0">
              <a:buNone/>
            </a:pPr>
            <a:r>
              <a:rPr lang="en-US" sz="4400" dirty="0" smtClean="0"/>
              <a:t>Nobel Prize Winners</a:t>
            </a:r>
            <a:r>
              <a:rPr lang="en-US" sz="4000" dirty="0" smtClean="0"/>
              <a:t>:</a:t>
            </a:r>
          </a:p>
          <a:p>
            <a:pPr marL="109728" indent="0">
              <a:buNone/>
            </a:pPr>
            <a:endParaRPr lang="en-US" sz="3600" dirty="0" smtClean="0"/>
          </a:p>
          <a:p>
            <a:r>
              <a:rPr lang="en-US" sz="3600" dirty="0" smtClean="0"/>
              <a:t>Can they be wrong?</a:t>
            </a:r>
          </a:p>
          <a:p>
            <a:pPr marL="109728" indent="0">
              <a:buNone/>
            </a:pPr>
            <a:endParaRPr lang="en-US" sz="3600" dirty="0" smtClean="0"/>
          </a:p>
          <a:p>
            <a:pPr marL="109728" indent="0">
              <a:buNone/>
            </a:pPr>
            <a:endParaRPr lang="en-US" sz="36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4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/>
              <a:t>Data Explosion</a:t>
            </a:r>
          </a:p>
          <a:p>
            <a:pPr marL="109728" indent="0">
              <a:buNone/>
            </a:pPr>
            <a:endParaRPr lang="en-US" sz="3600" dirty="0" smtClean="0"/>
          </a:p>
          <a:p>
            <a:r>
              <a:rPr lang="en-US" sz="3600" dirty="0" smtClean="0"/>
              <a:t>Predictive Analytics</a:t>
            </a:r>
          </a:p>
          <a:p>
            <a:pPr marL="109728" indent="0">
              <a:buNone/>
            </a:pPr>
            <a:endParaRPr lang="en-US" sz="3600" dirty="0" smtClean="0"/>
          </a:p>
          <a:p>
            <a:r>
              <a:rPr lang="en-US" sz="3600" dirty="0" smtClean="0"/>
              <a:t>Evolution of Academic Literature</a:t>
            </a:r>
          </a:p>
          <a:p>
            <a:pPr marL="109728" indent="0">
              <a:buNone/>
            </a:pPr>
            <a:endParaRPr lang="en-US" sz="36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changed: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9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4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700" b="1" i="0" u="none" strike="noStrike" cap="none" baseline="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“In God we trust,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700" b="1" i="0" u="none" strike="noStrike" cap="none" baseline="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all others must bring data.” 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2800" b="1" i="0" u="none" strike="noStrike" cap="none" baseline="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lang="en-US" sz="2800" b="1" i="0" u="none" strike="noStrike" cap="none" baseline="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W. Edwards Deming</a:t>
            </a:r>
          </a:p>
        </p:txBody>
      </p:sp>
      <p:pic>
        <p:nvPicPr>
          <p:cNvPr id="146" name="Shape 1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905000"/>
            <a:ext cx="3828950" cy="4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20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“Data Deluge”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24400" cy="459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42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3600" dirty="0" smtClean="0"/>
              <a:t>“Every part of your business will change based on what I consider predictive analytics of the future.”</a:t>
            </a:r>
          </a:p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err="1" smtClean="0"/>
              <a:t>Genni</a:t>
            </a:r>
            <a:r>
              <a:rPr lang="en-US" dirty="0" smtClean="0"/>
              <a:t> Rometty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Machine Learning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89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51318</TotalTime>
  <Words>1325</Words>
  <Application>Microsoft Office PowerPoint</Application>
  <PresentationFormat>On-screen Show (4:3)</PresentationFormat>
  <Paragraphs>277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Market Timing,  Big Data and Machine Learning </vt:lpstr>
      <vt:lpstr>Market Timing</vt:lpstr>
      <vt:lpstr>PowerPoint Presentation</vt:lpstr>
      <vt:lpstr>PowerPoint Presentation</vt:lpstr>
      <vt:lpstr>PowerPoint Presentation</vt:lpstr>
      <vt:lpstr>What has changed:</vt:lpstr>
      <vt:lpstr>“In God we trust,  all others must bring data.”   -W. Edwards Deming</vt:lpstr>
      <vt:lpstr>“Data Deluge”</vt:lpstr>
      <vt:lpstr>Machine Learning</vt:lpstr>
      <vt:lpstr>PowerPoint Presentation</vt:lpstr>
      <vt:lpstr>Predictive Analytics</vt:lpstr>
      <vt:lpstr>ACADEMIC HISTORY</vt:lpstr>
      <vt:lpstr>CAPE vs Mkt Ret, 1990-2002</vt:lpstr>
      <vt:lpstr>CAPE vs Mkt Ret, 2003-2014</vt:lpstr>
      <vt:lpstr>Our Contribution</vt:lpstr>
      <vt:lpstr>A Practitioner’s Defense of Return Predictability:</vt:lpstr>
      <vt:lpstr>Procedure:  Walk-Forward Simulation</vt:lpstr>
      <vt:lpstr>What is Different in this Paper</vt:lpstr>
      <vt:lpstr>Wealth Accumulation and Positions of the Correlation Screening Model</vt:lpstr>
      <vt:lpstr>Performance of Market-Timing Strategies, 6/8/2001-5/4/2015</vt:lpstr>
      <vt:lpstr>Annual Returns of Market-Timing Strategies, 6/8/2001-5/4/2015</vt:lpstr>
      <vt:lpstr>www.hullinvest.com</vt:lpstr>
      <vt:lpstr>PowerPoint Presentation</vt:lpstr>
      <vt:lpstr>IMPLEMENTATION QUESTIONS</vt:lpstr>
      <vt:lpstr>Investor Behavior</vt:lpstr>
      <vt:lpstr>PowerPoint Presentation</vt:lpstr>
      <vt:lpstr>Too Good to be True?</vt:lpstr>
      <vt:lpstr>STRATEGY VS MARKET</vt:lpstr>
      <vt:lpstr>Ways to Implement</vt:lpstr>
      <vt:lpstr>Summary</vt:lpstr>
      <vt:lpstr>Final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 THE EDGE, BLACK JACK &amp; THE S&amp;P 500</dc:title>
  <dc:creator>Ann Bertell</dc:creator>
  <cp:lastModifiedBy>Ann Bertell</cp:lastModifiedBy>
  <cp:revision>264</cp:revision>
  <cp:lastPrinted>2016-01-25T21:21:48Z</cp:lastPrinted>
  <dcterms:created xsi:type="dcterms:W3CDTF">2014-03-04T15:48:52Z</dcterms:created>
  <dcterms:modified xsi:type="dcterms:W3CDTF">2016-04-01T21:43:38Z</dcterms:modified>
</cp:coreProperties>
</file>