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9" r:id="rId4"/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9144000"/>
  <p:notesSz cx="6858000" cy="9144000"/>
  <p:embeddedFontLst>
    <p:embeddedFont>
      <p:font typeface="Cabin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Cabin-bold.fntdata"/><Relationship Id="rId25" Type="http://schemas.openxmlformats.org/officeDocument/2006/relationships/font" Target="fonts/Cabin-regular.fntdata"/><Relationship Id="rId28" Type="http://schemas.openxmlformats.org/officeDocument/2006/relationships/font" Target="fonts/Cabin-boldItalic.fntdata"/><Relationship Id="rId27" Type="http://schemas.openxmlformats.org/officeDocument/2006/relationships/font" Target="fonts/Cabin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0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2.png"/><Relationship Id="rId3" Type="http://schemas.openxmlformats.org/officeDocument/2006/relationships/image" Target="../media/image07.jpg"/><Relationship Id="rId4" Type="http://schemas.openxmlformats.org/officeDocument/2006/relationships/image" Target="../media/image06.png"/><Relationship Id="rId5" Type="http://schemas.openxmlformats.org/officeDocument/2006/relationships/image" Target="../media/image03.png"/><Relationship Id="rId6" Type="http://schemas.openxmlformats.org/officeDocument/2006/relationships/image" Target="../media/image05.png"/><Relationship Id="rId7" Type="http://schemas.openxmlformats.org/officeDocument/2006/relationships/image" Target="../media/image08.gif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Left Imag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876800" y="1905000"/>
            <a:ext cx="380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1" sz="2000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876800" y="2508250"/>
            <a:ext cx="3809999" cy="32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5" marL="342900" rtl="0">
              <a:spcBef>
                <a:spcPts val="0"/>
              </a:spcBef>
              <a:buClr>
                <a:schemeClr val="accent1"/>
              </a:buClr>
              <a:buFont typeface="Arial"/>
              <a:buChar char="●"/>
              <a:defRPr b="0" sz="1600">
                <a:solidFill>
                  <a:srgbClr val="0C0C0C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482600" y="609600"/>
            <a:ext cx="78231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1" sz="32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Left Imag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482600" y="609600"/>
            <a:ext cx="78231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1" sz="32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Quot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gradFill>
            <a:gsLst>
              <a:gs pos="0">
                <a:srgbClr val="1086C5"/>
              </a:gs>
              <a:gs pos="80000">
                <a:srgbClr val="1AAEFE"/>
              </a:gs>
              <a:gs pos="100000">
                <a:srgbClr val="1BAFFF"/>
              </a:gs>
            </a:gsLst>
            <a:lin ang="16200038" scaled="0"/>
          </a:gradFill>
          <a:ln cap="flat" cmpd="sng" w="9525">
            <a:solidFill>
              <a:srgbClr val="2DABE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81000" y="5562600"/>
            <a:ext cx="685799" cy="68579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310" y="5715000"/>
            <a:ext cx="487179" cy="3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body"/>
          </p:nvPr>
        </p:nvSpPr>
        <p:spPr>
          <a:xfrm>
            <a:off x="1143000" y="5562600"/>
            <a:ext cx="7848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6629400" y="6324600"/>
            <a:ext cx="2286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rgbClr val="FFFFFF"/>
              </a:buClr>
              <a:buNone/>
              <a:defRPr sz="10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482600" y="609600"/>
            <a:ext cx="78231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1" sz="32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4" type="body"/>
          </p:nvPr>
        </p:nvSpPr>
        <p:spPr>
          <a:xfrm>
            <a:off x="584200" y="1905000"/>
            <a:ext cx="380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1" sz="2000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5" type="body"/>
          </p:nvPr>
        </p:nvSpPr>
        <p:spPr>
          <a:xfrm>
            <a:off x="584200" y="2508250"/>
            <a:ext cx="3809999" cy="25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5" marL="342900" rtl="0">
              <a:spcBef>
                <a:spcPts val="320"/>
              </a:spcBef>
              <a:buSzPct val="100000"/>
              <a:defRPr sz="1600">
                <a:solidFill>
                  <a:srgbClr val="0C0C0C"/>
                </a:solidFill>
              </a:defRPr>
            </a:lvl1pPr>
            <a:lvl2pPr rtl="0">
              <a:spcBef>
                <a:spcPts val="320"/>
              </a:spcBef>
              <a:defRPr sz="1400"/>
            </a:lvl2pPr>
            <a:lvl3pPr rtl="0">
              <a:spcBef>
                <a:spcPts val="320"/>
              </a:spcBef>
              <a:defRPr sz="12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Quot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gradFill>
            <a:gsLst>
              <a:gs pos="0">
                <a:srgbClr val="1086C5"/>
              </a:gs>
              <a:gs pos="80000">
                <a:srgbClr val="1AAEFE"/>
              </a:gs>
              <a:gs pos="100000">
                <a:srgbClr val="1BAFFF"/>
              </a:gs>
            </a:gsLst>
            <a:lin ang="16200038" scaled="0"/>
          </a:gradFill>
          <a:ln cap="flat" cmpd="sng" w="9525">
            <a:solidFill>
              <a:srgbClr val="2DABE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81000" y="5562600"/>
            <a:ext cx="685799" cy="68579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310" y="5715000"/>
            <a:ext cx="487179" cy="3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" type="body"/>
          </p:nvPr>
        </p:nvSpPr>
        <p:spPr>
          <a:xfrm>
            <a:off x="1143000" y="5562600"/>
            <a:ext cx="7848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6629400" y="6324600"/>
            <a:ext cx="2286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rgbClr val="FFFFFF"/>
              </a:buClr>
              <a:buNone/>
              <a:defRPr sz="10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82600" y="609600"/>
            <a:ext cx="78231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1" sz="32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4" type="body"/>
          </p:nvPr>
        </p:nvSpPr>
        <p:spPr>
          <a:xfrm>
            <a:off x="4876800" y="1905000"/>
            <a:ext cx="380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1" sz="2000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5" type="body"/>
          </p:nvPr>
        </p:nvSpPr>
        <p:spPr>
          <a:xfrm>
            <a:off x="4876800" y="2508250"/>
            <a:ext cx="3809999" cy="25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5" marL="342900" rtl="0">
              <a:spcBef>
                <a:spcPts val="0"/>
              </a:spcBef>
              <a:buClr>
                <a:schemeClr val="accent1"/>
              </a:buClr>
              <a:buFont typeface="Arial"/>
              <a:buChar char="●"/>
              <a:defRPr b="0" sz="1600">
                <a:solidFill>
                  <a:srgbClr val="0C0C0C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6576" y="3200400"/>
            <a:ext cx="9217151" cy="13277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Shape 84"/>
          <p:cNvGrpSpPr/>
          <p:nvPr/>
        </p:nvGrpSpPr>
        <p:grpSpPr>
          <a:xfrm>
            <a:off x="2532748" y="3447148"/>
            <a:ext cx="515400" cy="515400"/>
            <a:chOff x="2685148" y="3447148"/>
            <a:chExt cx="515400" cy="515400"/>
          </a:xfrm>
        </p:grpSpPr>
        <p:sp>
          <p:nvSpPr>
            <p:cNvPr id="85" name="Shape 85"/>
            <p:cNvSpPr/>
            <p:nvPr/>
          </p:nvSpPr>
          <p:spPr>
            <a:xfrm>
              <a:off x="2685148" y="3447148"/>
              <a:ext cx="515400" cy="515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6" name="Shape 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05274" y="3597242"/>
              <a:ext cx="274999" cy="215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4495800"/>
            <a:ext cx="7689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 b="1" sz="2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57200" y="5181600"/>
            <a:ext cx="83057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15925" marL="457200" rtl="0">
              <a:spcBef>
                <a:spcPts val="0"/>
              </a:spcBef>
              <a:buClr>
                <a:schemeClr val="accent1"/>
              </a:buClr>
              <a:buFont typeface="Arial"/>
              <a:buChar char="●"/>
              <a:defRPr sz="16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3048000" y="3352800"/>
            <a:ext cx="60960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6553200" y="3886200"/>
            <a:ext cx="2286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rgbClr val="FFFFFF"/>
              </a:buClr>
              <a:buNone/>
              <a:defRPr sz="10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FFFFFF"/>
              </a:buClr>
              <a:buNone/>
              <a:defRPr sz="1300"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40870" y="230823"/>
            <a:ext cx="86031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40871" y="1706915"/>
            <a:ext cx="20403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Helvetica Neue"/>
              <a:buNone/>
              <a:defRPr b="1" i="0" sz="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marL="457200" rtl="0">
              <a:spcBef>
                <a:spcPts val="0"/>
              </a:spcBef>
              <a:buFont typeface="Cabin"/>
              <a:buNone/>
              <a:defRPr sz="1200"/>
            </a:lvl2pPr>
            <a:lvl3pPr indent="0" marL="914400" rtl="0">
              <a:spcBef>
                <a:spcPts val="0"/>
              </a:spcBef>
              <a:buFont typeface="Cabin"/>
              <a:buNone/>
              <a:defRPr sz="1000"/>
            </a:lvl3pPr>
            <a:lvl4pPr indent="0" marL="1371600" rtl="0">
              <a:spcBef>
                <a:spcPts val="0"/>
              </a:spcBef>
              <a:buFont typeface="Cabin"/>
              <a:buNone/>
              <a:defRPr sz="900"/>
            </a:lvl4pPr>
            <a:lvl5pPr indent="0" marL="1828800" rtl="0">
              <a:spcBef>
                <a:spcPts val="0"/>
              </a:spcBef>
              <a:buFont typeface="Cabin"/>
              <a:buNone/>
              <a:defRPr sz="900"/>
            </a:lvl5pPr>
            <a:lvl6pPr indent="0" marL="2286000" rtl="0">
              <a:spcBef>
                <a:spcPts val="0"/>
              </a:spcBef>
              <a:buFont typeface="Times New Roman"/>
              <a:buNone/>
              <a:defRPr sz="900"/>
            </a:lvl6pPr>
            <a:lvl7pPr indent="0" marL="2743200" rtl="0">
              <a:spcBef>
                <a:spcPts val="0"/>
              </a:spcBef>
              <a:buFont typeface="Times New Roman"/>
              <a:buNone/>
              <a:defRPr sz="900"/>
            </a:lvl7pPr>
            <a:lvl8pPr indent="0" marL="3200400" rtl="0">
              <a:spcBef>
                <a:spcPts val="0"/>
              </a:spcBef>
              <a:buFont typeface="Times New Roman"/>
              <a:buNone/>
              <a:defRPr sz="900"/>
            </a:lvl8pPr>
            <a:lvl9pPr indent="0" marL="3657600" rtl="0">
              <a:spcBef>
                <a:spcPts val="0"/>
              </a:spcBef>
              <a:buFont typeface="Times New Roman"/>
              <a:buNone/>
              <a:defRPr sz="900"/>
            </a:lvl9pPr>
          </a:lstStyle>
          <a:p/>
        </p:txBody>
      </p:sp>
      <p:sp>
        <p:nvSpPr>
          <p:cNvPr id="94" name="Shape 94"/>
          <p:cNvSpPr/>
          <p:nvPr/>
        </p:nvSpPr>
        <p:spPr>
          <a:xfrm>
            <a:off x="320713" y="1"/>
            <a:ext cx="8523299" cy="167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1025" lIns="82050" rIns="82050" tIns="410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2657910" y="1706915"/>
            <a:ext cx="2948099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6525" marL="171450" rtl="0" algn="l">
              <a:lnSpc>
                <a:spcPct val="100000"/>
              </a:lnSpc>
              <a:spcBef>
                <a:spcPts val="0"/>
              </a:spcBef>
              <a:buClr>
                <a:srgbClr val="16B6FF"/>
              </a:buClr>
              <a:buFont typeface="Arial"/>
              <a:buChar char="●"/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6525" marL="628650" rtl="0" algn="l">
              <a:lnSpc>
                <a:spcPct val="100000"/>
              </a:lnSpc>
              <a:spcBef>
                <a:spcPts val="0"/>
              </a:spcBef>
              <a:buClr>
                <a:srgbClr val="16B6FF"/>
              </a:buClr>
              <a:buFont typeface="Arial"/>
              <a:buChar char="●"/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6525" marL="1085850" rtl="0" algn="l">
              <a:lnSpc>
                <a:spcPct val="100000"/>
              </a:lnSpc>
              <a:spcBef>
                <a:spcPts val="0"/>
              </a:spcBef>
              <a:buClr>
                <a:srgbClr val="16B6FF"/>
              </a:buClr>
              <a:buFont typeface="Arial"/>
              <a:buChar char="●"/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5826955" y="1706915"/>
            <a:ext cx="2948099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6525" marL="171450" rtl="0" algn="l">
              <a:lnSpc>
                <a:spcPct val="100000"/>
              </a:lnSpc>
              <a:spcBef>
                <a:spcPts val="0"/>
              </a:spcBef>
              <a:buClr>
                <a:srgbClr val="16B6FF"/>
              </a:buClr>
              <a:buFont typeface="Arial"/>
              <a:buChar char="●"/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6525" marL="628650" rtl="0" algn="l">
              <a:lnSpc>
                <a:spcPct val="100000"/>
              </a:lnSpc>
              <a:spcBef>
                <a:spcPts val="0"/>
              </a:spcBef>
              <a:buClr>
                <a:srgbClr val="16B6FF"/>
              </a:buClr>
              <a:buFont typeface="Arial"/>
              <a:buChar char="●"/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6525" marL="1085850" rtl="0" algn="l">
              <a:lnSpc>
                <a:spcPct val="100000"/>
              </a:lnSpc>
              <a:spcBef>
                <a:spcPts val="0"/>
              </a:spcBef>
              <a:buClr>
                <a:srgbClr val="16B6FF"/>
              </a:buClr>
              <a:buFont typeface="Arial"/>
              <a:buChar char="●"/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cxnSp>
        <p:nvCxnSpPr>
          <p:cNvPr id="97" name="Shape 97"/>
          <p:cNvCxnSpPr/>
          <p:nvPr/>
        </p:nvCxnSpPr>
        <p:spPr>
          <a:xfrm>
            <a:off x="320713" y="6483530"/>
            <a:ext cx="8523299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Shape 98"/>
          <p:cNvCxnSpPr/>
          <p:nvPr/>
        </p:nvCxnSpPr>
        <p:spPr>
          <a:xfrm flipH="1" rot="10800000">
            <a:off x="320713" y="1392026"/>
            <a:ext cx="8523299" cy="8699"/>
          </a:xfrm>
          <a:prstGeom prst="straightConnector1">
            <a:avLst/>
          </a:prstGeom>
          <a:noFill/>
          <a:ln cap="flat" cmpd="sng" w="88900">
            <a:solidFill>
              <a:srgbClr val="00AFF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Shape 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762" y="6572800"/>
            <a:ext cx="547757" cy="19918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8517520" y="6566920"/>
            <a:ext cx="418200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463800" y="6566450"/>
            <a:ext cx="42165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www.AdRoll.com		</a:t>
            </a:r>
          </a:p>
        </p:txBody>
      </p:sp>
      <p:sp>
        <p:nvSpPr>
          <p:cNvPr id="102" name="Shape 102"/>
          <p:cNvSpPr/>
          <p:nvPr/>
        </p:nvSpPr>
        <p:spPr>
          <a:xfrm>
            <a:off x="7528234" y="6576050"/>
            <a:ext cx="877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1.877.7AdRoll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7_Custom Layou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40870" y="230823"/>
            <a:ext cx="86031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 b="0" i="0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40871" y="1706915"/>
            <a:ext cx="2040300" cy="430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Helvetica Neue"/>
              <a:buNone/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marL="457200" rtl="0">
              <a:spcBef>
                <a:spcPts val="0"/>
              </a:spcBef>
              <a:buFont typeface="Cabin"/>
              <a:buNone/>
              <a:defRPr sz="1200"/>
            </a:lvl2pPr>
            <a:lvl3pPr indent="0" marL="914400" rtl="0">
              <a:spcBef>
                <a:spcPts val="0"/>
              </a:spcBef>
              <a:buFont typeface="Cabin"/>
              <a:buNone/>
              <a:defRPr sz="1000"/>
            </a:lvl3pPr>
            <a:lvl4pPr indent="0" marL="1371600" rtl="0">
              <a:spcBef>
                <a:spcPts val="0"/>
              </a:spcBef>
              <a:buFont typeface="Cabin"/>
              <a:buNone/>
              <a:defRPr sz="900"/>
            </a:lvl4pPr>
            <a:lvl5pPr indent="0" marL="1828800" rtl="0">
              <a:spcBef>
                <a:spcPts val="0"/>
              </a:spcBef>
              <a:buFont typeface="Cabin"/>
              <a:buNone/>
              <a:defRPr sz="900"/>
            </a:lvl5pPr>
            <a:lvl6pPr indent="0" marL="2286000" rtl="0">
              <a:spcBef>
                <a:spcPts val="0"/>
              </a:spcBef>
              <a:buFont typeface="Times New Roman"/>
              <a:buNone/>
              <a:defRPr sz="900"/>
            </a:lvl6pPr>
            <a:lvl7pPr indent="0" marL="2743200" rtl="0">
              <a:spcBef>
                <a:spcPts val="0"/>
              </a:spcBef>
              <a:buFont typeface="Times New Roman"/>
              <a:buNone/>
              <a:defRPr sz="900"/>
            </a:lvl7pPr>
            <a:lvl8pPr indent="0" marL="3200400" rtl="0">
              <a:spcBef>
                <a:spcPts val="0"/>
              </a:spcBef>
              <a:buFont typeface="Times New Roman"/>
              <a:buNone/>
              <a:defRPr sz="900"/>
            </a:lvl8pPr>
            <a:lvl9pPr indent="0" marL="3657600" rtl="0">
              <a:spcBef>
                <a:spcPts val="0"/>
              </a:spcBef>
              <a:buFont typeface="Times New Roman"/>
              <a:buNone/>
              <a:defRPr sz="900"/>
            </a:lvl9pPr>
          </a:lstStyle>
          <a:p/>
        </p:txBody>
      </p:sp>
      <p:sp>
        <p:nvSpPr>
          <p:cNvPr id="106" name="Shape 106"/>
          <p:cNvSpPr/>
          <p:nvPr/>
        </p:nvSpPr>
        <p:spPr>
          <a:xfrm>
            <a:off x="320713" y="1"/>
            <a:ext cx="8523299" cy="167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1025" lIns="82050" rIns="82050" tIns="410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2657909" y="1706915"/>
            <a:ext cx="6157500" cy="433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lnSpc>
                <a:spcPct val="100000"/>
              </a:lnSpc>
              <a:spcBef>
                <a:spcPts val="0"/>
              </a:spcBef>
              <a:buFont typeface="Helvetica Neue"/>
              <a:buNone/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27000" marL="628650" rtl="0" algn="l">
              <a:lnSpc>
                <a:spcPct val="100000"/>
              </a:lnSpc>
              <a:spcBef>
                <a:spcPts val="0"/>
              </a:spcBef>
              <a:buFont typeface="Arial"/>
              <a:buChar char="●"/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27000" marL="1085850" rtl="0" algn="l">
              <a:lnSpc>
                <a:spcPct val="100000"/>
              </a:lnSpc>
              <a:spcBef>
                <a:spcPts val="0"/>
              </a:spcBef>
              <a:buFont typeface="Arial"/>
              <a:buChar char="●"/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defRPr b="0" i="0" sz="1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cxnSp>
        <p:nvCxnSpPr>
          <p:cNvPr id="108" name="Shape 108"/>
          <p:cNvCxnSpPr/>
          <p:nvPr/>
        </p:nvCxnSpPr>
        <p:spPr>
          <a:xfrm>
            <a:off x="320713" y="6483530"/>
            <a:ext cx="8523299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762" y="6572800"/>
            <a:ext cx="547757" cy="19918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8517520" y="6566920"/>
            <a:ext cx="418200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463800" y="6566450"/>
            <a:ext cx="42165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www.AdRoll.com		</a:t>
            </a:r>
          </a:p>
        </p:txBody>
      </p:sp>
      <p:sp>
        <p:nvSpPr>
          <p:cNvPr id="112" name="Shape 112"/>
          <p:cNvSpPr/>
          <p:nvPr/>
        </p:nvSpPr>
        <p:spPr>
          <a:xfrm>
            <a:off x="7528234" y="6576050"/>
            <a:ext cx="877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1.877.7AdRoll</a:t>
            </a:r>
          </a:p>
        </p:txBody>
      </p:sp>
      <p:cxnSp>
        <p:nvCxnSpPr>
          <p:cNvPr id="113" name="Shape 113"/>
          <p:cNvCxnSpPr/>
          <p:nvPr/>
        </p:nvCxnSpPr>
        <p:spPr>
          <a:xfrm flipH="1" rot="10800000">
            <a:off x="320713" y="1392026"/>
            <a:ext cx="8523299" cy="8699"/>
          </a:xfrm>
          <a:prstGeom prst="straightConnector1">
            <a:avLst/>
          </a:prstGeom>
          <a:noFill/>
          <a:ln cap="flat" cmpd="sng" w="88900">
            <a:solidFill>
              <a:srgbClr val="00AFF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1_Title Sli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256567" y="2179634"/>
            <a:ext cx="5636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1" baseline="0" i="0" sz="5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273782" y="3223519"/>
            <a:ext cx="4940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840"/>
              </a:spcBef>
              <a:buClr>
                <a:schemeClr val="accent1"/>
              </a:buClr>
              <a:buFont typeface="Helvetica Neue"/>
              <a:buNone/>
              <a:defRPr b="0" baseline="0" i="0" sz="4200" u="none" cap="none" strike="noStrike">
                <a:solidFill>
                  <a:srgbClr val="00AF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marL="457200" marR="0" rtl="0" algn="ctr">
              <a:spcBef>
                <a:spcPts val="480"/>
              </a:spcBef>
              <a:buClr>
                <a:schemeClr val="accent1"/>
              </a:buClr>
              <a:buFont typeface="Cabin"/>
              <a:buNone/>
              <a:defRPr b="0" baseline="0" i="0" sz="2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marL="914400" marR="0" rtl="0" algn="ctr">
              <a:spcBef>
                <a:spcPts val="480"/>
              </a:spcBef>
              <a:buClr>
                <a:schemeClr val="accent1"/>
              </a:buClr>
              <a:buFont typeface="Cabin"/>
              <a:buNone/>
              <a:defRPr b="0" baseline="0" i="0" sz="2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marL="1371600" marR="0" rtl="0" algn="ctr">
              <a:spcBef>
                <a:spcPts val="480"/>
              </a:spcBef>
              <a:buClr>
                <a:schemeClr val="accent1"/>
              </a:buClr>
              <a:buFont typeface="Cabin"/>
              <a:buNone/>
              <a:defRPr b="0" baseline="0" i="0" sz="2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marL="1828800" marR="0" rtl="0" algn="ctr">
              <a:spcBef>
                <a:spcPts val="480"/>
              </a:spcBef>
              <a:buClr>
                <a:schemeClr val="accent1"/>
              </a:buClr>
              <a:buFont typeface="Cabin"/>
              <a:buNone/>
              <a:defRPr b="0" baseline="0" i="0" sz="2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Times New Roman"/>
              <a:buNone/>
              <a:defRPr b="0" baseline="0" i="0" sz="20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Times New Roman"/>
              <a:buNone/>
              <a:defRPr b="0" baseline="0" i="0" sz="20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Times New Roman"/>
              <a:buNone/>
              <a:defRPr b="0" baseline="0" i="0" sz="20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Times New Roman"/>
              <a:buNone/>
              <a:defRPr b="0" baseline="0" i="0" sz="20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>
            <a:off x="320713" y="1"/>
            <a:ext cx="8523299" cy="167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1025" lIns="82050" rIns="82050" tIns="410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2745" y="6572800"/>
            <a:ext cx="547757" cy="19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/>
          <p:nvPr/>
        </p:nvCxnSpPr>
        <p:spPr>
          <a:xfrm>
            <a:off x="309030" y="6483530"/>
            <a:ext cx="8535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Shape 120"/>
          <p:cNvSpPr txBox="1"/>
          <p:nvPr/>
        </p:nvSpPr>
        <p:spPr>
          <a:xfrm>
            <a:off x="2463800" y="6566450"/>
            <a:ext cx="42165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www.AdRoll.com		</a:t>
            </a:r>
          </a:p>
        </p:txBody>
      </p:sp>
      <p:sp>
        <p:nvSpPr>
          <p:cNvPr id="121" name="Shape 121"/>
          <p:cNvSpPr/>
          <p:nvPr/>
        </p:nvSpPr>
        <p:spPr>
          <a:xfrm>
            <a:off x="8049607" y="6580982"/>
            <a:ext cx="784799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8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1.877.7AdRoll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 Slid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Cabin"/>
              <a:buNone/>
              <a:defRPr b="1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9525"/>
            <a:ext cx="2533806" cy="385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4800600"/>
            <a:ext cx="8458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b="1" sz="38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533400" y="4495800"/>
            <a:ext cx="6858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 sz="20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Font typeface="Cabin"/>
              <a:buNone/>
              <a:defRPr sz="1400"/>
            </a:lvl2pPr>
            <a:lvl3pPr indent="0" marL="914400" rtl="0">
              <a:spcBef>
                <a:spcPts val="0"/>
              </a:spcBef>
              <a:buFont typeface="Cabin"/>
              <a:buNone/>
              <a:defRPr sz="1400"/>
            </a:lvl3pPr>
            <a:lvl4pPr indent="0" marL="1371600" rtl="0">
              <a:spcBef>
                <a:spcPts val="0"/>
              </a:spcBef>
              <a:buFont typeface="Cabin"/>
              <a:buNone/>
              <a:defRPr sz="1400"/>
            </a:lvl4pPr>
            <a:lvl5pPr indent="0" marL="1828800" rtl="0">
              <a:spcBef>
                <a:spcPts val="0"/>
              </a:spcBef>
              <a:buFont typeface="Cabin"/>
              <a:buNone/>
              <a:defRPr sz="1400"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ank You Slid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9525"/>
            <a:ext cx="2533806" cy="385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2514600"/>
            <a:ext cx="56388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b="1" baseline="0" sz="66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57200" y="3810000"/>
            <a:ext cx="662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bin"/>
              <a:buNone/>
              <a:defRPr baseline="0" sz="20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Font typeface="Cabin"/>
              <a:buNone/>
              <a:defRPr sz="1400"/>
            </a:lvl2pPr>
            <a:lvl3pPr indent="0" marL="914400" rtl="0">
              <a:spcBef>
                <a:spcPts val="0"/>
              </a:spcBef>
              <a:buFont typeface="Cabin"/>
              <a:buNone/>
              <a:defRPr sz="1400"/>
            </a:lvl3pPr>
            <a:lvl4pPr indent="0" marL="1371600" rtl="0">
              <a:spcBef>
                <a:spcPts val="0"/>
              </a:spcBef>
              <a:buFont typeface="Cabin"/>
              <a:buNone/>
              <a:defRPr sz="1400"/>
            </a:lvl4pPr>
            <a:lvl5pPr indent="0" marL="1828800" rtl="0">
              <a:spcBef>
                <a:spcPts val="0"/>
              </a:spcBef>
              <a:buFont typeface="Cabin"/>
              <a:buNone/>
              <a:defRPr sz="1400"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Slid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09600" y="2667000"/>
            <a:ext cx="77724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rgbClr val="A5A5A5"/>
              </a:buClr>
              <a:buFont typeface="Cabin"/>
              <a:buNone/>
              <a:defRPr b="0" baseline="0" i="0" sz="5600" u="none" cap="none" strike="noStrike">
                <a:solidFill>
                  <a:srgbClr val="A5A5A5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1371600" y="3589867"/>
            <a:ext cx="70041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560"/>
              </a:spcBef>
              <a:buClr>
                <a:schemeClr val="accent1"/>
              </a:buClr>
              <a:buFont typeface="Cabin"/>
              <a:buNone/>
              <a:defRPr b="1" baseline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marL="457200" marR="0" rtl="0" algn="ctr">
              <a:spcBef>
                <a:spcPts val="480"/>
              </a:spcBef>
              <a:buClr>
                <a:schemeClr val="accent1"/>
              </a:buClr>
              <a:buFont typeface="Cabin"/>
              <a:buNone/>
              <a:defRPr b="0" baseline="0" i="0" sz="2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marL="914400" marR="0" rtl="0" algn="ctr">
              <a:spcBef>
                <a:spcPts val="480"/>
              </a:spcBef>
              <a:buClr>
                <a:schemeClr val="accent1"/>
              </a:buClr>
              <a:buFont typeface="Cabin"/>
              <a:buNone/>
              <a:defRPr b="0" baseline="0" i="0" sz="2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marL="1371600" marR="0" rtl="0" algn="ctr">
              <a:spcBef>
                <a:spcPts val="480"/>
              </a:spcBef>
              <a:buClr>
                <a:schemeClr val="accent1"/>
              </a:buClr>
              <a:buFont typeface="Cabin"/>
              <a:buNone/>
              <a:defRPr b="0" baseline="0" i="0" sz="2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marL="1828800" marR="0" rtl="0" algn="ctr">
              <a:spcBef>
                <a:spcPts val="480"/>
              </a:spcBef>
              <a:buClr>
                <a:schemeClr val="accent1"/>
              </a:buClr>
              <a:buFont typeface="Cabin"/>
              <a:buNone/>
              <a:defRPr b="0" baseline="0" i="0" sz="2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Times New Roman"/>
              <a:buNone/>
              <a:defRPr b="0" baseline="0" i="0" sz="20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Times New Roman"/>
              <a:buNone/>
              <a:defRPr b="0" baseline="0" i="0" sz="20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Times New Roman"/>
              <a:buNone/>
              <a:defRPr b="0" baseline="0" i="0" sz="20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Times New Roman"/>
              <a:buNone/>
              <a:defRPr b="0" baseline="0" i="0" sz="20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7" name="Shape 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8433" y="0"/>
            <a:ext cx="2447804" cy="267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59216"/>
            <a:ext cx="9143999" cy="169878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5638800" y="6087900"/>
            <a:ext cx="30480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SzPct val="25000"/>
              <a:buNone/>
            </a:pPr>
            <a:r>
              <a:rPr b="0" baseline="0" i="0" lang="en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8,000+ Customers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2971800" y="6096000"/>
            <a:ext cx="30480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SzPct val="25000"/>
              <a:buNone/>
            </a:pPr>
            <a:r>
              <a:rPr b="0" baseline="0" i="0" lang="en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97% Retention Rate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18" y="643837"/>
            <a:ext cx="3690507" cy="8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x="1986069" y="1521036"/>
            <a:ext cx="2814599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" sz="14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First-Party Data Platform</a:t>
            </a:r>
          </a:p>
        </p:txBody>
      </p:sp>
      <p:sp>
        <p:nvSpPr>
          <p:cNvPr id="43" name="Shape 43"/>
          <p:cNvSpPr/>
          <p:nvPr/>
        </p:nvSpPr>
        <p:spPr>
          <a:xfrm>
            <a:off x="3924300" y="4800600"/>
            <a:ext cx="1143000" cy="1143000"/>
          </a:xfrm>
          <a:prstGeom prst="ellipse">
            <a:avLst/>
          </a:prstGeom>
          <a:solidFill>
            <a:schemeClr val="lt1"/>
          </a:solidFill>
          <a:ln cap="flat" cmpd="sng" w="6667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91300" y="4800600"/>
            <a:ext cx="1143000" cy="1143000"/>
          </a:xfrm>
          <a:prstGeom prst="ellipse">
            <a:avLst/>
          </a:prstGeom>
          <a:solidFill>
            <a:schemeClr val="lt1"/>
          </a:solidFill>
          <a:ln cap="flat" cmpd="sng" w="6667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257300" y="4800600"/>
            <a:ext cx="1143000" cy="1143000"/>
          </a:xfrm>
          <a:prstGeom prst="ellipse">
            <a:avLst/>
          </a:prstGeom>
          <a:solidFill>
            <a:schemeClr val="lt1"/>
          </a:solidFill>
          <a:ln cap="flat" cmpd="sng" w="6667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304800" y="6096000"/>
            <a:ext cx="30480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SzPct val="25000"/>
              <a:buNone/>
            </a:pPr>
            <a:r>
              <a:rPr b="0" baseline="0" i="0" lang="en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ROI Focused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7800" y="5029200"/>
            <a:ext cx="762000" cy="63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9504" y="4921250"/>
            <a:ext cx="774294" cy="88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8667" y="5005917"/>
            <a:ext cx="728132" cy="70908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idx="2" type="body"/>
          </p:nvPr>
        </p:nvSpPr>
        <p:spPr>
          <a:xfrm>
            <a:off x="4191000" y="4191000"/>
            <a:ext cx="41846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rgbClr val="BFBFBF"/>
              </a:buClr>
              <a:buFont typeface="Cabin"/>
              <a:buNone/>
              <a:defRPr sz="1600">
                <a:solidFill>
                  <a:srgbClr val="BFBFB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Main 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 b="1"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400"/>
            </a:lvl4pPr>
            <a:lvl5pPr rtl="0">
              <a:spcBef>
                <a:spcPts val="0"/>
              </a:spcBef>
              <a:defRPr sz="2400"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Right Imag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552450" y="1905000"/>
            <a:ext cx="380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1" sz="2000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552450" y="2508250"/>
            <a:ext cx="3809999" cy="32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5" marL="342900" rtl="0">
              <a:spcBef>
                <a:spcPts val="0"/>
              </a:spcBef>
              <a:buClr>
                <a:schemeClr val="accent1"/>
              </a:buClr>
              <a:buFont typeface="Arial"/>
              <a:buChar char="●"/>
              <a:defRPr b="0" sz="1600">
                <a:solidFill>
                  <a:srgbClr val="0C0C0C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482600" y="609600"/>
            <a:ext cx="78231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1" sz="32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" Type="http://schemas.openxmlformats.org/officeDocument/2006/relationships/image" Target="../media/image04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Cabin"/>
              <a:buNone/>
              <a:defRPr b="0" baseline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9400" marL="342900" marR="0" rtl="0" algn="l">
              <a:spcBef>
                <a:spcPts val="480"/>
              </a:spcBef>
              <a:buClr>
                <a:schemeClr val="accent1"/>
              </a:buClr>
              <a:buFont typeface="Arial"/>
              <a:buChar char="●"/>
              <a:defRPr b="0" baseline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2250" marL="742950" marR="0" rtl="0" algn="l">
              <a:spcBef>
                <a:spcPts val="480"/>
              </a:spcBef>
              <a:buClr>
                <a:schemeClr val="accent1"/>
              </a:buClr>
              <a:buFont typeface="Arial"/>
              <a:buChar char="●"/>
              <a:defRPr b="0" baseline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65100" marL="1143000" marR="0" rtl="0" algn="l">
              <a:spcBef>
                <a:spcPts val="480"/>
              </a:spcBef>
              <a:buClr>
                <a:schemeClr val="accent1"/>
              </a:buClr>
              <a:buFont typeface="Arial"/>
              <a:buChar char="●"/>
              <a:defRPr b="0" baseline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5100" marL="1600200" marR="0" rtl="0" algn="l">
              <a:spcBef>
                <a:spcPts val="480"/>
              </a:spcBef>
              <a:buClr>
                <a:schemeClr val="accent1"/>
              </a:buClr>
              <a:buFont typeface="Arial"/>
              <a:buChar char="●"/>
              <a:defRPr b="0" baseline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65100" marL="2057400" marR="0" rtl="0" algn="l">
              <a:spcBef>
                <a:spcPts val="480"/>
              </a:spcBef>
              <a:buClr>
                <a:schemeClr val="accent1"/>
              </a:buClr>
              <a:buFont typeface="Arial"/>
              <a:buChar char="●"/>
              <a:defRPr b="0" baseline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4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4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4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00" y="6328637"/>
            <a:ext cx="1219201" cy="44334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Cabin"/>
              <a:buNone/>
              <a:defRPr b="1" baseline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jenkins-ci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estodb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566025" y="2970850"/>
            <a:ext cx="7553699" cy="99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5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at AdRoll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566000" y="3939150"/>
            <a:ext cx="7553699" cy="5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 Hayden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00" y="5872125"/>
            <a:ext cx="1844924" cy="4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482600" y="152400"/>
            <a:ext cx="7823100" cy="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463200" y="917450"/>
            <a:ext cx="8217600" cy="573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R?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development speed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teach to someone who knows SQL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Flexible, versatile, and well-documented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things can be done in 244GB of memory</a:t>
            </a: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Ad-hoc Analysis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Cookie-level time series analysis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visualizations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 log exploratory analysis for individual advertisers or publishers</a:t>
            </a: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Reporting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 layer between Presto and Tableau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Forecasting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Fraud/outlier detection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reports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Turning ad-hoc analysis into recurring tasks without additional development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482600" y="152400"/>
            <a:ext cx="7823100" cy="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82600" y="1073300"/>
            <a:ext cx="8217600" cy="54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In-browser RStudio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r3.8xlarge EC2 machines (244 GB RAM)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for version control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Automation via jenkins (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https://jenkins-ci.org/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dplyr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data.table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RPresto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Rcpp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BH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ggplot2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shiny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mailR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knitR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482600" y="152400"/>
            <a:ext cx="7823100" cy="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RPresto</a:t>
            </a:r>
          </a:p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482600" y="1219200"/>
            <a:ext cx="8217600" cy="54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 SQL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rpresto_connection &lt;- dbConnect(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RPresto::Presto(),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host='http://presto-dummyhost.com',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port=8080,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user='rpresto',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schema='bi',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catalog='hive'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dplyr integration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dplyr_connection &lt;- src_presto(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host='http://presto-dummyhost.com',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port=8080,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user='dplyr',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schema='bi',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catalog='hive'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482600" y="152400"/>
            <a:ext cx="7823100" cy="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RPresto and dplyr</a:t>
            </a:r>
          </a:p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482600" y="1219200"/>
            <a:ext cx="8217600" cy="54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adcube &lt;- tbl(dplyr_connection, 'adcube')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windows10_growth &lt;- adcube %&gt;%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filter(inventory_source == 'r' &amp; date &gt;= '2015-04-01') %&gt;%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mutate(is_windows10 = (operating_system=='Windows 10')) %&gt;%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group_by(date, is_windows10) %&gt;%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summarize(impressions=sum(impressions)) %&gt;%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collect()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482600" y="152400"/>
            <a:ext cx="7823100" cy="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RPresto and dplyr</a:t>
            </a:r>
          </a:p>
        </p:txBody>
      </p:sp>
      <p:sp>
        <p:nvSpPr>
          <p:cNvPr id="230" name="Shape 230"/>
          <p:cNvSpPr txBox="1"/>
          <p:nvPr>
            <p:ph idx="2" type="body"/>
          </p:nvPr>
        </p:nvSpPr>
        <p:spPr>
          <a:xfrm>
            <a:off x="482600" y="1219200"/>
            <a:ext cx="8661299" cy="54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adcube &lt;- tbl(dplyr_connection, 'adcube')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windows10_growth &lt;- adcube %&gt;%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filter(inventory_source == 'r' &amp; date &gt;= '2015-04-01') %&gt;%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mutate(is_windows10 = (operating_system=='Windows 10')) %&gt;%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group_by(date, is_windows10) %&gt;%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summarize(impressions=sum(impressions)) %&gt;%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collect() %&gt;% # Divide between what Presto does and what R does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group_by(date) %&gt;%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mutate(perc_of_impressions = impressions/sum(impressions)) %&gt;%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ggplot(aes(date, perc_of_impressions)) +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geom_area(aes(colour = is_windows10, fill= is_windows10), position = 'stack')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482600" y="152400"/>
            <a:ext cx="7823100" cy="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75" y="1199312"/>
            <a:ext cx="9105900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913350" y="5133500"/>
            <a:ext cx="1542300" cy="392100"/>
          </a:xfrm>
          <a:prstGeom prst="rect">
            <a:avLst/>
          </a:prstGeom>
          <a:solidFill>
            <a:srgbClr val="FFFF00">
              <a:alpha val="1162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989550" y="4191525"/>
            <a:ext cx="1301699" cy="203400"/>
          </a:xfrm>
          <a:prstGeom prst="rect">
            <a:avLst/>
          </a:prstGeom>
          <a:solidFill>
            <a:srgbClr val="FFFF00">
              <a:alpha val="1162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482600" y="152400"/>
            <a:ext cx="7823100" cy="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RPresto - output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023112"/>
            <a:ext cx="913447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2447925"/>
            <a:ext cx="71669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250" name="Shape 250"/>
          <p:cNvSpPr txBox="1"/>
          <p:nvPr>
            <p:ph idx="2" type="body"/>
          </p:nvPr>
        </p:nvSpPr>
        <p:spPr>
          <a:xfrm>
            <a:off x="457200" y="3514725"/>
            <a:ext cx="6629400" cy="108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mark.hayden@adroll.com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(we’re hiring)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482600" y="152400"/>
            <a:ext cx="7823100" cy="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Retargeting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00" y="847724"/>
            <a:ext cx="7257300" cy="560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82600" y="152400"/>
            <a:ext cx="7823100" cy="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Real-time Bidding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3" y="1066353"/>
            <a:ext cx="8575400" cy="47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482600" y="152400"/>
            <a:ext cx="7823100" cy="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Challenges</a:t>
            </a: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82600" y="1219200"/>
            <a:ext cx="8217600" cy="506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100+ TB/day on Amazon S3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100+ billion events/day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400+ million unique cookies/day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20K+ advertisers, 40M+ publisher domains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Logging constantly evolving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Heterogenous data sources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Hive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Kafka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Cassandra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Kinesis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482600" y="152400"/>
            <a:ext cx="7823100" cy="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82600" y="1219200"/>
            <a:ext cx="8217600" cy="54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Granular and real-time</a:t>
            </a:r>
          </a:p>
          <a:p>
            <a:pPr indent="-228600" lvl="0" marL="457200" rtl="0">
              <a:lnSpc>
                <a:spcPct val="200000"/>
              </a:lnSpc>
              <a:spcBef>
                <a:spcPts val="320"/>
              </a:spcBef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Validate product logs to ensure features are working as intended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Arial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how changes to machine learning models affects RTB/Supply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Arial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monitoring of market trends and performance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Arial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and monitor cookie level anti-fraud algorithms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Aggregated and fast</a:t>
            </a:r>
          </a:p>
          <a:p>
            <a:pPr indent="-228600" lvl="0" marL="457200" rtl="0">
              <a:lnSpc>
                <a:spcPct val="200000"/>
              </a:lnSpc>
              <a:spcBef>
                <a:spcPts val="320"/>
              </a:spcBef>
              <a:buFont typeface="Arial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Standardize reporting and forecasting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Arial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best practices for campaign set-up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Arial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Operational reporting for executives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Arial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product feature performance to customer segments to define go-to-market strategy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4800600"/>
            <a:ext cx="8458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76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Presto, R, and Tableau</a:t>
            </a:r>
          </a:p>
          <a:p>
            <a:pPr indent="0" lvl="0" marL="0" marR="0" rtl="0" algn="l">
              <a:spcBef>
                <a:spcPts val="76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" sz="3000">
                <a:latin typeface="Cabin"/>
                <a:ea typeface="Cabin"/>
                <a:cs typeface="Cabin"/>
                <a:sym typeface="Cabin"/>
              </a:rPr>
              <a:t>In-memory analytics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482600" y="152400"/>
            <a:ext cx="7823100" cy="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Presto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https://prestodb.io/</a:t>
            </a:r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482600" y="1219200"/>
            <a:ext cx="8217600" cy="54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it?</a:t>
            </a:r>
          </a:p>
          <a:p>
            <a:pPr indent="-228600" lvl="0" marL="457200" rtl="0">
              <a:lnSpc>
                <a:spcPct val="150000"/>
              </a:lnSpc>
              <a:spcBef>
                <a:spcPts val="600"/>
              </a:spcBef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SQL Query Engine for Big Data</a:t>
            </a:r>
          </a:p>
          <a:p>
            <a:pPr indent="-228600" lvl="0" marL="457200" rtl="0">
              <a:lnSpc>
                <a:spcPct val="150000"/>
              </a:lnSpc>
              <a:spcBef>
                <a:spcPts val="600"/>
              </a:spcBef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query and join data from S3, Postgres, etc..</a:t>
            </a: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 we like it?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 for ad-hoc analytics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Helvetica Neue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In-memory:10x faster than Hive/MapReduce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Helvetica Neue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 and linearly scalable on Amazon EC2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maintain and operate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and under active development (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used by FB, Airbnb, Dropbox, Netflix, and more)</a:t>
            </a:r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Aggregation/ETL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and aggregating 40TB/100B rows to 5GB/250M rows ORCFile in &lt;1 hour query (80 c3.4xlarge machines)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and distinct count approximation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tasks from ad-hoc to production in a couple of minutes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419800" y="4520900"/>
            <a:ext cx="1056300" cy="1248600"/>
          </a:xfrm>
          <a:prstGeom prst="can">
            <a:avLst>
              <a:gd fmla="val 25000" name="adj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Hive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Metastore</a:t>
            </a:r>
          </a:p>
        </p:txBody>
      </p:sp>
      <p:sp>
        <p:nvSpPr>
          <p:cNvPr id="174" name="Shape 174"/>
          <p:cNvSpPr/>
          <p:nvPr/>
        </p:nvSpPr>
        <p:spPr>
          <a:xfrm>
            <a:off x="3111700" y="3065187"/>
            <a:ext cx="1672500" cy="899699"/>
          </a:xfrm>
          <a:prstGeom prst="flowChartAlternateProcess">
            <a:avLst/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Presto Master</a:t>
            </a:r>
          </a:p>
        </p:txBody>
      </p:sp>
      <p:sp>
        <p:nvSpPr>
          <p:cNvPr id="175" name="Shape 175"/>
          <p:cNvSpPr/>
          <p:nvPr/>
        </p:nvSpPr>
        <p:spPr>
          <a:xfrm>
            <a:off x="5620312" y="3075000"/>
            <a:ext cx="1300697" cy="1153980"/>
          </a:xfrm>
          <a:prstGeom prst="flowChartMultidocument">
            <a:avLst/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Presto Slaves</a:t>
            </a:r>
          </a:p>
        </p:txBody>
      </p:sp>
      <p:sp>
        <p:nvSpPr>
          <p:cNvPr id="176" name="Shape 176"/>
          <p:cNvSpPr/>
          <p:nvPr/>
        </p:nvSpPr>
        <p:spPr>
          <a:xfrm>
            <a:off x="7675400" y="1873150"/>
            <a:ext cx="1095299" cy="729300"/>
          </a:xfrm>
          <a:prstGeom prst="can">
            <a:avLst>
              <a:gd fmla="val 25000" name="adj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Raw Logs</a:t>
            </a:r>
          </a:p>
        </p:txBody>
      </p:sp>
      <p:sp>
        <p:nvSpPr>
          <p:cNvPr id="177" name="Shape 177"/>
          <p:cNvSpPr/>
          <p:nvPr/>
        </p:nvSpPr>
        <p:spPr>
          <a:xfrm>
            <a:off x="7675400" y="4282812"/>
            <a:ext cx="1095299" cy="700500"/>
          </a:xfrm>
          <a:prstGeom prst="can">
            <a:avLst>
              <a:gd fmla="val 25000" name="adj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Postgres</a:t>
            </a:r>
          </a:p>
        </p:txBody>
      </p:sp>
      <p:sp>
        <p:nvSpPr>
          <p:cNvPr id="178" name="Shape 178"/>
          <p:cNvSpPr/>
          <p:nvPr/>
        </p:nvSpPr>
        <p:spPr>
          <a:xfrm>
            <a:off x="7655750" y="5040725"/>
            <a:ext cx="1134599" cy="783299"/>
          </a:xfrm>
          <a:prstGeom prst="can">
            <a:avLst>
              <a:gd fmla="val 25000" name="adj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Postgres</a:t>
            </a:r>
          </a:p>
        </p:txBody>
      </p:sp>
      <p:sp>
        <p:nvSpPr>
          <p:cNvPr id="179" name="Shape 179"/>
          <p:cNvSpPr/>
          <p:nvPr/>
        </p:nvSpPr>
        <p:spPr>
          <a:xfrm>
            <a:off x="309950" y="2306987"/>
            <a:ext cx="938700" cy="625799"/>
          </a:xfrm>
          <a:prstGeom prst="flowChartAlternateProcess">
            <a:avLst/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CLI</a:t>
            </a:r>
          </a:p>
        </p:txBody>
      </p:sp>
      <p:sp>
        <p:nvSpPr>
          <p:cNvPr id="180" name="Shape 180"/>
          <p:cNvSpPr/>
          <p:nvPr/>
        </p:nvSpPr>
        <p:spPr>
          <a:xfrm>
            <a:off x="309950" y="3339100"/>
            <a:ext cx="938700" cy="625799"/>
          </a:xfrm>
          <a:prstGeom prst="flowChartAlternateProcess">
            <a:avLst/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RPresto</a:t>
            </a:r>
          </a:p>
        </p:txBody>
      </p:sp>
      <p:sp>
        <p:nvSpPr>
          <p:cNvPr id="181" name="Shape 181"/>
          <p:cNvSpPr/>
          <p:nvPr/>
        </p:nvSpPr>
        <p:spPr>
          <a:xfrm>
            <a:off x="309950" y="4270925"/>
            <a:ext cx="938700" cy="625799"/>
          </a:xfrm>
          <a:prstGeom prst="flowChartAlternateProcess">
            <a:avLst/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Airpal</a:t>
            </a:r>
          </a:p>
        </p:txBody>
      </p:sp>
      <p:sp>
        <p:nvSpPr>
          <p:cNvPr id="182" name="Shape 182"/>
          <p:cNvSpPr/>
          <p:nvPr/>
        </p:nvSpPr>
        <p:spPr>
          <a:xfrm rot="1406570">
            <a:off x="1297747" y="2911479"/>
            <a:ext cx="1672557" cy="1660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 rot="2041">
            <a:off x="1356199" y="3568900"/>
            <a:ext cx="1515900" cy="166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 rot="-969598">
            <a:off x="1353810" y="4236082"/>
            <a:ext cx="1639478" cy="1662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 rot="2014">
            <a:off x="4961624" y="3512799"/>
            <a:ext cx="512100" cy="166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rot="2014">
            <a:off x="7042149" y="3670099"/>
            <a:ext cx="512100" cy="166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 rot="1687347">
            <a:off x="6919609" y="4181880"/>
            <a:ext cx="607182" cy="1662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 rot="-2468185">
            <a:off x="6839293" y="2588460"/>
            <a:ext cx="783912" cy="1662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 rot="5403364">
            <a:off x="3794649" y="4159800"/>
            <a:ext cx="306600" cy="166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7675400" y="2701162"/>
            <a:ext cx="1095299" cy="729300"/>
          </a:xfrm>
          <a:prstGeom prst="can">
            <a:avLst>
              <a:gd fmla="val 25000" name="adj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Processed Logs</a:t>
            </a:r>
          </a:p>
        </p:txBody>
      </p:sp>
      <p:sp>
        <p:nvSpPr>
          <p:cNvPr id="191" name="Shape 191"/>
          <p:cNvSpPr/>
          <p:nvPr/>
        </p:nvSpPr>
        <p:spPr>
          <a:xfrm>
            <a:off x="7675400" y="3496125"/>
            <a:ext cx="1095299" cy="729300"/>
          </a:xfrm>
          <a:prstGeom prst="can">
            <a:avLst>
              <a:gd fmla="val 25000" name="adj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BI Created ORCFile</a:t>
            </a:r>
          </a:p>
        </p:txBody>
      </p:sp>
      <p:sp>
        <p:nvSpPr>
          <p:cNvPr id="192" name="Shape 192"/>
          <p:cNvSpPr/>
          <p:nvPr/>
        </p:nvSpPr>
        <p:spPr>
          <a:xfrm rot="-595822">
            <a:off x="7014361" y="3131596"/>
            <a:ext cx="615826" cy="16631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rot="2590781">
            <a:off x="6796909" y="4836233"/>
            <a:ext cx="861478" cy="1661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82600" y="152400"/>
            <a:ext cx="7823100" cy="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Presto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482600" y="152400"/>
            <a:ext cx="7823100" cy="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Analytics Pipeline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87" y="1003400"/>
            <a:ext cx="7172325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dRoll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ADEF"/>
      </a:accent1>
      <a:accent2>
        <a:srgbClr val="00ADEF"/>
      </a:accent2>
      <a:accent3>
        <a:srgbClr val="00ADE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