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88" r:id="rId8"/>
    <p:sldId id="287" r:id="rId9"/>
    <p:sldId id="265" r:id="rId10"/>
    <p:sldId id="289" r:id="rId11"/>
    <p:sldId id="291" r:id="rId12"/>
    <p:sldId id="266" r:id="rId13"/>
    <p:sldId id="270" r:id="rId14"/>
    <p:sldId id="268" r:id="rId15"/>
    <p:sldId id="267" r:id="rId16"/>
    <p:sldId id="269" r:id="rId17"/>
    <p:sldId id="271" r:id="rId18"/>
    <p:sldId id="292" r:id="rId19"/>
    <p:sldId id="272" r:id="rId20"/>
    <p:sldId id="273" r:id="rId21"/>
    <p:sldId id="293" r:id="rId22"/>
    <p:sldId id="274" r:id="rId23"/>
    <p:sldId id="276" r:id="rId24"/>
    <p:sldId id="275" r:id="rId25"/>
    <p:sldId id="277" r:id="rId26"/>
    <p:sldId id="286" r:id="rId27"/>
    <p:sldId id="279" r:id="rId28"/>
    <p:sldId id="278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2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16D6-403E-47AF-A9C4-B4CA59863D8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0C55-C938-4983-B0E6-B1E918DD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Time Series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Jocelyn Barker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5007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311" r="1" b="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Estimating Components: Seasonality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41" y="1778491"/>
            <a:ext cx="385572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#subtract estimated trend and average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#across seasons to get seasonality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seasonalEst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    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tsMinusMean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			    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season &lt;- 	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rowMeans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(matrix(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tsMinusMean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season &lt;- rep(season,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		        length(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tsMinusMean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season &lt;-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(season,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start = 			       time(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tsMinusMean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)[1],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frequency =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 &lt;-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seasonalEst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    </a:t>
            </a:r>
            <a:r>
              <a:rPr lang="en-US" sz="15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(seasonality,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frequency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type = "l")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lines(season, col = "red")</a:t>
            </a:r>
          </a:p>
        </p:txBody>
      </p:sp>
    </p:spTree>
    <p:extLst>
      <p:ext uri="{BB962C8B-B14F-4D97-AF65-F5344CB8AC3E}">
        <p14:creationId xmlns:p14="http://schemas.microsoft.com/office/powerpoint/2010/main" val="8822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41" y="365125"/>
            <a:ext cx="3647959" cy="132556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STL: Seasonal </a:t>
            </a:r>
            <a:r>
              <a:rPr lang="en-US" sz="3200" dirty="0"/>
              <a:t>Decomposition of Time Series by Loess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41" y="1778491"/>
            <a:ext cx="3855721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"periodic")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"periodic")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seasonal      trend    remainder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Q1  0.2044770 0.05111526  0.035547473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Q2 -0.7438142 0.17277953  0.115875145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Q3 -0.5269231 0.30660672 -0.303496653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Q4  1.0662608 0.43332521  0.087641013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Q1  0.2044770 0.59170728  0.101088352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Q2 -0.7438142 0.67551742  0.088503028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Q3 -0.5269231 0.71073256 -0.080791766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Q4  1.0662608 0.81084948 -0.162239642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Q1  0.2044770 0.97687415  0.006276616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Q2 -0.7438142 1.15269575  0.192607898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09" y="1147627"/>
            <a:ext cx="6083661" cy="45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257" y="4402865"/>
            <a:ext cx="3120642" cy="231707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086" y="1864281"/>
            <a:ext cx="3233031" cy="240052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STL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1" y="2117314"/>
            <a:ext cx="6609345" cy="4065986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tsStl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s.window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"periodic")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tsStl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[["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time.series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"]][ ,"seasonal"])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lines(season, col = "red")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tsStl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[["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time.series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"]][ ,"trend"])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 = "red")</a:t>
            </a:r>
          </a:p>
        </p:txBody>
      </p:sp>
    </p:spTree>
    <p:extLst>
      <p:ext uri="{BB962C8B-B14F-4D97-AF65-F5344CB8AC3E}">
        <p14:creationId xmlns:p14="http://schemas.microsoft.com/office/powerpoint/2010/main" val="20653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Creating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41" y="1778491"/>
            <a:ext cx="38557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#assign training and testing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ausTrain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end = 2008.75)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start = 2009)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00" y="1096899"/>
            <a:ext cx="6179157" cy="4664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641" y="6133309"/>
            <a:ext cx="3855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Forecasting Principles and Practice. Robert J Hyndman and George </a:t>
            </a:r>
            <a:r>
              <a:rPr lang="en-US" sz="1100" dirty="0" err="1" smtClean="0"/>
              <a:t>Athanasopoulos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76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Creating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41" y="1778491"/>
            <a:ext cx="38557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#assign training and testing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ausTrain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end = 2008.75)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start = 2009)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ausStl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ausTrain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s.window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"periodic")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baseStl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forecast(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ausStl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h = 8)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92" y="1158095"/>
            <a:ext cx="6110372" cy="45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Creating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41" y="1778491"/>
            <a:ext cx="38557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#assign training and testing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ausTrain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end = 2008.75)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start = 2009)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ausTrain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s.window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"periodic")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forecast(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 = 8)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#forecast the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ausForStl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forecast::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ausTrain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foreStl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forecast(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ausForStl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h = 8)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10" y="1132242"/>
            <a:ext cx="6179936" cy="4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Creating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41" y="1778491"/>
            <a:ext cx="385572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#assign training and testing data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ausTrain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end = 2008.75)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start = 2009)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ausTrain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s.window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"periodic")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forecast(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 = 8)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#forecast the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ausForStl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forecast::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ausTrain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forecast(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ausForStl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 = 8)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#plot model accuracy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baseStl$mean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"red")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foreStl$mean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"green")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#quantify errors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function(act,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mean(abs((act-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)/act)*100)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baseStl$mean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4.545193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foreStl$mean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3.067948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13" y="1150826"/>
            <a:ext cx="6129931" cy="45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5247" y="329938"/>
            <a:ext cx="364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ARIMA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9830" y="329938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regressive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9332" y="329938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6461" y="1530266"/>
            <a:ext cx="115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Auto Regressive: Model Based on Past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Moving Average: Model based on Past Errors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Integrated: Difference to Make Stationary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b</a:t>
                </a:r>
                <a:r>
                  <a:rPr lang="en-US" dirty="0" smtClean="0"/>
                  <a:t>ase R(stats package): </a:t>
                </a:r>
                <a:r>
                  <a:rPr lang="en-US" dirty="0" err="1" smtClean="0"/>
                  <a:t>arima</a:t>
                </a:r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forecast package: </a:t>
                </a:r>
                <a:r>
                  <a:rPr lang="en-US" dirty="0" err="1" smtClean="0"/>
                  <a:t>auto.arima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Time Series Non-Stationary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19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75565"/>
            <a:ext cx="5181600" cy="38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39353" cy="1325563"/>
          </a:xfrm>
        </p:spPr>
        <p:txBody>
          <a:bodyPr/>
          <a:lstStyle/>
          <a:p>
            <a:r>
              <a:rPr lang="en-US" dirty="0" smtClean="0"/>
              <a:t>Creating a Stationary Time Series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alternative = "stationary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Augmented Dickey-Fuller 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Dickey-Fuller = -0.9351, Lag order = 5, p-value = 0.9467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stationary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ARIMA(1,1,2)(0,1,1)[4]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ar1      ma1     ma2     sma1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0.0274  -0.9963  0.3674  -0.7379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0.2012   0.1882  0.1552   0.0508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sigma^2 estimated as 238.6:  log likelihood=-858.15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AIC=1726.29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=1726.59   BIC=1742.93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97040" y="200242"/>
            <a:ext cx="4081188" cy="3060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47" y="3248809"/>
            <a:ext cx="4118781" cy="30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Series: Quantitative series of ordered points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29" y="1690688"/>
            <a:ext cx="6629741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39353" cy="1325563"/>
          </a:xfrm>
        </p:spPr>
        <p:txBody>
          <a:bodyPr/>
          <a:lstStyle/>
          <a:p>
            <a:r>
              <a:rPr lang="en-US" dirty="0" smtClean="0"/>
              <a:t>Creating a Stationary Time Series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alternative = "stationary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Augmented Dickey-Fuller 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Dickey-Fuller = -0.9351, Lag order = 5, p-value = 0.9467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stationary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auto.arima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ARIMA(1,1,2)(0,1,1)[4]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ar1      ma1     ma2     sma1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0.0274  -0.9963  0.3674  -0.7379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s.e.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0.2012   0.1882  0.1552   0.0508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sigma^2 estimated as 238.6:  log likelihood=-858.15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AIC=1726.29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=1726.59   BIC=1742.93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statbeer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diff(diff(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ausbeer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statbeer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004" y="365125"/>
            <a:ext cx="3834898" cy="2876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185" y="3241298"/>
            <a:ext cx="4267490" cy="32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ETS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ETS = </a:t>
                </a:r>
                <a:r>
                  <a:rPr lang="en-US" b="1" dirty="0"/>
                  <a:t>E</a:t>
                </a:r>
                <a:r>
                  <a:rPr lang="en-US" dirty="0"/>
                  <a:t>rror, </a:t>
                </a:r>
                <a:r>
                  <a:rPr lang="en-US" b="1" dirty="0"/>
                  <a:t>T</a:t>
                </a:r>
                <a:r>
                  <a:rPr lang="en-US" dirty="0"/>
                  <a:t>rend, </a:t>
                </a:r>
                <a:r>
                  <a:rPr lang="en-US" b="1" dirty="0"/>
                  <a:t>S</a:t>
                </a:r>
                <a:r>
                  <a:rPr lang="en-US" dirty="0"/>
                  <a:t>easonal</a:t>
                </a:r>
              </a:p>
              <a:p>
                <a:pPr lvl="1"/>
                <a:r>
                  <a:rPr lang="en-US" dirty="0"/>
                  <a:t>Multiple specifications of </a:t>
                </a:r>
                <a:r>
                  <a:rPr lang="en-US" b="1" dirty="0" err="1"/>
                  <a:t>E</a:t>
                </a:r>
                <a:r>
                  <a:rPr lang="en-US" dirty="0" err="1"/>
                  <a:t>xponen</a:t>
                </a:r>
                <a:r>
                  <a:rPr lang="en-US" b="1" dirty="0" err="1"/>
                  <a:t>T</a:t>
                </a:r>
                <a:r>
                  <a:rPr lang="en-US" dirty="0" err="1"/>
                  <a:t>ial</a:t>
                </a:r>
                <a:r>
                  <a:rPr lang="en-US" dirty="0"/>
                  <a:t> </a:t>
                </a:r>
                <a:r>
                  <a:rPr lang="en-US" b="1" dirty="0"/>
                  <a:t>S</a:t>
                </a:r>
                <a:r>
                  <a:rPr lang="en-US" dirty="0"/>
                  <a:t>moothing</a:t>
                </a:r>
              </a:p>
              <a:p>
                <a:r>
                  <a:rPr lang="en-US" dirty="0"/>
                  <a:t>Primary building block is simple exponential smoothing: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smoothing parameter</a:t>
                </a:r>
              </a:p>
              <a:p>
                <a:r>
                  <a:rPr lang="en-US" dirty="0" smtClean="0"/>
                  <a:t>Other versions include parameters for trend and seasonality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9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ETS Models: Exponential Smoothing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4421695"/>
            <a:ext cx="10515600" cy="17552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(N,N) = Simple Exponential Smoothing (</a:t>
            </a:r>
            <a:r>
              <a:rPr lang="en-US" dirty="0" err="1" smtClean="0"/>
              <a:t>ses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[(A,N),(</a:t>
            </a:r>
            <a:r>
              <a:rPr lang="en-US" dirty="0" err="1" smtClean="0"/>
              <a:t>Ad,N</a:t>
            </a:r>
            <a:r>
              <a:rPr lang="en-US" dirty="0" smtClean="0"/>
              <a:t>),(M,N),(</a:t>
            </a:r>
            <a:r>
              <a:rPr lang="en-US" dirty="0" err="1" smtClean="0"/>
              <a:t>Md,N</a:t>
            </a:r>
            <a:r>
              <a:rPr lang="en-US" dirty="0" smtClean="0"/>
              <a:t>)] = Holt’s method (holt)</a:t>
            </a:r>
          </a:p>
          <a:p>
            <a:r>
              <a:rPr lang="en-US" dirty="0" smtClean="0"/>
              <a:t>[(A,A),(</a:t>
            </a:r>
            <a:r>
              <a:rPr lang="en-US" dirty="0" err="1" smtClean="0"/>
              <a:t>Ad,A</a:t>
            </a:r>
            <a:r>
              <a:rPr lang="en-US" dirty="0" smtClean="0"/>
              <a:t>),(</a:t>
            </a:r>
            <a:r>
              <a:rPr lang="en-US" dirty="0" err="1" smtClean="0"/>
              <a:t>Ad,M</a:t>
            </a:r>
            <a:r>
              <a:rPr lang="en-US" dirty="0" smtClean="0"/>
              <a:t>),(M,M),</a:t>
            </a:r>
            <a:r>
              <a:rPr lang="en-US" dirty="0" err="1" smtClean="0"/>
              <a:t>Md,M</a:t>
            </a:r>
            <a:r>
              <a:rPr lang="en-US" dirty="0" smtClean="0"/>
              <a:t>)] = Holt-Winter’s method (</a:t>
            </a:r>
            <a:r>
              <a:rPr lang="en-US" dirty="0" err="1" smtClean="0"/>
              <a:t>hw</a:t>
            </a:r>
            <a:r>
              <a:rPr lang="en-US" dirty="0" smtClean="0"/>
              <a:t>)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ts</a:t>
            </a:r>
            <a:r>
              <a:rPr lang="en-US" dirty="0" smtClean="0"/>
              <a:t>() automatically selects the optimal of all options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60629"/>
              </p:ext>
            </p:extLst>
          </p:nvPr>
        </p:nvGraphicFramePr>
        <p:xfrm>
          <a:off x="1636793" y="1556575"/>
          <a:ext cx="8128000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610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21772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54091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5822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Seasonal Component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Trend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Additive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Multiplicative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N,N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N,M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Additive Damped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Ad,N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Ad,M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8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4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Multiplicative Damped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Md,N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Md,M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65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1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Averaging Through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rolling forecasts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stlfcasts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rollapply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width = 20,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function(x)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x,frequency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=4),1)$mean,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align = "right")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arimafcasts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rollapply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width = 20,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function(x) forecast(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auto.arima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(x),1)$mean,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align = "right")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etsfcasts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rollapply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width = 20,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function(x) forecast(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(x),1)$mean,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align = "right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Averaging Through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rolling forecasts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stlfcasts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width = 20,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function(x)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x,frequency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=4),1)$mean,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align = "right")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arimafcasts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width = 20,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function(x) forecast(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(x),1)$mean,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align = "right")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etsfcasts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width = 20,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function(x) forecast(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(x),1)$mean,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align = "right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feature matrix from historical forecasts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stlfcasts,arimafcasts,etsfcasts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frequency = frequency(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start =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)[2])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(window(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allfcasts,end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tail(time(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),1)),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window(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austourists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start =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)[1]))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(features)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(features) &lt;- 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","target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Averaging Through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#train a linear regression model using forecasts as features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trainfeat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features[1:20,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features[21:28,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&lt;- lm(target ~ .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trainfeat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target ~ .,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trainfeat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2.01869      1.08229     -0.02261     -0.09846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testforcast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predict(model,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#evaluate results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testfeat$target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testfeat$stl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4.229149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testfeat$target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testfeat$arima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30.38568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testfeat$target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testfeat$ets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23.46801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testfeat$target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testforcast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3.694896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in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(TS) ↔ dependent individual observations</a:t>
            </a:r>
          </a:p>
          <a:p>
            <a:pPr lvl="1"/>
            <a:r>
              <a:rPr lang="en-US" dirty="0"/>
              <a:t>Standard machine learning (ML) frameworks assume independent and </a:t>
            </a:r>
            <a:br>
              <a:rPr lang="en-US" dirty="0"/>
            </a:br>
            <a:r>
              <a:rPr lang="en-US" dirty="0"/>
              <a:t>identically distributed observations (</a:t>
            </a:r>
            <a:r>
              <a:rPr lang="en-US" dirty="0" err="1"/>
              <a:t>iid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Benefit of dependence: usually can extract predictable components from TS and forecast them</a:t>
            </a:r>
          </a:p>
          <a:p>
            <a:pPr lvl="1"/>
            <a:endParaRPr lang="en-US" dirty="0"/>
          </a:p>
          <a:p>
            <a:r>
              <a:rPr lang="en-US" dirty="0"/>
              <a:t>Drawback of dependence: standard cross-validation (CV) techniques can be deceptive: </a:t>
            </a:r>
          </a:p>
          <a:p>
            <a:pPr lvl="1"/>
            <a:r>
              <a:rPr lang="en-US" dirty="0"/>
              <a:t>Much easier to predict past given future than vice-versa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Time Series Cross-Validation Matters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994" y="1526583"/>
            <a:ext cx="6552314" cy="43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91" y="1337428"/>
            <a:ext cx="10515600" cy="4351338"/>
          </a:xfrm>
        </p:spPr>
        <p:txBody>
          <a:bodyPr/>
          <a:lstStyle/>
          <a:p>
            <a:r>
              <a:rPr lang="en-US" dirty="0" smtClean="0"/>
              <a:t>Normal Cross-Validation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Series Cross-Validation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84512"/>
              </p:ext>
            </p:extLst>
          </p:nvPr>
        </p:nvGraphicFramePr>
        <p:xfrm>
          <a:off x="1636793" y="1804548"/>
          <a:ext cx="81280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626081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95905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06676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09791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97807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3505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0800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2301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60759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250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7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0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62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121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2969" y="1485254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point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5128" y="2267968"/>
            <a:ext cx="461665" cy="9273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CV-Fold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71256"/>
              </p:ext>
            </p:extLst>
          </p:nvPr>
        </p:nvGraphicFramePr>
        <p:xfrm>
          <a:off x="1636793" y="4573280"/>
          <a:ext cx="81280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1401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5187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26743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5732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7428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1416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1795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4742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5045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733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0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8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1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86027" y="4246546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point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7846" y="5036700"/>
            <a:ext cx="461665" cy="9273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CV-Fold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Training a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41" y="1778491"/>
            <a:ext cx="385572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plot(lynx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feature matrix as lags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lags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rollapply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(lynx, 8, "[", align = "right")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lags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(lags,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frequency = frequency(lags),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start = time(lags)[2])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(window(lags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end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tail(time(lynx),1)),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window(lynx,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start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time(lags)[1]))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(features)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(features) &lt;- c(paste0("lags", 1:8), "target")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#set up training parameters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trainfeat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features[1:96, 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testfeat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features[97:106, 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#using caret’s “</a:t>
            </a:r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crossvalidation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trctrl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horizon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fixedWindow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initialWindow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80)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knnModel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train(form = target ~ . 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data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trainfeat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method =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tuneGrid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(k 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(1,50,2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testforecast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knnModel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testfeat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45" y="1117599"/>
            <a:ext cx="6163736" cy="46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88" y="1537366"/>
            <a:ext cx="6629741" cy="49278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830794" y="1825624"/>
                <a:ext cx="413675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Decomposition: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TS we want to forecast,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indexes time period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trend component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seasonality component (more than one can be present)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error, or ‘innovation’, also called ‘irregular component’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794" y="1825624"/>
                <a:ext cx="4136756" cy="4351338"/>
              </a:xfrm>
              <a:prstGeom prst="rect">
                <a:avLst/>
              </a:prstGeom>
              <a:blipFill>
                <a:blip r:embed="rId3"/>
                <a:stretch>
                  <a:fillRect l="-2655" t="-3081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Comparing Results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41" y="1778491"/>
            <a:ext cx="38557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lynxhead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lynx,end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1924)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lynxtail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window(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lynx,start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1925)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arimafcast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forecast(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auto.arima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lynxhead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 10)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etsfcast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forecast(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lynxhead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 10)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lynxtail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testforecast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46.03539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lynxtail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arimafcast$mean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59.12197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lynxtail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etsfcast$mean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136.8798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lynxtail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c(175, 4600),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"l")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testforcast,start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=1925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col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"red")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arimafcast$mean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"green")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etsfcast$mean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col = "blue")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16" y="1100379"/>
            <a:ext cx="5998925" cy="44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pic>
        <p:nvPicPr>
          <p:cNvPr id="2054" name="Picture 6" descr="An unrolled recurrent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9810"/>
            <a:ext cx="10515600" cy="27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Short Term Neural Networks</a:t>
            </a:r>
            <a:endParaRPr lang="en-US" dirty="0"/>
          </a:p>
        </p:txBody>
      </p:sp>
      <p:pic>
        <p:nvPicPr>
          <p:cNvPr id="3074" name="Picture 2" descr="A LSTM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52" y="2083336"/>
            <a:ext cx="10209296" cy="38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48013" y="4060556"/>
            <a:ext cx="751668" cy="24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9681" y="3667908"/>
            <a:ext cx="1203702" cy="24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14453" y="4308528"/>
            <a:ext cx="823994" cy="24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/>
              <a:t>Creating a Time Series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6" y="1690688"/>
            <a:ext cx="39914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time series with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#components: trend, seasonality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#error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trend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(0.1, 4, by = 0.1)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seasonality &lt;-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rep(c(0.25,-0.75,-0.5,1),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error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0.2)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time series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(trend + 	 			seasonality + 			error, 		        		frequency = 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52" y="1027906"/>
            <a:ext cx="6108570" cy="46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Basic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Qtr1  Qtr2  Qtr3  Qtr4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1   1.00  1.25  1.50  1.75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2   2.00  2.25  2.50  2.75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3   3.00  3.25  3.50  3.75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4   4.00  4.25  4.50  4.75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5   5.00  5.25  5.50  5.75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6   6.00  6.25  6.50  6.75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7   7.00  7.25  7.50  7.75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8   8.00  8.25  8.50  8.75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9   9.00  9.25  9.50  9.75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10 10.00 10.25 10.50 10.75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cycle(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Qtr1 Qtr2 Qtr3 Qtr4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1     1    2    3    4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2     1    2    3    4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3     1    2    3    4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4     1    2    3    4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5     1    2    3    4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6     1    2    3    4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7     1    2    3    4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8     1    2    3    4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9     1    2    3    4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10    1    2    3    4</a:t>
            </a:r>
          </a:p>
        </p:txBody>
      </p:sp>
    </p:spTree>
    <p:extLst>
      <p:ext uri="{BB962C8B-B14F-4D97-AF65-F5344CB8AC3E}">
        <p14:creationId xmlns:p14="http://schemas.microsoft.com/office/powerpoint/2010/main" val="1191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Exploring Basic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6" y="1690688"/>
            <a:ext cx="39914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frequency(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0.25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plot(window(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start = 2,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end = 3.5))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31" y="1296464"/>
            <a:ext cx="5738060" cy="42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Estimating Components: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6" y="1624700"/>
            <a:ext cx="399146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#compute mean of one season of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seasonalMean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mean(window(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start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end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+ 1 -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#compute a rolling seasonal mean to get trend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rollingMean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frequency(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time(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timevals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[1:(length(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timevals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seasonalMean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start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[3],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frequency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rollingMean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45" y="1102100"/>
            <a:ext cx="6205066" cy="46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Estimating Components: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6" y="1624700"/>
            <a:ext cx="399146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#compute mean of one season of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seasonalMean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timepoint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mean(window(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 =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timepoint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end =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timepoint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+ 1 -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#compute a rolling seasonal mean to get trend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rollingMean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frequency(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time(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timevals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[1:(length(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timevals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seasonalMean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start =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frequency =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rollingMean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(trend, frequency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col = "green")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col = "red")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69" y="1166580"/>
            <a:ext cx="5893418" cy="43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Estimating Components: Seasonality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41" y="1778491"/>
            <a:ext cx="38557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#subtract estimated trend and average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#across seasons to get seasonality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seasonalEst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			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tsMinusMean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			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season &lt;-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rowMeans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(matrix(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tsMinusMean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   frequency(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season &lt;- rep(season,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		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length(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tsMinusMean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season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(season,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start = 			       time(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tsMinusMean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)[1],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frequency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season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seasonalEst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			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rollMean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90" y="1095320"/>
            <a:ext cx="6223146" cy="46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1400</Words>
  <Application>Microsoft Office PowerPoint</Application>
  <PresentationFormat>Widescreen</PresentationFormat>
  <Paragraphs>462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Office Theme</vt:lpstr>
      <vt:lpstr>Forecasting Time Series in R</vt:lpstr>
      <vt:lpstr>Time Series: Quantitative series of ordered points </vt:lpstr>
      <vt:lpstr>Components of a Time Series</vt:lpstr>
      <vt:lpstr>Creating a Time Series in R</vt:lpstr>
      <vt:lpstr>Exploring Basic Properties</vt:lpstr>
      <vt:lpstr>Exploring Basic Properties</vt:lpstr>
      <vt:lpstr>Estimating Components: Trend</vt:lpstr>
      <vt:lpstr>Estimating Components: Trend</vt:lpstr>
      <vt:lpstr>Estimating Components: Seasonality</vt:lpstr>
      <vt:lpstr>Estimating Components: Seasonality</vt:lpstr>
      <vt:lpstr>STL: Seasonal Decomposition of Time Series by Loess</vt:lpstr>
      <vt:lpstr>STL Decomposition</vt:lpstr>
      <vt:lpstr>Creating Forecasts</vt:lpstr>
      <vt:lpstr>Creating Forecasts</vt:lpstr>
      <vt:lpstr>Creating Forecasts</vt:lpstr>
      <vt:lpstr>Creating Forecasts</vt:lpstr>
      <vt:lpstr>PowerPoint Presentation</vt:lpstr>
      <vt:lpstr>What Makes a Time Series Non-Stationary</vt:lpstr>
      <vt:lpstr>Creating a Stationary Time Series</vt:lpstr>
      <vt:lpstr>Creating a Stationary Time Series</vt:lpstr>
      <vt:lpstr>ETS Models</vt:lpstr>
      <vt:lpstr>ETS Models: Exponential Smoothing</vt:lpstr>
      <vt:lpstr>Time Series Averaging Through Machine Learning</vt:lpstr>
      <vt:lpstr>Time Series Averaging Through Machine Learning</vt:lpstr>
      <vt:lpstr>Time Series Averaging Through Machine Learning</vt:lpstr>
      <vt:lpstr>Cross-Validation in Time Series</vt:lpstr>
      <vt:lpstr>Why Time Series Cross-Validation Matters</vt:lpstr>
      <vt:lpstr>Time Series Cross-validation</vt:lpstr>
      <vt:lpstr>Training a Model</vt:lpstr>
      <vt:lpstr>Comparing Results</vt:lpstr>
      <vt:lpstr>Recurrent Neural Networks</vt:lpstr>
      <vt:lpstr>Long Short Term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Time Series in R</dc:title>
  <dc:creator>Jocelyn Barker</dc:creator>
  <cp:lastModifiedBy>Jocelyn Barker</cp:lastModifiedBy>
  <cp:revision>44</cp:revision>
  <dcterms:created xsi:type="dcterms:W3CDTF">2016-08-09T02:05:12Z</dcterms:created>
  <dcterms:modified xsi:type="dcterms:W3CDTF">2016-08-10T00:45:47Z</dcterms:modified>
</cp:coreProperties>
</file>