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65" r:id="rId4"/>
    <p:sldId id="259" r:id="rId5"/>
    <p:sldId id="263" r:id="rId6"/>
    <p:sldId id="260" r:id="rId7"/>
    <p:sldId id="264" r:id="rId8"/>
    <p:sldId id="261" r:id="rId9"/>
    <p:sldId id="26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72504" autoAdjust="0"/>
  </p:normalViewPr>
  <p:slideViewPr>
    <p:cSldViewPr>
      <p:cViewPr varScale="1">
        <p:scale>
          <a:sx n="66" d="100"/>
          <a:sy n="66" d="100"/>
        </p:scale>
        <p:origin x="21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39DCB-D814-407C-9F62-19CBCA77A04C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4332-323A-4990-BF3A-40400BF4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Grateful to be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Family</a:t>
            </a:r>
            <a:r>
              <a:rPr lang="en-US" baseline="0" dirty="0" smtClean="0"/>
              <a:t> does construction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Want to be statistician- graduated from Berkeley last year, took GRE’s this morning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 is like a home tractor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  <a:r>
              <a:rPr lang="en-US" baseline="0" dirty="0" smtClean="0"/>
              <a:t> on a server is like a bulldozer- powerful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Why buy a bulldozer?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B4332-323A-4990-BF3A-40400BF4A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You can have complete control over your VM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Pay only while you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B4332-323A-4990-BF3A-40400BF4A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Server: http://www.amazon.com/Lenovo-ThinkServer-2594A9U-E5-2620-Processors/dp/B00BGFMFGU/ref=sr_1_3?s=pc&amp;ie=UTF8&amp;qid=1380547414&amp;sr=1-3</a:t>
            </a:r>
          </a:p>
          <a:p>
            <a:endParaRPr lang="en-US" dirty="0" smtClean="0"/>
          </a:p>
          <a:p>
            <a:r>
              <a:rPr lang="en-US" dirty="0" smtClean="0"/>
              <a:t>Electricity: http://www.bls.gov/ro9/cpisanf_energy.pdf</a:t>
            </a:r>
          </a:p>
          <a:p>
            <a:endParaRPr lang="en-US" dirty="0" smtClean="0"/>
          </a:p>
          <a:p>
            <a:r>
              <a:rPr lang="en-US" dirty="0" smtClean="0"/>
              <a:t>Amazon</a:t>
            </a:r>
            <a:r>
              <a:rPr lang="en-US" baseline="0" dirty="0" smtClean="0"/>
              <a:t> Pricing: http://aws.amazon.com/ec2/instance-types/</a:t>
            </a:r>
          </a:p>
          <a:p>
            <a:r>
              <a:rPr lang="en-US" dirty="0" smtClean="0"/>
              <a:t>http://aws.amazon.com/ec2/pricing/#spot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B4332-323A-4990-BF3A-40400BF4A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9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Students</a:t>
            </a:r>
            <a:r>
              <a:rPr lang="en-US" baseline="0" dirty="0" smtClean="0"/>
              <a:t> c</a:t>
            </a:r>
            <a:r>
              <a:rPr lang="en-US" dirty="0" smtClean="0"/>
              <a:t>an</a:t>
            </a:r>
            <a:r>
              <a:rPr lang="en-US" baseline="0" dirty="0" smtClean="0"/>
              <a:t> access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 from web browser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 need to install- makes it less intimidating, lowers the bar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Create Linux users with standard names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B4332-323A-4990-BF3A-40400BF4A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Push the same script out to each user’s file directory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Set permissions so they can read the script but not save changes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Should be using this along with a presentation tool- projector or </a:t>
            </a:r>
            <a:r>
              <a:rPr lang="en-US" baseline="0" dirty="0" err="1" smtClean="0"/>
              <a:t>Webex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B4332-323A-4990-BF3A-40400BF4A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B4332-323A-4990-BF3A-40400BF4A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require(ggplot2)</a:t>
            </a:r>
          </a:p>
          <a:p>
            <a:r>
              <a:rPr lang="en-US" dirty="0" smtClean="0"/>
              <a:t>require(grid)</a:t>
            </a:r>
          </a:p>
          <a:p>
            <a:endParaRPr lang="en-US" dirty="0" smtClean="0"/>
          </a:p>
          <a:p>
            <a:r>
              <a:rPr lang="en-US" dirty="0" smtClean="0"/>
              <a:t>hourly &lt;- read.csv("/home/shared/barug_oct13/hourly_rate.csv",</a:t>
            </a:r>
          </a:p>
          <a:p>
            <a:r>
              <a:rPr lang="en-US" dirty="0" smtClean="0"/>
              <a:t>                 </a:t>
            </a:r>
            <a:r>
              <a:rPr lang="en-US" dirty="0" err="1" smtClean="0"/>
              <a:t>col.names</a:t>
            </a:r>
            <a:r>
              <a:rPr lang="en-US" dirty="0" smtClean="0"/>
              <a:t> = c("time", "rate"),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colClasses</a:t>
            </a:r>
            <a:r>
              <a:rPr lang="en-US" dirty="0" smtClean="0"/>
              <a:t> = c("</a:t>
            </a:r>
            <a:r>
              <a:rPr lang="en-US" dirty="0" err="1" smtClean="0"/>
              <a:t>POSIXct</a:t>
            </a:r>
            <a:r>
              <a:rPr lang="en-US" dirty="0" smtClean="0"/>
              <a:t>", "numeric"))</a:t>
            </a:r>
          </a:p>
          <a:p>
            <a:endParaRPr lang="en-US" dirty="0" smtClean="0"/>
          </a:p>
          <a:p>
            <a:r>
              <a:rPr lang="en-US" dirty="0" err="1" smtClean="0"/>
              <a:t>conv.rate</a:t>
            </a:r>
            <a:r>
              <a:rPr lang="en-US" dirty="0" smtClean="0"/>
              <a:t> &lt;- </a:t>
            </a:r>
            <a:r>
              <a:rPr lang="en-US" dirty="0" err="1" smtClean="0"/>
              <a:t>ggplot</a:t>
            </a:r>
            <a:r>
              <a:rPr lang="en-US" dirty="0" smtClean="0"/>
              <a:t>(hourly, </a:t>
            </a:r>
            <a:r>
              <a:rPr lang="en-US" dirty="0" err="1" smtClean="0"/>
              <a:t>aes</a:t>
            </a:r>
            <a:r>
              <a:rPr lang="en-US" dirty="0" smtClean="0"/>
              <a:t>(time, rate)) +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geom_point</a:t>
            </a:r>
            <a:r>
              <a:rPr lang="en-US" dirty="0" smtClean="0"/>
              <a:t>(size = 5, color = "blue") +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ggtitle</a:t>
            </a:r>
            <a:r>
              <a:rPr lang="en-US" dirty="0" smtClean="0"/>
              <a:t>("Value of Korean Won per US Dollar") +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theme_gray</a:t>
            </a:r>
            <a:r>
              <a:rPr lang="en-US" dirty="0" smtClean="0"/>
              <a:t>(30) + </a:t>
            </a:r>
          </a:p>
          <a:p>
            <a:r>
              <a:rPr lang="en-US" dirty="0" smtClean="0"/>
              <a:t>  theme(</a:t>
            </a:r>
            <a:r>
              <a:rPr lang="en-US" dirty="0" err="1" smtClean="0"/>
              <a:t>axis.title.x</a:t>
            </a:r>
            <a:r>
              <a:rPr lang="en-US" dirty="0" smtClean="0"/>
              <a:t> = </a:t>
            </a:r>
            <a:r>
              <a:rPr lang="en-US" dirty="0" err="1" smtClean="0"/>
              <a:t>element_blank</a:t>
            </a:r>
            <a:r>
              <a:rPr lang="en-US" dirty="0" smtClean="0"/>
              <a:t>(), </a:t>
            </a:r>
            <a:r>
              <a:rPr lang="en-US" dirty="0" err="1" smtClean="0"/>
              <a:t>axis.title.y</a:t>
            </a:r>
            <a:r>
              <a:rPr lang="en-US" dirty="0" smtClean="0"/>
              <a:t> = </a:t>
            </a:r>
            <a:r>
              <a:rPr lang="en-US" dirty="0" err="1" smtClean="0"/>
              <a:t>element_blank</a:t>
            </a:r>
            <a:r>
              <a:rPr lang="en-US" dirty="0" smtClean="0"/>
              <a:t>()) +</a:t>
            </a:r>
          </a:p>
          <a:p>
            <a:r>
              <a:rPr lang="en-US" dirty="0" smtClean="0"/>
              <a:t>  theme(</a:t>
            </a:r>
            <a:r>
              <a:rPr lang="en-US" dirty="0" err="1" smtClean="0"/>
              <a:t>plot.margin</a:t>
            </a:r>
            <a:r>
              <a:rPr lang="en-US" dirty="0" smtClean="0"/>
              <a:t> = unit(c(3, 2, 1, 1), "cm")) + </a:t>
            </a:r>
          </a:p>
          <a:p>
            <a:r>
              <a:rPr lang="en-US" dirty="0" smtClean="0"/>
              <a:t>  theme(</a:t>
            </a:r>
            <a:r>
              <a:rPr lang="en-US" dirty="0" err="1" smtClean="0"/>
              <a:t>plot.title</a:t>
            </a:r>
            <a:r>
              <a:rPr lang="en-US" dirty="0" smtClean="0"/>
              <a:t> = </a:t>
            </a:r>
            <a:r>
              <a:rPr lang="en-US" dirty="0" err="1" smtClean="0"/>
              <a:t>element_text</a:t>
            </a:r>
            <a:r>
              <a:rPr lang="en-US" dirty="0" smtClean="0"/>
              <a:t>(</a:t>
            </a:r>
            <a:r>
              <a:rPr lang="en-US" dirty="0" err="1" smtClean="0"/>
              <a:t>vjust</a:t>
            </a:r>
            <a:r>
              <a:rPr lang="en-US" dirty="0" smtClean="0"/>
              <a:t>= 5))</a:t>
            </a:r>
          </a:p>
          <a:p>
            <a:endParaRPr lang="en-US" dirty="0" smtClean="0"/>
          </a:p>
          <a:p>
            <a:r>
              <a:rPr lang="en-US" dirty="0" err="1" smtClean="0"/>
              <a:t>ggsave</a:t>
            </a:r>
            <a:r>
              <a:rPr lang="en-US" dirty="0" smtClean="0"/>
              <a:t>(</a:t>
            </a:r>
            <a:r>
              <a:rPr lang="en-US" dirty="0" err="1" smtClean="0"/>
              <a:t>conv.rate</a:t>
            </a:r>
            <a:r>
              <a:rPr lang="en-US" dirty="0" smtClean="0"/>
              <a:t>, file = "conv_rate.jpg", width = 10, height = 6.5)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B4332-323A-4990-BF3A-40400BF4A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1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B4332-323A-4990-BF3A-40400BF4AE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05C6F-B359-4BDA-B7E7-21675FE7581F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F60B-2E06-4E89-A3EA-FB0D7A71E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uisaslett.com/RStudio_AMI/" TargetMode="External"/><Relationship Id="rId2" Type="http://schemas.openxmlformats.org/officeDocument/2006/relationships/hyperlink" Target="http://datalearner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ec2/pricing/#spot" TargetMode="External"/><Relationship Id="rId5" Type="http://schemas.openxmlformats.org/officeDocument/2006/relationships/hyperlink" Target="http://aws.amazon.com/ec2/instance-types/" TargetMode="External"/><Relationship Id="rId4" Type="http://schemas.openxmlformats.org/officeDocument/2006/relationships/hyperlink" Target="http://www.bls.gov/ro9/cpisanf_energy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uisaslett.com/RStudio_AM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0"/>
            <a:ext cx="9601200" cy="768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72354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Servers are like Bulldozers</a:t>
            </a:r>
          </a:p>
          <a:p>
            <a:r>
              <a:rPr lang="en-US" sz="3200" dirty="0"/>
              <a:t>2</a:t>
            </a:r>
            <a:r>
              <a:rPr lang="en-US" sz="3200" dirty="0" smtClean="0"/>
              <a:t> ways to use R on a Virtual </a:t>
            </a:r>
            <a:r>
              <a:rPr lang="en-US" sz="3200" dirty="0"/>
              <a:t>M</a:t>
            </a:r>
            <a:r>
              <a:rPr lang="en-US" sz="3200" dirty="0" smtClean="0"/>
              <a:t>achine (VM)</a:t>
            </a:r>
          </a:p>
          <a:p>
            <a:r>
              <a:rPr lang="en-US" sz="2400" dirty="0" smtClean="0"/>
              <a:t>Clark Fitzgerald</a:t>
            </a:r>
          </a:p>
          <a:p>
            <a:r>
              <a:rPr lang="en-US" sz="2400" dirty="0" smtClean="0"/>
              <a:t>Analyst - Cisco Business Intelligence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5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can be found on my blog:</a:t>
            </a:r>
          </a:p>
          <a:p>
            <a:pPr lvl="1"/>
            <a:r>
              <a:rPr lang="en-US" dirty="0">
                <a:hlinkClick r:id="rId2"/>
              </a:rPr>
              <a:t>http://datalearner.wordpress.com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>
                <a:hlinkClick r:id="rId3"/>
              </a:rPr>
              <a:t>http://www.louisaslett.com/RStudio_AMI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Electricity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www.bls.gov/ro9/cpisanf_energy.pdf</a:t>
            </a:r>
            <a:endParaRPr lang="en-US" dirty="0"/>
          </a:p>
          <a:p>
            <a:r>
              <a:rPr lang="en-US" dirty="0"/>
              <a:t>Amazon Pricing: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aws.amazon.com/ec2/instance-types/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://aws.amazon.com/ec2/pricing/#</a:t>
            </a:r>
            <a:r>
              <a:rPr lang="en-US" dirty="0" smtClean="0">
                <a:hlinkClick r:id="rId6"/>
              </a:rPr>
              <a:t>spot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0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0"/>
            <a:ext cx="9601200" cy="768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8180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Rent the Bulldozer!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939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Cool new server: Couple thousand dollars</a:t>
            </a:r>
          </a:p>
          <a:p>
            <a:r>
              <a:rPr lang="en-US" sz="2800" dirty="0" smtClean="0"/>
              <a:t>Electricity in Bay Area: $0.22 per kWh</a:t>
            </a:r>
          </a:p>
          <a:p>
            <a:r>
              <a:rPr lang="en-US" sz="2800" dirty="0" smtClean="0"/>
              <a:t>800 Watts =&gt; $0.18 per hour for electricity</a:t>
            </a:r>
          </a:p>
          <a:p>
            <a:endParaRPr lang="en-US" sz="2800" dirty="0" smtClean="0"/>
          </a:p>
          <a:p>
            <a:r>
              <a:rPr lang="en-US" sz="2800" dirty="0" smtClean="0"/>
              <a:t>Amazon 2 XL standard instance:</a:t>
            </a:r>
          </a:p>
          <a:p>
            <a:pPr lvl="1"/>
            <a:r>
              <a:rPr lang="en-US" sz="2400" dirty="0" smtClean="0"/>
              <a:t>30 GB memory</a:t>
            </a:r>
          </a:p>
          <a:p>
            <a:pPr lvl="1"/>
            <a:r>
              <a:rPr lang="en-US" sz="2400" dirty="0" smtClean="0"/>
              <a:t>8 Cores</a:t>
            </a:r>
          </a:p>
          <a:p>
            <a:pPr lvl="1"/>
            <a:r>
              <a:rPr lang="en-US" sz="2400" dirty="0" smtClean="0"/>
              <a:t>$0.18 per hour for spot instance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95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Teaching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6" y="1600200"/>
            <a:ext cx="7698648" cy="4525963"/>
          </a:xfrm>
        </p:spPr>
      </p:pic>
      <p:sp>
        <p:nvSpPr>
          <p:cNvPr id="6" name="TextBox 5"/>
          <p:cNvSpPr txBox="1"/>
          <p:nvPr/>
        </p:nvSpPr>
        <p:spPr>
          <a:xfrm>
            <a:off x="762000" y="3352800"/>
            <a:ext cx="4522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Good for beginners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10 students at a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VM with 2 </a:t>
            </a:r>
            <a:r>
              <a:rPr lang="en-US" sz="2400" dirty="0"/>
              <a:t>cores, 4 GB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61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Teaching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6481"/>
            <a:ext cx="8229600" cy="4153400"/>
          </a:xfrm>
        </p:spPr>
      </p:pic>
    </p:spTree>
    <p:extLst>
      <p:ext uri="{BB962C8B-B14F-4D97-AF65-F5344CB8AC3E}">
        <p14:creationId xmlns:p14="http://schemas.microsoft.com/office/powerpoint/2010/main" val="11448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Run a program on a regular basis</a:t>
            </a:r>
          </a:p>
          <a:p>
            <a:r>
              <a:rPr lang="en-US" sz="2800" dirty="0" smtClean="0"/>
              <a:t>Used AWS micro instance for free</a:t>
            </a:r>
          </a:p>
          <a:p>
            <a:r>
              <a:rPr lang="en-US" sz="2800" dirty="0" smtClean="0"/>
              <a:t>Example: Build a time series of exchange rate data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readHTMLTable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www.x-rates.com/table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/?from=USD&amp;amount=1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(row, "/home/shared/barug_oct13/hourly_rate.csv",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append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 quote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FALSE,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", ",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FALSE,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Linux shell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* * *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CMD Batch /home/shared/barug_oct13/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get_conv_rate.R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Automation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05910" cy="5333842"/>
          </a:xfrm>
        </p:spPr>
      </p:pic>
    </p:spTree>
    <p:extLst>
      <p:ext uri="{BB962C8B-B14F-4D97-AF65-F5344CB8AC3E}">
        <p14:creationId xmlns:p14="http://schemas.microsoft.com/office/powerpoint/2010/main" val="35314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Case 3- High performance computing</a:t>
            </a:r>
          </a:p>
          <a:p>
            <a:r>
              <a:rPr lang="en-US" sz="2800" dirty="0" smtClean="0"/>
              <a:t>Amazon Web Services Elastic Compute (AWS EC2)</a:t>
            </a:r>
          </a:p>
          <a:p>
            <a:r>
              <a:rPr lang="en-US" sz="2800" dirty="0" smtClean="0"/>
              <a:t>Get started with </a:t>
            </a:r>
            <a:r>
              <a:rPr lang="en-US" sz="2800" dirty="0" smtClean="0">
                <a:hlinkClick r:id="rId3"/>
              </a:rPr>
              <a:t>Louis </a:t>
            </a:r>
            <a:r>
              <a:rPr lang="en-US" sz="2800" dirty="0" err="1" smtClean="0">
                <a:hlinkClick r:id="rId3"/>
              </a:rPr>
              <a:t>Aslett’s</a:t>
            </a:r>
            <a:r>
              <a:rPr lang="en-US" sz="2800" dirty="0" smtClean="0">
                <a:hlinkClick r:id="rId3"/>
              </a:rPr>
              <a:t> </a:t>
            </a:r>
            <a:r>
              <a:rPr lang="en-US" sz="2800" dirty="0" smtClean="0"/>
              <a:t>site</a:t>
            </a:r>
          </a:p>
          <a:p>
            <a:r>
              <a:rPr lang="en-US" sz="2800" dirty="0" smtClean="0"/>
              <a:t>Can scale up arbitrarily large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73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1599"/>
            <a:ext cx="5479919" cy="43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464</Words>
  <Application>Microsoft Office PowerPoint</Application>
  <PresentationFormat>On-screen Show (4:3)</PresentationFormat>
  <Paragraphs>98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Economics</vt:lpstr>
      <vt:lpstr>Case 1: Teaching</vt:lpstr>
      <vt:lpstr>Case 1: Teaching</vt:lpstr>
      <vt:lpstr>Case 2: Automation</vt:lpstr>
      <vt:lpstr>Case 2: Automation</vt:lpstr>
      <vt:lpstr>Details:</vt:lpstr>
      <vt:lpstr>Questions?</vt:lpstr>
      <vt:lpstr>Links: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Fitzgerald (clfitzge)</dc:creator>
  <cp:lastModifiedBy>Joe.Rickert</cp:lastModifiedBy>
  <cp:revision>20</cp:revision>
  <dcterms:created xsi:type="dcterms:W3CDTF">2013-09-26T19:16:22Z</dcterms:created>
  <dcterms:modified xsi:type="dcterms:W3CDTF">2013-10-02T06:00:09Z</dcterms:modified>
</cp:coreProperties>
</file>