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83" r:id="rId3"/>
    <p:sldId id="292" r:id="rId4"/>
    <p:sldId id="274" r:id="rId5"/>
    <p:sldId id="275" r:id="rId6"/>
    <p:sldId id="291" r:id="rId7"/>
    <p:sldId id="273" r:id="rId8"/>
    <p:sldId id="277" r:id="rId9"/>
    <p:sldId id="284" r:id="rId10"/>
    <p:sldId id="264" r:id="rId11"/>
    <p:sldId id="265" r:id="rId12"/>
    <p:sldId id="279" r:id="rId13"/>
    <p:sldId id="258" r:id="rId14"/>
    <p:sldId id="293" r:id="rId15"/>
    <p:sldId id="280" r:id="rId16"/>
    <p:sldId id="298" r:id="rId17"/>
    <p:sldId id="260" r:id="rId18"/>
    <p:sldId id="261" r:id="rId19"/>
    <p:sldId id="270" r:id="rId20"/>
    <p:sldId id="287" r:id="rId21"/>
    <p:sldId id="289" r:id="rId22"/>
    <p:sldId id="262" r:id="rId23"/>
    <p:sldId id="288" r:id="rId24"/>
    <p:sldId id="268" r:id="rId25"/>
    <p:sldId id="272" r:id="rId26"/>
    <p:sldId id="290" r:id="rId27"/>
    <p:sldId id="286" r:id="rId28"/>
    <p:sldId id="271" r:id="rId29"/>
    <p:sldId id="276" r:id="rId30"/>
    <p:sldId id="259" r:id="rId31"/>
    <p:sldId id="266" r:id="rId32"/>
    <p:sldId id="281" r:id="rId33"/>
    <p:sldId id="285" r:id="rId34"/>
    <p:sldId id="300"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97B2C3"/>
    <a:srgbClr val="83A3B7"/>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1" d="100"/>
          <a:sy n="141" d="100"/>
        </p:scale>
        <p:origin x="-30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69DA6B-C8AB-47B0-A4D8-8C13B1CE4D1B}" type="datetimeFigureOut">
              <a:rPr lang="en-US"/>
              <a:pPr>
                <a:defRPr/>
              </a:pPr>
              <a:t>5/10/2010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F1749C6-1239-4AEC-8794-9597B004E9E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TextEdit="1"/>
          </p:cNvSpPr>
          <p:nvPr>
            <p:ph type="sldImg"/>
          </p:nvPr>
        </p:nvSpPr>
        <p:spPr bwMode="auto">
          <a:noFill/>
          <a:ln>
            <a:solidFill>
              <a:srgbClr val="000000"/>
            </a:solidFill>
            <a:miter lim="800000"/>
            <a:headEnd/>
            <a:tailEnd/>
          </a:ln>
        </p:spPr>
      </p:sp>
      <p:sp>
        <p:nvSpPr>
          <p:cNvPr id="2969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7284F0-40FA-4671-8FF8-DD1781BB74C3}" type="slidenum">
              <a:rPr lang="en-US"/>
              <a:pPr fontAlgn="base">
                <a:spcBef>
                  <a:spcPct val="0"/>
                </a:spcBef>
                <a:spcAft>
                  <a:spcPct val="0"/>
                </a:spcAft>
                <a:defRPr/>
              </a:pPr>
              <a:t>10</a:t>
            </a:fld>
            <a:endParaRPr lang="en-US"/>
          </a:p>
        </p:txBody>
      </p:sp>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bwMode="auto">
          <a:noFill/>
          <a:ln>
            <a:solidFill>
              <a:srgbClr val="000000"/>
            </a:solidFill>
            <a:miter lim="800000"/>
            <a:headEnd/>
            <a:tailEnd/>
          </a:ln>
        </p:spPr>
      </p:sp>
      <p:sp>
        <p:nvSpPr>
          <p:cNvPr id="491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F91FFB-52E6-4B4E-A6D5-EADBEA337F61}" type="slidenum">
              <a:rPr lang="en-US"/>
              <a:pPr fontAlgn="base">
                <a:spcBef>
                  <a:spcPct val="0"/>
                </a:spcBef>
                <a:spcAft>
                  <a:spcPct val="0"/>
                </a:spcAft>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TextEdit="1"/>
          </p:cNvSpPr>
          <p:nvPr>
            <p:ph type="sldImg"/>
          </p:nvPr>
        </p:nvSpPr>
        <p:spPr bwMode="auto">
          <a:noFill/>
          <a:ln>
            <a:solidFill>
              <a:srgbClr val="000000"/>
            </a:solidFill>
            <a:miter lim="800000"/>
            <a:headEnd/>
            <a:tailEnd/>
          </a:ln>
        </p:spPr>
      </p:sp>
      <p:sp>
        <p:nvSpPr>
          <p:cNvPr id="532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449317-24B3-4C39-B9BE-C8DBA17DE46F}" type="slidenum">
              <a:rPr lang="en-US"/>
              <a:pPr fontAlgn="base">
                <a:spcBef>
                  <a:spcPct val="0"/>
                </a:spcBef>
                <a:spcAft>
                  <a:spcPct val="0"/>
                </a:spcAft>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69BFEB-2198-4F9E-9154-2E81C4CD203A}" type="slidenum">
              <a:rPr lang="en-US"/>
              <a:pPr fontAlgn="base">
                <a:spcBef>
                  <a:spcPct val="0"/>
                </a:spcBef>
                <a:spcAft>
                  <a:spcPct val="0"/>
                </a:spcAft>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D13EAE-9458-4820-88EE-51B817109155}" type="slidenum">
              <a:rPr lang="en-US"/>
              <a:pPr fontAlgn="base">
                <a:spcBef>
                  <a:spcPct val="0"/>
                </a:spcBef>
                <a:spcAft>
                  <a:spcPct val="0"/>
                </a:spcAft>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TextEdit="1"/>
          </p:cNvSpPr>
          <p:nvPr>
            <p:ph type="sldImg"/>
          </p:nvPr>
        </p:nvSpPr>
        <p:spPr bwMode="auto">
          <a:noFill/>
          <a:ln>
            <a:solidFill>
              <a:srgbClr val="000000"/>
            </a:solidFill>
            <a:miter lim="800000"/>
            <a:headEnd/>
            <a:tailEnd/>
          </a:ln>
        </p:spPr>
      </p:sp>
      <p:sp>
        <p:nvSpPr>
          <p:cNvPr id="614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TextEdit="1"/>
          </p:cNvSpPr>
          <p:nvPr>
            <p:ph type="sldImg"/>
          </p:nvPr>
        </p:nvSpPr>
        <p:spPr bwMode="auto">
          <a:noFill/>
          <a:ln>
            <a:solidFill>
              <a:srgbClr val="000000"/>
            </a:solidFill>
            <a:miter lim="800000"/>
            <a:headEnd/>
            <a:tailEnd/>
          </a:ln>
        </p:spPr>
      </p:sp>
      <p:sp>
        <p:nvSpPr>
          <p:cNvPr id="6349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8D7DFA-B296-4A4C-89D2-B94C5B575E36}" type="slidenum">
              <a:rPr lang="en-US"/>
              <a:pPr fontAlgn="base">
                <a:spcBef>
                  <a:spcPct val="0"/>
                </a:spcBef>
                <a:spcAft>
                  <a:spcPct val="0"/>
                </a:spcAft>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TextEdit="1"/>
          </p:cNvSpPr>
          <p:nvPr>
            <p:ph type="sldImg"/>
          </p:nvPr>
        </p:nvSpPr>
        <p:spPr bwMode="auto">
          <a:noFill/>
          <a:ln>
            <a:solidFill>
              <a:srgbClr val="000000"/>
            </a:solidFill>
            <a:miter lim="800000"/>
            <a:headEnd/>
            <a:tailEnd/>
          </a:ln>
        </p:spPr>
      </p:sp>
      <p:sp>
        <p:nvSpPr>
          <p:cNvPr id="696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87D74F-56A4-4E18-9D3C-D10EE2147025}" type="slidenum">
              <a:rPr lang="en-US"/>
              <a:pPr fontAlgn="base">
                <a:spcBef>
                  <a:spcPct val="0"/>
                </a:spcBef>
                <a:spcAft>
                  <a:spcPct val="0"/>
                </a:spcAft>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B88922-F5A1-4844-9117-54BF89186E08}" type="slidenum">
              <a:rPr lang="en-US"/>
              <a:pPr fontAlgn="base">
                <a:spcBef>
                  <a:spcPct val="0"/>
                </a:spcBef>
                <a:spcAft>
                  <a:spcPct val="0"/>
                </a:spcAft>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TextEdit="1"/>
          </p:cNvSpPr>
          <p:nvPr>
            <p:ph type="sldImg"/>
          </p:nvPr>
        </p:nvSpPr>
        <p:spPr bwMode="auto">
          <a:noFill/>
          <a:ln>
            <a:solidFill>
              <a:srgbClr val="000000"/>
            </a:solidFill>
            <a:miter lim="800000"/>
            <a:headEnd/>
            <a:tailEnd/>
          </a:ln>
        </p:spPr>
      </p:sp>
      <p:sp>
        <p:nvSpPr>
          <p:cNvPr id="757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681884-61D2-4C8D-B188-36E86A2F4BA1}" type="slidenum">
              <a:rPr lang="en-US"/>
              <a:pPr fontAlgn="base">
                <a:spcBef>
                  <a:spcPct val="0"/>
                </a:spcBef>
                <a:spcAft>
                  <a:spcPct val="0"/>
                </a:spcAft>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2C53E6-E833-42F7-8C8F-5F54726BE012}" type="slidenum">
              <a:rPr lang="en-US"/>
              <a:pPr fontAlgn="base">
                <a:spcBef>
                  <a:spcPct val="0"/>
                </a:spcBef>
                <a:spcAft>
                  <a:spcPct val="0"/>
                </a:spcAft>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2191F5-6C58-4912-B56F-53D3A619AEF8}" type="slidenum">
              <a:rPr lang="en-US"/>
              <a:pPr fontAlgn="base">
                <a:spcBef>
                  <a:spcPct val="0"/>
                </a:spcBef>
                <a:spcAft>
                  <a:spcPct val="0"/>
                </a:spcAft>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4DD83D-825F-455D-AEE6-40DA6CD33F4A}" type="slidenum">
              <a:rPr lang="en-US"/>
              <a:pPr fontAlgn="base">
                <a:spcBef>
                  <a:spcPct val="0"/>
                </a:spcBef>
                <a:spcAft>
                  <a:spcPct val="0"/>
                </a:spcAft>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C3F93F-EF87-430F-930D-92A375B6FD27}" type="slidenum">
              <a:rPr lang="en-US"/>
              <a:pPr fontAlgn="base">
                <a:spcBef>
                  <a:spcPct val="0"/>
                </a:spcBef>
                <a:spcAft>
                  <a:spcPct val="0"/>
                </a:spcAft>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p:spPr>
      </p:sp>
      <p:sp>
        <p:nvSpPr>
          <p:cNvPr id="870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TextEdit="1"/>
          </p:cNvSpPr>
          <p:nvPr>
            <p:ph type="sldImg"/>
          </p:nvPr>
        </p:nvSpPr>
        <p:spPr bwMode="auto">
          <a:noFill/>
          <a:ln>
            <a:solidFill>
              <a:srgbClr val="000000"/>
            </a:solidFill>
            <a:miter lim="800000"/>
            <a:headEnd/>
            <a:tailEnd/>
          </a:ln>
        </p:spPr>
      </p:sp>
      <p:sp>
        <p:nvSpPr>
          <p:cNvPr id="9113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3" name="Rectangle 3"/>
          <p:cNvSpPr>
            <a:spLocks noGrp="1" noChangeArrowheads="1"/>
          </p:cNvSpPr>
          <p:nvPr>
            <p:ph type="body" idx="1"/>
          </p:nvPr>
        </p:nvSpPr>
        <p:spPr bwMode="auto">
          <a:noFill/>
        </p:spPr>
        <p:txBody>
          <a:bodyPr wrap="square" lIns="91435" tIns="45718" rIns="91435" bIns="45718"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D9D230-5410-4923-9BA3-22290DD1EC21}" type="slidenum">
              <a:rPr lang="en-US"/>
              <a:pPr fontAlgn="base">
                <a:spcBef>
                  <a:spcPct val="0"/>
                </a:spcBef>
                <a:spcAft>
                  <a:spcPct val="0"/>
                </a:spcAft>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A7C3CF-5485-43EE-A816-17F438370FB6}" type="slidenum">
              <a:rPr lang="en-US"/>
              <a:pPr fontAlgn="base">
                <a:spcBef>
                  <a:spcPct val="0"/>
                </a:spcBef>
                <a:spcAft>
                  <a:spcPct val="0"/>
                </a:spcAft>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43CB-39DF-45AE-A6D4-00E1FC1054FB}" type="slidenum">
              <a:rPr lang="en-US"/>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noFill/>
          <a:ln>
            <a:solidFill>
              <a:srgbClr val="000000"/>
            </a:solidFill>
            <a:miter lim="800000"/>
            <a:headEnd/>
            <a:tailEnd/>
          </a:ln>
        </p:spPr>
      </p:sp>
      <p:sp>
        <p:nvSpPr>
          <p:cNvPr id="450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266F46-DD1D-4A41-9FA1-6C9016350A37}" type="slidenum">
              <a:rPr lang="en-US"/>
              <a:pPr fontAlgn="base">
                <a:spcBef>
                  <a:spcPct val="0"/>
                </a:spcBef>
                <a:spcAft>
                  <a:spcPct val="0"/>
                </a:spcAft>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1E81AB-504D-4A11-B798-5E32466A06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F239B0-EB9E-4A72-BD66-4B4D593B6DA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86A45C-000B-4092-9B7F-0BB3EF390B3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background"/>
          <p:cNvPicPr>
            <a:picLocks noChangeAspect="1" noChangeArrowheads="1"/>
          </p:cNvPicPr>
          <p:nvPr>
            <p:custDataLst>
              <p:tags r:id="rId1"/>
            </p:custDataLst>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sp>
        <p:nvSpPr>
          <p:cNvPr id="5" name="AutoShape 3"/>
          <p:cNvSpPr>
            <a:spLocks noChangeArrowheads="1"/>
          </p:cNvSpPr>
          <p:nvPr/>
        </p:nvSpPr>
        <p:spPr bwMode="gray">
          <a:xfrm>
            <a:off x="133350" y="1590675"/>
            <a:ext cx="6781800" cy="2895600"/>
          </a:xfrm>
          <a:prstGeom prst="roundRect">
            <a:avLst>
              <a:gd name="adj" fmla="val 9759"/>
            </a:avLst>
          </a:prstGeom>
          <a:solidFill>
            <a:srgbClr val="F7F8F7"/>
          </a:solidFill>
          <a:ln w="9525" algn="ctr">
            <a:noFill/>
            <a:round/>
            <a:headEnd/>
            <a:tailEnd/>
          </a:ln>
          <a:effectLst/>
        </p:spPr>
        <p:txBody>
          <a:bodyPr wrap="none" anchor="ctr"/>
          <a:lstStyle/>
          <a:p>
            <a:pPr>
              <a:lnSpc>
                <a:spcPct val="85000"/>
              </a:lnSpc>
              <a:spcBef>
                <a:spcPct val="15000"/>
              </a:spcBef>
              <a:spcAft>
                <a:spcPct val="20000"/>
              </a:spcAft>
              <a:buClr>
                <a:srgbClr val="C41230"/>
              </a:buClr>
              <a:defRPr/>
            </a:pPr>
            <a:endParaRPr lang="en-US" sz="1400">
              <a:solidFill>
                <a:srgbClr val="000000"/>
              </a:solidFill>
              <a:latin typeface="+mn-lt"/>
            </a:endParaRPr>
          </a:p>
        </p:txBody>
      </p:sp>
      <p:sp>
        <p:nvSpPr>
          <p:cNvPr id="6" name="Rectangle 4"/>
          <p:cNvSpPr>
            <a:spLocks noChangeArrowheads="1"/>
          </p:cNvSpPr>
          <p:nvPr/>
        </p:nvSpPr>
        <p:spPr bwMode="gray">
          <a:xfrm>
            <a:off x="0" y="1590675"/>
            <a:ext cx="685800" cy="2895600"/>
          </a:xfrm>
          <a:prstGeom prst="rect">
            <a:avLst/>
          </a:prstGeom>
          <a:solidFill>
            <a:srgbClr val="F7F8F7"/>
          </a:solidFill>
          <a:ln w="9525" algn="ctr">
            <a:noFill/>
            <a:miter lim="800000"/>
            <a:headEnd/>
            <a:tailEnd/>
          </a:ln>
          <a:effectLst/>
        </p:spPr>
        <p:txBody>
          <a:bodyPr wrap="none" anchor="ctr"/>
          <a:lstStyle/>
          <a:p>
            <a:pPr>
              <a:lnSpc>
                <a:spcPct val="85000"/>
              </a:lnSpc>
              <a:spcBef>
                <a:spcPct val="15000"/>
              </a:spcBef>
              <a:spcAft>
                <a:spcPct val="20000"/>
              </a:spcAft>
              <a:buClr>
                <a:srgbClr val="C41230"/>
              </a:buClr>
              <a:defRPr/>
            </a:pPr>
            <a:endParaRPr lang="en-US" sz="1400">
              <a:solidFill>
                <a:srgbClr val="000000"/>
              </a:solidFill>
              <a:latin typeface="+mn-lt"/>
            </a:endParaRPr>
          </a:p>
        </p:txBody>
      </p:sp>
      <p:pic>
        <p:nvPicPr>
          <p:cNvPr id="7" name="Picture 8" descr="cardiodx-logo-grey"/>
          <p:cNvPicPr>
            <a:picLocks noChangeAspect="1" noChangeArrowheads="1"/>
          </p:cNvPicPr>
          <p:nvPr>
            <p:custDataLst>
              <p:tags r:id="rId2"/>
            </p:custDataLst>
          </p:nvPr>
        </p:nvPicPr>
        <p:blipFill>
          <a:blip r:embed="rId5" cstate="print"/>
          <a:srcRect/>
          <a:stretch>
            <a:fillRect/>
          </a:stretch>
        </p:blipFill>
        <p:spPr bwMode="auto">
          <a:xfrm>
            <a:off x="657225" y="1905000"/>
            <a:ext cx="862013" cy="571500"/>
          </a:xfrm>
          <a:prstGeom prst="rect">
            <a:avLst/>
          </a:prstGeom>
          <a:noFill/>
          <a:ln w="9525">
            <a:noFill/>
            <a:miter lim="800000"/>
            <a:headEnd/>
            <a:tailEnd/>
          </a:ln>
        </p:spPr>
      </p:pic>
      <p:sp>
        <p:nvSpPr>
          <p:cNvPr id="132101" name="Rectangle 5"/>
          <p:cNvSpPr>
            <a:spLocks noGrp="1" noChangeArrowheads="1"/>
          </p:cNvSpPr>
          <p:nvPr>
            <p:ph type="ctrTitle" sz="quarter"/>
          </p:nvPr>
        </p:nvSpPr>
        <p:spPr bwMode="auto">
          <a:xfrm>
            <a:off x="590550" y="3138488"/>
            <a:ext cx="5581650" cy="519112"/>
          </a:xfrm>
        </p:spPr>
        <p:txBody>
          <a:bodyPr>
            <a:spAutoFit/>
          </a:bodyPr>
          <a:lstStyle>
            <a:lvl1pPr>
              <a:defRPr>
                <a:solidFill>
                  <a:srgbClr val="C41230"/>
                </a:solidFill>
              </a:defRPr>
            </a:lvl1pPr>
          </a:lstStyle>
          <a:p>
            <a:r>
              <a:rPr lang="en-US"/>
              <a:t>Click to edit Master title style</a:t>
            </a:r>
          </a:p>
        </p:txBody>
      </p:sp>
      <p:sp>
        <p:nvSpPr>
          <p:cNvPr id="132102" name="Rectangle 6"/>
          <p:cNvSpPr>
            <a:spLocks noGrp="1" noChangeArrowheads="1"/>
          </p:cNvSpPr>
          <p:nvPr>
            <p:ph type="subTitle" sz="quarter" idx="1"/>
          </p:nvPr>
        </p:nvSpPr>
        <p:spPr>
          <a:xfrm>
            <a:off x="581025" y="3648075"/>
            <a:ext cx="5591175" cy="457200"/>
          </a:xfrm>
        </p:spPr>
        <p:txBody>
          <a:bodyPr>
            <a:spAutoFit/>
          </a:bodyPr>
          <a:lstStyle>
            <a:lvl1pPr marL="0" indent="0">
              <a:lnSpc>
                <a:spcPct val="120000"/>
              </a:lnSpc>
              <a:buFontTx/>
              <a:buNone/>
              <a:defRPr sz="2000">
                <a:solidFill>
                  <a:srgbClr val="5E88A2"/>
                </a:solidFill>
              </a:defRPr>
            </a:lvl1pPr>
          </a:lstStyle>
          <a:p>
            <a:r>
              <a:rPr lang="en-US"/>
              <a:t>Click to edit Master subtitle style</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fontAlgn="auto">
              <a:defRPr/>
            </a:lvl1pPr>
          </a:lstStyle>
          <a:p>
            <a:pPr>
              <a:defRPr/>
            </a:pPr>
            <a:fld id="{14B174C3-2F36-4BB4-843C-E3F1BAB4FCC0}" type="slidenum">
              <a:rPr lang="en-US"/>
              <a:pPr>
                <a:defRPr/>
              </a:pPr>
              <a:t>‹#›</a:t>
            </a:fld>
            <a:endParaRPr lang="en-US"/>
          </a:p>
        </p:txBody>
      </p:sp>
      <p:sp>
        <p:nvSpPr>
          <p:cNvPr id="6" name="Date Placeholder 5"/>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fontAlgn="auto">
              <a:defRPr/>
            </a:lvl1pPr>
          </a:lstStyle>
          <a:p>
            <a:pPr>
              <a:defRPr/>
            </a:pPr>
            <a:fld id="{520C846B-4DB9-4674-A5F0-16D89872535C}" type="slidenum">
              <a:rPr lang="en-US"/>
              <a:pPr>
                <a:defRPr/>
              </a:pPr>
              <a:t>‹#›</a:t>
            </a:fld>
            <a:endParaRPr lang="en-US"/>
          </a:p>
        </p:txBody>
      </p:sp>
      <p:sp>
        <p:nvSpPr>
          <p:cNvPr id="6" name="Date Placeholder 5"/>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925638"/>
            <a:ext cx="4014787" cy="4094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3925" y="1925638"/>
            <a:ext cx="4014788" cy="4094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fontAlgn="auto">
              <a:defRPr/>
            </a:lvl1pPr>
          </a:lstStyle>
          <a:p>
            <a:pPr>
              <a:defRPr/>
            </a:pPr>
            <a:fld id="{A6487A15-085E-4B49-B36C-4045872EB908}" type="slidenum">
              <a:rPr lang="en-US"/>
              <a:pPr>
                <a:defRPr/>
              </a:pPr>
              <a:t>‹#›</a:t>
            </a:fld>
            <a:endParaRPr lang="en-US"/>
          </a:p>
        </p:txBody>
      </p:sp>
      <p:sp>
        <p:nvSpPr>
          <p:cNvPr id="7" name="Date Placeholder 6"/>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fontAlgn="auto">
              <a:defRPr/>
            </a:lvl1pPr>
          </a:lstStyle>
          <a:p>
            <a:pPr>
              <a:defRPr/>
            </a:pPr>
            <a:fld id="{B0531B4E-4744-430B-A060-CCDAEA2939D8}" type="slidenum">
              <a:rPr lang="en-US"/>
              <a:pPr>
                <a:defRPr/>
              </a:pPr>
              <a:t>‹#›</a:t>
            </a:fld>
            <a:endParaRPr lang="en-US"/>
          </a:p>
        </p:txBody>
      </p:sp>
      <p:sp>
        <p:nvSpPr>
          <p:cNvPr id="9" name="Date Placeholder 8"/>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fontAlgn="auto">
              <a:defRPr/>
            </a:lvl1pPr>
          </a:lstStyle>
          <a:p>
            <a:pPr>
              <a:defRPr/>
            </a:pPr>
            <a:fld id="{808700A5-F195-46C3-9EB6-3A31D5132839}" type="slidenum">
              <a:rPr lang="en-US"/>
              <a:pPr>
                <a:defRPr/>
              </a:pPr>
              <a:t>‹#›</a:t>
            </a:fld>
            <a:endParaRPr lang="en-US"/>
          </a:p>
        </p:txBody>
      </p:sp>
      <p:sp>
        <p:nvSpPr>
          <p:cNvPr id="5" name="Date Placeholder 4"/>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fontAlgn="auto">
              <a:defRPr/>
            </a:lvl1pPr>
          </a:lstStyle>
          <a:p>
            <a:pPr>
              <a:defRPr/>
            </a:pPr>
            <a:fld id="{E3B1FD13-0838-42D0-AC2D-A79347E7D854}" type="slidenum">
              <a:rPr lang="en-US"/>
              <a:pPr>
                <a:defRPr/>
              </a:pPr>
              <a:t>‹#›</a:t>
            </a:fld>
            <a:endParaRPr lang="en-US"/>
          </a:p>
        </p:txBody>
      </p:sp>
      <p:sp>
        <p:nvSpPr>
          <p:cNvPr id="4" name="Date Placeholder 3"/>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fontAlgn="auto">
              <a:defRPr/>
            </a:lvl1pPr>
          </a:lstStyle>
          <a:p>
            <a:pPr>
              <a:defRPr/>
            </a:pPr>
            <a:fld id="{8887C00C-083B-496A-B59A-E4CA81666CCA}" type="slidenum">
              <a:rPr lang="en-US"/>
              <a:pPr>
                <a:defRPr/>
              </a:pPr>
              <a:t>‹#›</a:t>
            </a:fld>
            <a:endParaRPr lang="en-US"/>
          </a:p>
        </p:txBody>
      </p:sp>
      <p:sp>
        <p:nvSpPr>
          <p:cNvPr id="7" name="Date Placeholder 6"/>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FE9A72-EDA8-4843-9AB0-0906DD0E79C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fontAlgn="auto">
              <a:defRPr/>
            </a:lvl1pPr>
          </a:lstStyle>
          <a:p>
            <a:pPr>
              <a:defRPr/>
            </a:pPr>
            <a:fld id="{B2CA7BBD-5EA5-450B-8C63-66D767039442}" type="slidenum">
              <a:rPr lang="en-US"/>
              <a:pPr>
                <a:defRPr/>
              </a:pPr>
              <a:t>‹#›</a:t>
            </a:fld>
            <a:endParaRPr lang="en-US"/>
          </a:p>
        </p:txBody>
      </p:sp>
      <p:sp>
        <p:nvSpPr>
          <p:cNvPr id="7" name="Date Placeholder 6"/>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fontAlgn="auto">
              <a:defRPr/>
            </a:lvl1pPr>
          </a:lstStyle>
          <a:p>
            <a:pPr>
              <a:defRPr/>
            </a:pPr>
            <a:fld id="{1135F01E-6730-4950-882D-62BC08F9F546}" type="slidenum">
              <a:rPr lang="en-US"/>
              <a:pPr>
                <a:defRPr/>
              </a:pPr>
              <a:t>‹#›</a:t>
            </a:fld>
            <a:endParaRPr lang="en-US"/>
          </a:p>
        </p:txBody>
      </p:sp>
      <p:sp>
        <p:nvSpPr>
          <p:cNvPr id="6" name="Date Placeholder 5"/>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306388"/>
            <a:ext cx="2044700" cy="5713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6388"/>
            <a:ext cx="5984875" cy="5713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fontAlgn="auto">
              <a:defRPr/>
            </a:lvl1pPr>
          </a:lstStyle>
          <a:p>
            <a:pPr>
              <a:defRPr/>
            </a:pPr>
            <a:fld id="{894FDF3F-38B7-4454-BBCB-49978B0198DE}" type="slidenum">
              <a:rPr lang="en-US"/>
              <a:pPr>
                <a:defRPr/>
              </a:pPr>
              <a:t>‹#›</a:t>
            </a:fld>
            <a:endParaRPr lang="en-US"/>
          </a:p>
        </p:txBody>
      </p:sp>
      <p:sp>
        <p:nvSpPr>
          <p:cNvPr id="6" name="Date Placeholder 5"/>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6738" y="306388"/>
            <a:ext cx="7280275"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925638"/>
            <a:ext cx="4014787" cy="4094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3925" y="1925638"/>
            <a:ext cx="4014788" cy="4094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fontAlgn="auto">
              <a:defRPr/>
            </a:lvl1pPr>
          </a:lstStyle>
          <a:p>
            <a:pPr>
              <a:defRPr/>
            </a:pPr>
            <a:fld id="{EEB46589-2A22-467C-8919-487FB8845C5E}" type="slidenum">
              <a:rPr lang="en-US"/>
              <a:pPr>
                <a:defRPr/>
              </a:pPr>
              <a:t>‹#›</a:t>
            </a:fld>
            <a:endParaRPr lang="en-US"/>
          </a:p>
        </p:txBody>
      </p:sp>
      <p:sp>
        <p:nvSpPr>
          <p:cNvPr id="7" name="Date Placeholder 6"/>
          <p:cNvSpPr>
            <a:spLocks noGrp="1"/>
          </p:cNvSpPr>
          <p:nvPr>
            <p:ph type="dt" sz="half" idx="12"/>
          </p:nvPr>
        </p:nvSpPr>
        <p:spPr/>
        <p:txBody>
          <a:bodyPr/>
          <a:lstStyle>
            <a:lvl1pPr fontAlgn="auto">
              <a:defRPr/>
            </a:lvl1pPr>
          </a:lstStyle>
          <a:p>
            <a:pPr>
              <a:defRPr/>
            </a:pPr>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fontAlgn="auto">
              <a:defRPr/>
            </a:lvl1pPr>
          </a:lstStyle>
          <a:p>
            <a:pPr>
              <a:defRPr/>
            </a:pPr>
            <a:endParaRPr lang="en-US"/>
          </a:p>
        </p:txBody>
      </p:sp>
      <p:sp>
        <p:nvSpPr>
          <p:cNvPr id="5" name="Rectangle 6"/>
          <p:cNvSpPr>
            <a:spLocks noGrp="1" noChangeArrowheads="1"/>
          </p:cNvSpPr>
          <p:nvPr>
            <p:ph type="sldNum" sz="quarter" idx="12"/>
          </p:nvPr>
        </p:nvSpPr>
        <p:spPr/>
        <p:txBody>
          <a:bodyPr/>
          <a:lstStyle>
            <a:lvl1pPr fontAlgn="auto">
              <a:defRPr/>
            </a:lvl1pPr>
          </a:lstStyle>
          <a:p>
            <a:pPr>
              <a:defRPr/>
            </a:pPr>
            <a:fld id="{8B4E00AC-F257-4C9E-BC6C-70C6AD365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B74AAB-F9E5-42D9-8D06-9959F0207B8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EFE1A5-64A3-4E27-8C7D-3409BD1F02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C35E76B-2A05-4924-B559-0ECEAC98FA3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2A361F8-DFD5-41A2-88EA-3C2274775EE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C5EAC88-3283-4003-A876-6DAB8B171A9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8AC36B-69D1-4350-B3E5-82CF978492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5CB769-8D9D-43D8-A3FC-6BC24853EF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3.xml"/><Relationship Id="rId2" Type="http://schemas.openxmlformats.org/officeDocument/2006/relationships/slideLayout" Target="../slideLayouts/slideLayout13.xml"/><Relationship Id="rId16" Type="http://schemas.openxmlformats.org/officeDocument/2006/relationships/tags" Target="../tags/tag2.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1.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DFD57B7-0605-40E5-A1B5-DBF2EDA79EB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3314" name="Picture 18" descr="heavy_top_background"/>
          <p:cNvPicPr>
            <a:picLocks noChangeAspect="1" noChangeArrowheads="1"/>
          </p:cNvPicPr>
          <p:nvPr>
            <p:custDataLst>
              <p:tags r:id="rId15"/>
            </p:custDataLst>
          </p:nvPr>
        </p:nvPicPr>
        <p:blipFill>
          <a:blip r:embed="rId18" cstate="print"/>
          <a:srcRect/>
          <a:stretch>
            <a:fillRect/>
          </a:stretch>
        </p:blipFill>
        <p:spPr bwMode="auto">
          <a:xfrm>
            <a:off x="0" y="781050"/>
            <a:ext cx="9144000" cy="495300"/>
          </a:xfrm>
          <a:prstGeom prst="rect">
            <a:avLst/>
          </a:prstGeom>
          <a:noFill/>
          <a:ln w="9525">
            <a:noFill/>
            <a:miter lim="800000"/>
            <a:headEnd/>
            <a:tailEnd/>
          </a:ln>
        </p:spPr>
      </p:pic>
      <p:pic>
        <p:nvPicPr>
          <p:cNvPr id="13315" name="Picture 15" descr="heavy_bottom_background"/>
          <p:cNvPicPr>
            <a:picLocks noChangeAspect="1" noChangeArrowheads="1"/>
          </p:cNvPicPr>
          <p:nvPr>
            <p:custDataLst>
              <p:tags r:id="rId16"/>
            </p:custDataLst>
          </p:nvPr>
        </p:nvPicPr>
        <p:blipFill>
          <a:blip r:embed="rId19" cstate="print"/>
          <a:srcRect/>
          <a:stretch>
            <a:fillRect/>
          </a:stretch>
        </p:blipFill>
        <p:spPr bwMode="auto">
          <a:xfrm>
            <a:off x="0" y="6210300"/>
            <a:ext cx="9124950" cy="647700"/>
          </a:xfrm>
          <a:prstGeom prst="rect">
            <a:avLst/>
          </a:prstGeom>
          <a:noFill/>
          <a:ln w="9525">
            <a:noFill/>
            <a:miter lim="800000"/>
            <a:headEnd/>
            <a:tailEnd/>
          </a:ln>
        </p:spPr>
      </p:pic>
      <p:pic>
        <p:nvPicPr>
          <p:cNvPr id="13316" name="Picture 3" descr="cardiodx-logo"/>
          <p:cNvPicPr>
            <a:picLocks noChangeAspect="1" noChangeArrowheads="1"/>
          </p:cNvPicPr>
          <p:nvPr>
            <p:custDataLst>
              <p:tags r:id="rId17"/>
            </p:custDataLst>
          </p:nvPr>
        </p:nvPicPr>
        <p:blipFill>
          <a:blip r:embed="rId20" cstate="print"/>
          <a:srcRect/>
          <a:stretch>
            <a:fillRect/>
          </a:stretch>
        </p:blipFill>
        <p:spPr bwMode="auto">
          <a:xfrm>
            <a:off x="7859713" y="6010275"/>
            <a:ext cx="838200" cy="577850"/>
          </a:xfrm>
          <a:prstGeom prst="rect">
            <a:avLst/>
          </a:prstGeom>
          <a:noFill/>
          <a:ln w="9525">
            <a:noFill/>
            <a:miter lim="800000"/>
            <a:headEnd/>
            <a:tailEnd/>
          </a:ln>
        </p:spPr>
      </p:pic>
      <p:sp>
        <p:nvSpPr>
          <p:cNvPr id="13317" name="Rectangle 3"/>
          <p:cNvSpPr>
            <a:spLocks noGrp="1" noChangeArrowheads="1"/>
          </p:cNvSpPr>
          <p:nvPr>
            <p:ph type="title"/>
          </p:nvPr>
        </p:nvSpPr>
        <p:spPr bwMode="white">
          <a:xfrm>
            <a:off x="566738" y="306388"/>
            <a:ext cx="7280275" cy="944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18" name="Rectangle 4"/>
          <p:cNvSpPr>
            <a:spLocks noGrp="1" noChangeArrowheads="1"/>
          </p:cNvSpPr>
          <p:nvPr>
            <p:ph type="body" idx="1"/>
          </p:nvPr>
        </p:nvSpPr>
        <p:spPr bwMode="auto">
          <a:xfrm>
            <a:off x="566738" y="1925638"/>
            <a:ext cx="8181975" cy="4094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8421" name="Rectangle 5"/>
          <p:cNvSpPr>
            <a:spLocks noGrp="1" noChangeArrowheads="1"/>
          </p:cNvSpPr>
          <p:nvPr>
            <p:ph type="sldNum" sz="quarter" idx="4"/>
          </p:nvPr>
        </p:nvSpPr>
        <p:spPr bwMode="auto">
          <a:xfrm>
            <a:off x="693738" y="6429375"/>
            <a:ext cx="258762" cy="2317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spcBef>
                <a:spcPct val="0"/>
              </a:spcBef>
              <a:spcAft>
                <a:spcPct val="0"/>
              </a:spcAft>
              <a:buClrTx/>
              <a:defRPr sz="900">
                <a:solidFill>
                  <a:srgbClr val="C41230"/>
                </a:solidFill>
                <a:latin typeface="+mn-lt"/>
              </a:defRPr>
            </a:lvl1pPr>
          </a:lstStyle>
          <a:p>
            <a:pPr>
              <a:defRPr/>
            </a:pPr>
            <a:fld id="{E87A67A3-D17D-4E35-8D7E-41DCEE6FB0C6}" type="slidenum">
              <a:rPr lang="en-US"/>
              <a:pPr>
                <a:defRPr/>
              </a:pPr>
              <a:t>‹#›</a:t>
            </a:fld>
            <a:endParaRPr lang="en-US"/>
          </a:p>
        </p:txBody>
      </p:sp>
      <p:sp>
        <p:nvSpPr>
          <p:cNvPr id="131080" name="Rectangle 8"/>
          <p:cNvSpPr>
            <a:spLocks noGrp="1" noChangeArrowheads="1"/>
          </p:cNvSpPr>
          <p:nvPr>
            <p:ph type="dt" sz="half" idx="2"/>
          </p:nvPr>
        </p:nvSpPr>
        <p:spPr bwMode="auto">
          <a:xfrm>
            <a:off x="5040313" y="6413500"/>
            <a:ext cx="9144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spcAft>
                <a:spcPct val="0"/>
              </a:spcAft>
              <a:buClrTx/>
              <a:defRPr sz="900">
                <a:solidFill>
                  <a:srgbClr val="ADAFB2"/>
                </a:solidFill>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fade/>
  </p:transition>
  <p:hf sldNum="0" hdr="0" ftr="0" dt="0"/>
  <p:txStyles>
    <p:titleStyle>
      <a:lvl1pPr algn="l" rtl="0" eaLnBrk="0" fontAlgn="base" hangingPunct="0">
        <a:spcBef>
          <a:spcPct val="0"/>
        </a:spcBef>
        <a:spcAft>
          <a:spcPct val="0"/>
        </a:spcAft>
        <a:defRPr sz="2800">
          <a:solidFill>
            <a:schemeClr val="accent1"/>
          </a:solidFill>
          <a:latin typeface="+mj-lt"/>
          <a:ea typeface="+mj-ea"/>
          <a:cs typeface="+mj-cs"/>
        </a:defRPr>
      </a:lvl1pPr>
      <a:lvl2pPr algn="l" rtl="0" eaLnBrk="0" fontAlgn="base" hangingPunct="0">
        <a:spcBef>
          <a:spcPct val="0"/>
        </a:spcBef>
        <a:spcAft>
          <a:spcPct val="0"/>
        </a:spcAft>
        <a:defRPr sz="2800">
          <a:solidFill>
            <a:schemeClr val="accent1"/>
          </a:solidFill>
          <a:latin typeface="Arial" charset="0"/>
        </a:defRPr>
      </a:lvl2pPr>
      <a:lvl3pPr algn="l" rtl="0" eaLnBrk="0" fontAlgn="base" hangingPunct="0">
        <a:spcBef>
          <a:spcPct val="0"/>
        </a:spcBef>
        <a:spcAft>
          <a:spcPct val="0"/>
        </a:spcAft>
        <a:defRPr sz="2800">
          <a:solidFill>
            <a:schemeClr val="accent1"/>
          </a:solidFill>
          <a:latin typeface="Arial" charset="0"/>
        </a:defRPr>
      </a:lvl3pPr>
      <a:lvl4pPr algn="l" rtl="0" eaLnBrk="0" fontAlgn="base" hangingPunct="0">
        <a:spcBef>
          <a:spcPct val="0"/>
        </a:spcBef>
        <a:spcAft>
          <a:spcPct val="0"/>
        </a:spcAft>
        <a:defRPr sz="2800">
          <a:solidFill>
            <a:schemeClr val="accent1"/>
          </a:solidFill>
          <a:latin typeface="Arial" charset="0"/>
        </a:defRPr>
      </a:lvl4pPr>
      <a:lvl5pPr algn="l" rtl="0" eaLnBrk="0" fontAlgn="base" hangingPunct="0">
        <a:spcBef>
          <a:spcPct val="0"/>
        </a:spcBef>
        <a:spcAft>
          <a:spcPct val="0"/>
        </a:spcAft>
        <a:defRPr sz="2800">
          <a:solidFill>
            <a:schemeClr val="accent1"/>
          </a:solidFill>
          <a:latin typeface="Arial" charset="0"/>
        </a:defRPr>
      </a:lvl5pPr>
      <a:lvl6pPr marL="457200" algn="l" rtl="0" fontAlgn="base">
        <a:spcBef>
          <a:spcPct val="0"/>
        </a:spcBef>
        <a:spcAft>
          <a:spcPct val="0"/>
        </a:spcAft>
        <a:defRPr sz="2800">
          <a:solidFill>
            <a:schemeClr val="accent1"/>
          </a:solidFill>
          <a:latin typeface="Arial" charset="0"/>
        </a:defRPr>
      </a:lvl6pPr>
      <a:lvl7pPr marL="914400" algn="l" rtl="0" fontAlgn="base">
        <a:spcBef>
          <a:spcPct val="0"/>
        </a:spcBef>
        <a:spcAft>
          <a:spcPct val="0"/>
        </a:spcAft>
        <a:defRPr sz="2800">
          <a:solidFill>
            <a:schemeClr val="accent1"/>
          </a:solidFill>
          <a:latin typeface="Arial" charset="0"/>
        </a:defRPr>
      </a:lvl7pPr>
      <a:lvl8pPr marL="1371600" algn="l" rtl="0" fontAlgn="base">
        <a:spcBef>
          <a:spcPct val="0"/>
        </a:spcBef>
        <a:spcAft>
          <a:spcPct val="0"/>
        </a:spcAft>
        <a:defRPr sz="2800">
          <a:solidFill>
            <a:schemeClr val="accent1"/>
          </a:solidFill>
          <a:latin typeface="Arial" charset="0"/>
        </a:defRPr>
      </a:lvl8pPr>
      <a:lvl9pPr marL="1828800" algn="l" rtl="0" fontAlgn="base">
        <a:spcBef>
          <a:spcPct val="0"/>
        </a:spcBef>
        <a:spcAft>
          <a:spcPct val="0"/>
        </a:spcAft>
        <a:defRPr sz="2800">
          <a:solidFill>
            <a:schemeClr val="accent1"/>
          </a:solidFill>
          <a:latin typeface="Arial" charset="0"/>
        </a:defRPr>
      </a:lvl9pPr>
    </p:titleStyle>
    <p:bodyStyle>
      <a:lvl1pPr marL="228600" indent="-228600" algn="l" rtl="0" eaLnBrk="0" fontAlgn="base" hangingPunct="0">
        <a:lnSpc>
          <a:spcPct val="85000"/>
        </a:lnSpc>
        <a:spcBef>
          <a:spcPct val="15000"/>
        </a:spcBef>
        <a:spcAft>
          <a:spcPct val="20000"/>
        </a:spcAft>
        <a:buClr>
          <a:srgbClr val="C41230"/>
        </a:buClr>
        <a:buChar char="•"/>
        <a:defRPr sz="2200">
          <a:solidFill>
            <a:srgbClr val="000000"/>
          </a:solidFill>
          <a:latin typeface="+mn-lt"/>
          <a:ea typeface="+mn-ea"/>
          <a:cs typeface="+mn-cs"/>
        </a:defRPr>
      </a:lvl1pPr>
      <a:lvl2pPr marL="571500" indent="-228600" algn="l" rtl="0" eaLnBrk="0" fontAlgn="base" hangingPunct="0">
        <a:lnSpc>
          <a:spcPct val="85000"/>
        </a:lnSpc>
        <a:spcBef>
          <a:spcPct val="15000"/>
        </a:spcBef>
        <a:spcAft>
          <a:spcPct val="20000"/>
        </a:spcAft>
        <a:buClr>
          <a:srgbClr val="C41230"/>
        </a:buClr>
        <a:buChar char="•"/>
        <a:defRPr sz="2000">
          <a:solidFill>
            <a:srgbClr val="000000"/>
          </a:solidFill>
          <a:latin typeface="+mn-lt"/>
        </a:defRPr>
      </a:lvl2pPr>
      <a:lvl3pPr marL="914400" indent="-228600" algn="l" rtl="0" eaLnBrk="0" fontAlgn="base" hangingPunct="0">
        <a:lnSpc>
          <a:spcPct val="85000"/>
        </a:lnSpc>
        <a:spcBef>
          <a:spcPct val="15000"/>
        </a:spcBef>
        <a:spcAft>
          <a:spcPct val="20000"/>
        </a:spcAft>
        <a:buClr>
          <a:srgbClr val="C41230"/>
        </a:buClr>
        <a:buChar char="•"/>
        <a:defRPr>
          <a:solidFill>
            <a:srgbClr val="000000"/>
          </a:solidFill>
          <a:latin typeface="+mn-lt"/>
        </a:defRPr>
      </a:lvl3pPr>
      <a:lvl4pPr marL="1257300" indent="-228600" algn="l" rtl="0" eaLnBrk="0" fontAlgn="base" hangingPunct="0">
        <a:lnSpc>
          <a:spcPct val="85000"/>
        </a:lnSpc>
        <a:spcBef>
          <a:spcPct val="15000"/>
        </a:spcBef>
        <a:spcAft>
          <a:spcPct val="20000"/>
        </a:spcAft>
        <a:buClr>
          <a:srgbClr val="C41230"/>
        </a:buClr>
        <a:buChar char="•"/>
        <a:defRPr sz="1600">
          <a:solidFill>
            <a:srgbClr val="000000"/>
          </a:solidFill>
          <a:latin typeface="+mn-lt"/>
        </a:defRPr>
      </a:lvl4pPr>
      <a:lvl5pPr marL="1600200" indent="-228600" algn="l" rtl="0" eaLnBrk="0" fontAlgn="base" hangingPunct="0">
        <a:spcBef>
          <a:spcPct val="0"/>
        </a:spcBef>
        <a:spcAft>
          <a:spcPct val="0"/>
        </a:spcAft>
        <a:buClr>
          <a:schemeClr val="bg1"/>
        </a:buClr>
        <a:buSzPct val="90000"/>
        <a:buFont typeface="Arial" charset="0"/>
        <a:defRPr sz="1400">
          <a:solidFill>
            <a:srgbClr val="FFFFFF"/>
          </a:solidFill>
          <a:latin typeface="+mn-lt"/>
        </a:defRPr>
      </a:lvl5pPr>
      <a:lvl6pPr marL="2057400" indent="-228600" algn="l" rtl="0" fontAlgn="base">
        <a:spcBef>
          <a:spcPct val="0"/>
        </a:spcBef>
        <a:spcAft>
          <a:spcPct val="0"/>
        </a:spcAft>
        <a:buClr>
          <a:schemeClr val="bg1"/>
        </a:buClr>
        <a:buSzPct val="90000"/>
        <a:buFont typeface="Arial" charset="0"/>
        <a:defRPr sz="1400">
          <a:solidFill>
            <a:srgbClr val="FFFFFF"/>
          </a:solidFill>
          <a:latin typeface="+mn-lt"/>
        </a:defRPr>
      </a:lvl6pPr>
      <a:lvl7pPr marL="2514600" indent="-228600" algn="l" rtl="0" fontAlgn="base">
        <a:spcBef>
          <a:spcPct val="0"/>
        </a:spcBef>
        <a:spcAft>
          <a:spcPct val="0"/>
        </a:spcAft>
        <a:buClr>
          <a:schemeClr val="bg1"/>
        </a:buClr>
        <a:buSzPct val="90000"/>
        <a:buFont typeface="Arial" charset="0"/>
        <a:defRPr sz="1400">
          <a:solidFill>
            <a:srgbClr val="FFFFFF"/>
          </a:solidFill>
          <a:latin typeface="+mn-lt"/>
        </a:defRPr>
      </a:lvl7pPr>
      <a:lvl8pPr marL="2971800" indent="-228600" algn="l" rtl="0" fontAlgn="base">
        <a:spcBef>
          <a:spcPct val="0"/>
        </a:spcBef>
        <a:spcAft>
          <a:spcPct val="0"/>
        </a:spcAft>
        <a:buClr>
          <a:schemeClr val="bg1"/>
        </a:buClr>
        <a:buSzPct val="90000"/>
        <a:buFont typeface="Arial" charset="0"/>
        <a:defRPr sz="1400">
          <a:solidFill>
            <a:srgbClr val="FFFFFF"/>
          </a:solidFill>
          <a:latin typeface="+mn-lt"/>
        </a:defRPr>
      </a:lvl8pPr>
      <a:lvl9pPr marL="3429000" indent="-228600" algn="l" rtl="0" fontAlgn="base">
        <a:spcBef>
          <a:spcPct val="0"/>
        </a:spcBef>
        <a:spcAft>
          <a:spcPct val="0"/>
        </a:spcAft>
        <a:buClr>
          <a:schemeClr val="bg1"/>
        </a:buClr>
        <a:buSzPct val="90000"/>
        <a:buFont typeface="Arial" charset="0"/>
        <a:defRPr sz="14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Microsoft_Office_Excel_97-2003_Worksheet1.xls"/></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jpe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ctrTitle" sz="quarter"/>
          </p:nvPr>
        </p:nvSpPr>
        <p:spPr>
          <a:xfrm>
            <a:off x="590550" y="2743200"/>
            <a:ext cx="6191250" cy="830263"/>
          </a:xfrm>
        </p:spPr>
        <p:txBody>
          <a:bodyPr/>
          <a:lstStyle/>
          <a:p>
            <a:pPr eaLnBrk="1" hangingPunct="1"/>
            <a:r>
              <a:rPr lang="en-US" sz="2400" smtClean="0"/>
              <a:t>Using R to Develop a Molecular Diagnostic for Coronary Artery Disease</a:t>
            </a:r>
          </a:p>
        </p:txBody>
      </p:sp>
      <p:sp>
        <p:nvSpPr>
          <p:cNvPr id="28674" name="Subtitle 2"/>
          <p:cNvSpPr>
            <a:spLocks noGrp="1"/>
          </p:cNvSpPr>
          <p:nvPr>
            <p:ph type="subTitle" sz="quarter" idx="1"/>
          </p:nvPr>
        </p:nvSpPr>
        <p:spPr>
          <a:xfrm>
            <a:off x="581025" y="3581400"/>
            <a:ext cx="5591175" cy="938213"/>
          </a:xfrm>
        </p:spPr>
        <p:txBody>
          <a:bodyPr/>
          <a:lstStyle/>
          <a:p>
            <a:pPr eaLnBrk="1" hangingPunct="1"/>
            <a:r>
              <a:rPr lang="en-US" smtClean="0"/>
              <a:t>Mike Elashoff</a:t>
            </a:r>
          </a:p>
          <a:p>
            <a:pPr eaLnBrk="1" hangingPunct="1"/>
            <a:r>
              <a:rPr lang="en-US" smtClean="0"/>
              <a:t>Bay Area R, May 11, 2010</a:t>
            </a:r>
          </a:p>
        </p:txBody>
      </p:sp>
      <p:sp>
        <p:nvSpPr>
          <p:cNvPr id="5" name="Rectangle 4"/>
          <p:cNvSpPr/>
          <p:nvPr/>
        </p:nvSpPr>
        <p:spPr>
          <a:xfrm>
            <a:off x="838200" y="6248400"/>
            <a:ext cx="4572000" cy="246221"/>
          </a:xfrm>
          <a:prstGeom prst="rect">
            <a:avLst/>
          </a:prstGeom>
        </p:spPr>
        <p:txBody>
          <a:bodyPr>
            <a:spAutoFit/>
          </a:bodyPr>
          <a:lstStyle/>
          <a:p>
            <a:r>
              <a:rPr lang="en-US" sz="1000" dirty="0" smtClean="0"/>
              <a:t>Not approved for use with healthcare providers</a:t>
            </a:r>
            <a:endParaRPr lang="en-US" sz="10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endParaRPr lang="en-US" smtClean="0"/>
          </a:p>
        </p:txBody>
      </p:sp>
      <p:pic>
        <p:nvPicPr>
          <p:cNvPr id="32770" name="Picture 2"/>
          <p:cNvPicPr>
            <a:picLocks noChangeAspect="1" noChangeArrowheads="1"/>
          </p:cNvPicPr>
          <p:nvPr/>
        </p:nvPicPr>
        <p:blipFill>
          <a:blip r:embed="rId3" cstate="print"/>
          <a:srcRect/>
          <a:stretch>
            <a:fillRect/>
          </a:stretch>
        </p:blipFill>
        <p:spPr bwMode="auto">
          <a:xfrm>
            <a:off x="142875" y="366713"/>
            <a:ext cx="8858250" cy="6124575"/>
          </a:xfrm>
          <a:prstGeom prst="rect">
            <a:avLst/>
          </a:prstGeom>
          <a:noFill/>
          <a:ln w="9525">
            <a:noFill/>
            <a:miter lim="800000"/>
            <a:headEnd/>
            <a:tailEnd/>
          </a:ln>
        </p:spPr>
      </p:pic>
      <p:sp>
        <p:nvSpPr>
          <p:cNvPr id="7" name="TextBox 6"/>
          <p:cNvSpPr txBox="1">
            <a:spLocks noChangeArrowheads="1"/>
          </p:cNvSpPr>
          <p:nvPr/>
        </p:nvSpPr>
        <p:spPr bwMode="auto">
          <a:xfrm>
            <a:off x="6781800" y="609600"/>
            <a:ext cx="2057400" cy="1524000"/>
          </a:xfrm>
          <a:prstGeom prst="rect">
            <a:avLst/>
          </a:prstGeom>
          <a:solidFill>
            <a:schemeClr val="accent2">
              <a:lumMod val="20000"/>
              <a:lumOff val="80000"/>
            </a:schemeClr>
          </a:solidFill>
          <a:ln w="9525">
            <a:solidFill>
              <a:schemeClr val="tx1"/>
            </a:solidFill>
            <a:miter lim="800000"/>
            <a:headEnd/>
            <a:tailEnd/>
          </a:ln>
        </p:spPr>
        <p:txBody>
          <a:bodyPr>
            <a:spAutoFit/>
          </a:bodyPr>
          <a:lstStyle/>
          <a:p>
            <a:pPr algn="ctr" fontAlgn="auto">
              <a:spcBef>
                <a:spcPts val="0"/>
              </a:spcBef>
              <a:spcAft>
                <a:spcPts val="0"/>
              </a:spcAft>
              <a:defRPr/>
            </a:pPr>
            <a:r>
              <a:rPr lang="en-US" dirty="0">
                <a:latin typeface="+mn-lt"/>
              </a:rPr>
              <a:t>Statistically significant improvement over standard risk factors</a:t>
            </a:r>
          </a:p>
        </p:txBody>
      </p:sp>
      <p:sp>
        <p:nvSpPr>
          <p:cNvPr id="5" name="TextBox 4"/>
          <p:cNvSpPr txBox="1">
            <a:spLocks noChangeArrowheads="1"/>
          </p:cNvSpPr>
          <p:nvPr/>
        </p:nvSpPr>
        <p:spPr bwMode="auto">
          <a:xfrm>
            <a:off x="6781800" y="2209800"/>
            <a:ext cx="2057400" cy="369888"/>
          </a:xfrm>
          <a:prstGeom prst="rect">
            <a:avLst/>
          </a:prstGeom>
          <a:solidFill>
            <a:schemeClr val="accent2">
              <a:lumMod val="20000"/>
              <a:lumOff val="80000"/>
            </a:schemeClr>
          </a:solidFill>
          <a:ln w="9525">
            <a:solidFill>
              <a:schemeClr val="tx1"/>
            </a:solidFill>
            <a:miter lim="800000"/>
            <a:headEnd/>
            <a:tailEnd/>
          </a:ln>
        </p:spPr>
        <p:txBody>
          <a:bodyPr>
            <a:spAutoFit/>
          </a:bodyPr>
          <a:lstStyle/>
          <a:p>
            <a:pPr algn="ctr" fontAlgn="auto">
              <a:spcBef>
                <a:spcPts val="0"/>
              </a:spcBef>
              <a:spcAft>
                <a:spcPts val="0"/>
              </a:spcAft>
              <a:defRPr/>
            </a:pPr>
            <a:r>
              <a:rPr lang="en-US" dirty="0">
                <a:latin typeface="+mn-lt"/>
              </a:rPr>
              <a:t>0/16 studies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Prospective Clinical Trial: PREDICT</a:t>
            </a:r>
          </a:p>
        </p:txBody>
      </p:sp>
      <p:sp>
        <p:nvSpPr>
          <p:cNvPr id="48130" name="Content Placeholder 2"/>
          <p:cNvSpPr>
            <a:spLocks noGrp="1"/>
          </p:cNvSpPr>
          <p:nvPr>
            <p:ph idx="1"/>
          </p:nvPr>
        </p:nvSpPr>
        <p:spPr>
          <a:xfrm>
            <a:off x="2743200" y="1600200"/>
            <a:ext cx="5972175" cy="4094163"/>
          </a:xfrm>
        </p:spPr>
        <p:txBody>
          <a:bodyPr/>
          <a:lstStyle/>
          <a:p>
            <a:pPr eaLnBrk="1" hangingPunct="1"/>
            <a:r>
              <a:rPr lang="en-US" dirty="0" smtClean="0"/>
              <a:t>Enrollment at the time of invasive coronary angiography</a:t>
            </a:r>
          </a:p>
          <a:p>
            <a:pPr eaLnBrk="1" hangingPunct="1"/>
            <a:endParaRPr lang="en-US" dirty="0" smtClean="0"/>
          </a:p>
          <a:p>
            <a:pPr eaLnBrk="1" hangingPunct="1"/>
            <a:r>
              <a:rPr lang="en-US" dirty="0" smtClean="0"/>
              <a:t>Collect:</a:t>
            </a:r>
          </a:p>
          <a:p>
            <a:pPr lvl="1" eaLnBrk="1" hangingPunct="1"/>
            <a:r>
              <a:rPr lang="en-US" dirty="0" smtClean="0"/>
              <a:t>Clinical data</a:t>
            </a:r>
          </a:p>
          <a:p>
            <a:pPr lvl="1" eaLnBrk="1" hangingPunct="1"/>
            <a:r>
              <a:rPr lang="en-US" dirty="0" smtClean="0"/>
              <a:t>Blood samples for gene expression</a:t>
            </a:r>
          </a:p>
          <a:p>
            <a:pPr lvl="1" eaLnBrk="1" hangingPunct="1"/>
            <a:r>
              <a:rPr lang="en-US" dirty="0" smtClean="0"/>
              <a:t>Invasive angiography </a:t>
            </a:r>
            <a:r>
              <a:rPr lang="en-US" dirty="0" smtClean="0"/>
              <a:t>results/films</a:t>
            </a:r>
          </a:p>
          <a:p>
            <a:pPr eaLnBrk="1" hangingPunct="1"/>
            <a:endParaRPr lang="en-US" dirty="0" smtClean="0"/>
          </a:p>
          <a:p>
            <a:pPr eaLnBrk="1" hangingPunct="1"/>
            <a:r>
              <a:rPr lang="en-US" dirty="0" smtClean="0"/>
              <a:t>Powered to detect ∆AUC of 5%</a:t>
            </a:r>
            <a:endParaRPr lang="en-US" dirty="0" smtClean="0"/>
          </a:p>
        </p:txBody>
      </p:sp>
      <p:sp>
        <p:nvSpPr>
          <p:cNvPr id="48134" name="Rectangle 6"/>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accent1"/>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48135" name="Rectangle 7"/>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Clinical Data Monitoring</a:t>
            </a:r>
          </a:p>
        </p:txBody>
      </p:sp>
      <p:sp>
        <p:nvSpPr>
          <p:cNvPr id="50178" name="Content Placeholder 4"/>
          <p:cNvSpPr>
            <a:spLocks noGrp="1"/>
          </p:cNvSpPr>
          <p:nvPr>
            <p:ph idx="1"/>
          </p:nvPr>
        </p:nvSpPr>
        <p:spPr>
          <a:xfrm>
            <a:off x="2514600" y="1925638"/>
            <a:ext cx="6234113" cy="4094162"/>
          </a:xfrm>
        </p:spPr>
        <p:txBody>
          <a:bodyPr/>
          <a:lstStyle/>
          <a:p>
            <a:pPr eaLnBrk="1" hangingPunct="1"/>
            <a:r>
              <a:rPr lang="en-US" smtClean="0"/>
              <a:t>Upfront simulation to estimate </a:t>
            </a:r>
            <a:r>
              <a:rPr lang="en-US" smtClean="0">
                <a:solidFill>
                  <a:schemeClr val="accent1"/>
                </a:solidFill>
              </a:rPr>
              <a:t>allowable error rate: 2.5%</a:t>
            </a:r>
          </a:p>
          <a:p>
            <a:pPr eaLnBrk="1" hangingPunct="1"/>
            <a:endParaRPr lang="en-US" smtClean="0"/>
          </a:p>
          <a:p>
            <a:pPr eaLnBrk="1" hangingPunct="1"/>
            <a:r>
              <a:rPr lang="en-US" smtClean="0"/>
              <a:t>2000 patients, 100 monitored fields/patient</a:t>
            </a:r>
          </a:p>
          <a:p>
            <a:pPr eaLnBrk="1" hangingPunct="1"/>
            <a:r>
              <a:rPr lang="en-US" smtClean="0"/>
              <a:t>200,000 fields checked</a:t>
            </a:r>
          </a:p>
          <a:p>
            <a:pPr eaLnBrk="1" hangingPunct="1"/>
            <a:r>
              <a:rPr lang="en-US" smtClean="0"/>
              <a:t>~15,000 corrections (</a:t>
            </a:r>
            <a:r>
              <a:rPr lang="en-US" smtClean="0">
                <a:solidFill>
                  <a:schemeClr val="accent1"/>
                </a:solidFill>
              </a:rPr>
              <a:t>7.5% error rate</a:t>
            </a:r>
            <a:r>
              <a:rPr lang="en-US" smtClean="0"/>
              <a:t>)</a:t>
            </a:r>
          </a:p>
        </p:txBody>
      </p:sp>
      <p:sp>
        <p:nvSpPr>
          <p:cNvPr id="50182" name="Rectangle 6"/>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accent1"/>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50183" name="Rectangle 7"/>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r>
              <a:rPr lang="en-US" smtClean="0"/>
              <a:t>Computerized Assessment of Angiography</a:t>
            </a:r>
          </a:p>
        </p:txBody>
      </p:sp>
      <p:sp>
        <p:nvSpPr>
          <p:cNvPr id="109571" name="Rectangle 3"/>
          <p:cNvSpPr>
            <a:spLocks noGrp="1" noChangeArrowheads="1"/>
          </p:cNvSpPr>
          <p:nvPr>
            <p:ph type="body" idx="4294967295"/>
          </p:nvPr>
        </p:nvSpPr>
        <p:spPr>
          <a:xfrm>
            <a:off x="2514600" y="1905000"/>
            <a:ext cx="6081713" cy="4094163"/>
          </a:xfrm>
        </p:spPr>
        <p:txBody>
          <a:bodyPr/>
          <a:lstStyle/>
          <a:p>
            <a:r>
              <a:rPr lang="en-US" smtClean="0"/>
              <a:t>Sent invasive angiography films to a core laboratory for computerized assessment (QCA)</a:t>
            </a:r>
          </a:p>
          <a:p>
            <a:endParaRPr lang="en-US" smtClean="0"/>
          </a:p>
          <a:p>
            <a:r>
              <a:rPr lang="en-US" smtClean="0"/>
              <a:t>Compare maximal blockage</a:t>
            </a:r>
          </a:p>
          <a:p>
            <a:pPr lvl="1"/>
            <a:r>
              <a:rPr lang="en-US" smtClean="0"/>
              <a:t>Clinic read</a:t>
            </a:r>
          </a:p>
          <a:p>
            <a:pPr lvl="1"/>
            <a:r>
              <a:rPr lang="en-US" smtClean="0"/>
              <a:t>QCA computerized read </a:t>
            </a:r>
          </a:p>
        </p:txBody>
      </p:sp>
      <p:sp>
        <p:nvSpPr>
          <p:cNvPr id="109572" name="Rectangle 4"/>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accent1"/>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109573" name="Rectangle 5"/>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QCA</a:t>
            </a:r>
          </a:p>
        </p:txBody>
      </p:sp>
      <p:pic>
        <p:nvPicPr>
          <p:cNvPr id="52228" name="Picture 6"/>
          <p:cNvPicPr>
            <a:picLocks noChangeAspect="1" noChangeArrowheads="1"/>
          </p:cNvPicPr>
          <p:nvPr/>
        </p:nvPicPr>
        <p:blipFill>
          <a:blip r:embed="rId3" cstate="print"/>
          <a:srcRect t="10730" r="4762"/>
          <a:stretch>
            <a:fillRect/>
          </a:stretch>
        </p:blipFill>
        <p:spPr bwMode="auto">
          <a:xfrm>
            <a:off x="1600200" y="0"/>
            <a:ext cx="6096000" cy="5705475"/>
          </a:xfrm>
          <a:prstGeom prst="rect">
            <a:avLst/>
          </a:prstGeom>
          <a:noFill/>
          <a:ln w="9525">
            <a:noFill/>
            <a:miter lim="800000"/>
            <a:headEnd/>
            <a:tailEnd/>
          </a:ln>
        </p:spPr>
      </p:pic>
      <p:sp>
        <p:nvSpPr>
          <p:cNvPr id="6" name="Rectangle 5"/>
          <p:cNvSpPr/>
          <p:nvPr/>
        </p:nvSpPr>
        <p:spPr>
          <a:xfrm>
            <a:off x="304800" y="5578475"/>
            <a:ext cx="8763000" cy="1203325"/>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a:defRPr/>
            </a:pPr>
            <a:r>
              <a:rPr lang="en-US">
                <a:latin typeface="Calibri" pitchFamily="34" charset="0"/>
              </a:rPr>
              <a:t>smoothScatter(MaxSten,QCAMaxSten,nrpoints=2000,nbin=100,pch=16,</a:t>
            </a:r>
          </a:p>
          <a:p>
            <a:pPr>
              <a:defRPr/>
            </a:pPr>
            <a:r>
              <a:rPr lang="en-US">
                <a:latin typeface="Calibri" pitchFamily="34" charset="0"/>
              </a:rPr>
              <a:t>cex=.33,ylab="QCA Read",xlab="Clinical Site Read")</a:t>
            </a:r>
          </a:p>
          <a:p>
            <a:pPr>
              <a:defRPr/>
            </a:pPr>
            <a:r>
              <a:rPr lang="en-US">
                <a:latin typeface="Calibri" pitchFamily="34" charset="0"/>
              </a:rPr>
              <a:t>model1&lt;-loess(QCAMaxSten~MaxSten) lines(0:100,predict(model1,newdata=data.frame(MaxSten=c(0:100))),col=2,lwd=3)</a:t>
            </a:r>
          </a:p>
        </p:txBody>
      </p:sp>
      <p:sp>
        <p:nvSpPr>
          <p:cNvPr id="52230" name="Rectangle 8"/>
          <p:cNvSpPr>
            <a:spLocks noChangeArrowheads="1"/>
          </p:cNvSpPr>
          <p:nvPr/>
        </p:nvSpPr>
        <p:spPr bwMode="auto">
          <a:xfrm>
            <a:off x="228600" y="5203825"/>
            <a:ext cx="1930400" cy="366713"/>
          </a:xfrm>
          <a:prstGeom prst="rect">
            <a:avLst/>
          </a:prstGeom>
          <a:noFill/>
          <a:ln w="9525">
            <a:noFill/>
            <a:miter lim="800000"/>
            <a:headEnd/>
            <a:tailEnd/>
          </a:ln>
        </p:spPr>
        <p:txBody>
          <a:bodyPr wrap="none">
            <a:spAutoFit/>
          </a:bodyPr>
          <a:lstStyle/>
          <a:p>
            <a:r>
              <a:rPr lang="en-US">
                <a:solidFill>
                  <a:srgbClr val="000000"/>
                </a:solidFill>
                <a:latin typeface="Calibri" pitchFamily="34" charset="0"/>
              </a:rPr>
              <a:t>geneplotter library</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r>
              <a:rPr lang="en-US" smtClean="0"/>
              <a:t>Algorithm Development (3 years in 4 bullets)</a:t>
            </a:r>
          </a:p>
        </p:txBody>
      </p:sp>
      <p:sp>
        <p:nvSpPr>
          <p:cNvPr id="123907" name="Rectangle 3"/>
          <p:cNvSpPr>
            <a:spLocks noGrp="1" noChangeArrowheads="1"/>
          </p:cNvSpPr>
          <p:nvPr>
            <p:ph type="body" idx="4294967295"/>
          </p:nvPr>
        </p:nvSpPr>
        <p:spPr/>
        <p:txBody>
          <a:bodyPr/>
          <a:lstStyle/>
          <a:p>
            <a:r>
              <a:rPr lang="en-US" smtClean="0"/>
              <a:t>50,000 genes (Microarray)</a:t>
            </a:r>
          </a:p>
          <a:p>
            <a:r>
              <a:rPr lang="en-US" smtClean="0"/>
              <a:t>~100 genes (PCR)</a:t>
            </a:r>
          </a:p>
          <a:p>
            <a:r>
              <a:rPr lang="en-US" smtClean="0"/>
              <a:t>~10 terms</a:t>
            </a:r>
          </a:p>
          <a:p>
            <a:r>
              <a:rPr lang="en-US" smtClean="0"/>
              <a:t>1 algorithm</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Discovery: Paired Microarray (N=250)</a:t>
            </a:r>
          </a:p>
        </p:txBody>
      </p:sp>
      <p:sp>
        <p:nvSpPr>
          <p:cNvPr id="54274" name="Content Placeholder 2"/>
          <p:cNvSpPr>
            <a:spLocks noGrp="1"/>
          </p:cNvSpPr>
          <p:nvPr>
            <p:ph idx="1"/>
          </p:nvPr>
        </p:nvSpPr>
        <p:spPr>
          <a:xfrm>
            <a:off x="1800225" y="1544638"/>
            <a:ext cx="6429375" cy="4094162"/>
          </a:xfrm>
        </p:spPr>
        <p:txBody>
          <a:bodyPr/>
          <a:lstStyle/>
          <a:p>
            <a:pPr eaLnBrk="1" hangingPunct="1"/>
            <a:r>
              <a:rPr lang="en-US" smtClean="0">
                <a:latin typeface="Calibri" pitchFamily="34" charset="0"/>
              </a:rPr>
              <a:t>pairmatch (optmatch package)</a:t>
            </a:r>
          </a:p>
          <a:p>
            <a:pPr eaLnBrk="1" hangingPunct="1"/>
            <a:endParaRPr lang="en-US" smtClean="0">
              <a:latin typeface="Calibri" pitchFamily="34" charset="0"/>
            </a:endParaRPr>
          </a:p>
          <a:p>
            <a:pPr eaLnBrk="1" hangingPunct="1"/>
            <a:endParaRPr lang="en-US" smtClean="0">
              <a:latin typeface="Calibri" pitchFamily="34" charset="0"/>
            </a:endParaRPr>
          </a:p>
          <a:p>
            <a:pPr eaLnBrk="1" hangingPunct="1"/>
            <a:endParaRPr lang="en-US" smtClean="0">
              <a:latin typeface="Calibri" pitchFamily="34" charset="0"/>
            </a:endParaRPr>
          </a:p>
          <a:p>
            <a:pPr eaLnBrk="1" hangingPunct="1"/>
            <a:endParaRPr lang="en-US" smtClean="0">
              <a:latin typeface="Calibri" pitchFamily="34" charset="0"/>
            </a:endParaRPr>
          </a:p>
          <a:p>
            <a:pPr eaLnBrk="1" hangingPunct="1"/>
            <a:endParaRPr lang="en-US" smtClean="0">
              <a:latin typeface="Calibri" pitchFamily="34" charset="0"/>
            </a:endParaRPr>
          </a:p>
          <a:p>
            <a:pPr eaLnBrk="1" hangingPunct="1"/>
            <a:endParaRPr lang="en-US" smtClean="0">
              <a:latin typeface="Calibri" pitchFamily="34" charset="0"/>
            </a:endParaRPr>
          </a:p>
          <a:p>
            <a:pPr eaLnBrk="1" hangingPunct="1"/>
            <a:r>
              <a:rPr lang="en-US" smtClean="0">
                <a:latin typeface="Calibri" pitchFamily="34" charset="0"/>
              </a:rPr>
              <a:t>array normalization/QC, many methods/libraries</a:t>
            </a:r>
          </a:p>
          <a:p>
            <a:pPr eaLnBrk="1" hangingPunct="1"/>
            <a:endParaRPr lang="en-US" smtClean="0">
              <a:latin typeface="Calibri" pitchFamily="34" charset="0"/>
            </a:endParaRPr>
          </a:p>
          <a:p>
            <a:pPr eaLnBrk="1" hangingPunct="1"/>
            <a:r>
              <a:rPr lang="en-US" smtClean="0">
                <a:latin typeface="Calibri" pitchFamily="34" charset="0"/>
              </a:rPr>
              <a:t>clogit (survival package)</a:t>
            </a:r>
          </a:p>
        </p:txBody>
      </p:sp>
      <p:sp>
        <p:nvSpPr>
          <p:cNvPr id="6" name="Rectangle 5"/>
          <p:cNvSpPr/>
          <p:nvPr/>
        </p:nvSpPr>
        <p:spPr>
          <a:xfrm>
            <a:off x="2147888" y="5562600"/>
            <a:ext cx="5181600" cy="379413"/>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fontAlgn="auto">
              <a:spcBef>
                <a:spcPts val="0"/>
              </a:spcBef>
              <a:spcAft>
                <a:spcPts val="0"/>
              </a:spcAft>
              <a:defRPr/>
            </a:pPr>
            <a:r>
              <a:rPr lang="en-US" dirty="0" err="1">
                <a:latin typeface="Calibri" pitchFamily="34" charset="0"/>
              </a:rPr>
              <a:t>clogit</a:t>
            </a:r>
            <a:r>
              <a:rPr lang="en-US" dirty="0">
                <a:latin typeface="Calibri" pitchFamily="34" charset="0"/>
              </a:rPr>
              <a:t>(</a:t>
            </a:r>
            <a:r>
              <a:rPr lang="en-US" dirty="0" err="1">
                <a:latin typeface="Calibri" pitchFamily="34" charset="0"/>
              </a:rPr>
              <a:t>CaseControl~GeneExp+strata</a:t>
            </a:r>
            <a:r>
              <a:rPr lang="en-US" dirty="0">
                <a:latin typeface="Calibri" pitchFamily="34" charset="0"/>
              </a:rPr>
              <a:t>(Pairs),data=</a:t>
            </a:r>
            <a:r>
              <a:rPr lang="en-US" dirty="0" err="1">
                <a:latin typeface="Calibri" pitchFamily="34" charset="0"/>
              </a:rPr>
              <a:t>clin</a:t>
            </a:r>
            <a:r>
              <a:rPr lang="en-US" dirty="0">
                <a:latin typeface="Calibri" pitchFamily="34" charset="0"/>
              </a:rPr>
              <a:t> )</a:t>
            </a:r>
          </a:p>
        </p:txBody>
      </p:sp>
      <p:sp>
        <p:nvSpPr>
          <p:cNvPr id="8" name="Rectangle 7"/>
          <p:cNvSpPr/>
          <p:nvPr/>
        </p:nvSpPr>
        <p:spPr>
          <a:xfrm>
            <a:off x="2300288" y="1981200"/>
            <a:ext cx="5181600" cy="2301875"/>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fontAlgn="auto">
              <a:spcBef>
                <a:spcPts val="0"/>
              </a:spcBef>
              <a:spcAft>
                <a:spcPts val="0"/>
              </a:spcAft>
              <a:defRPr/>
            </a:pPr>
            <a:r>
              <a:rPr lang="en-US" dirty="0" err="1">
                <a:latin typeface="Calibri" pitchFamily="34" charset="0"/>
              </a:rPr>
              <a:t>m.dist</a:t>
            </a:r>
            <a:r>
              <a:rPr lang="en-US" dirty="0">
                <a:latin typeface="Calibri" pitchFamily="34" charset="0"/>
              </a:rPr>
              <a:t>&lt;-function(</a:t>
            </a:r>
            <a:r>
              <a:rPr lang="en-US" dirty="0" err="1">
                <a:latin typeface="Calibri" pitchFamily="34" charset="0"/>
              </a:rPr>
              <a:t>x,y,age.max</a:t>
            </a:r>
            <a:r>
              <a:rPr lang="en-US" dirty="0">
                <a:latin typeface="Calibri" pitchFamily="34" charset="0"/>
              </a:rPr>
              <a:t>=10){</a:t>
            </a:r>
          </a:p>
          <a:p>
            <a:pPr fontAlgn="auto">
              <a:spcBef>
                <a:spcPts val="0"/>
              </a:spcBef>
              <a:spcAft>
                <a:spcPts val="0"/>
              </a:spcAft>
              <a:defRPr/>
            </a:pPr>
            <a:r>
              <a:rPr lang="en-US" dirty="0">
                <a:latin typeface="Calibri" pitchFamily="34" charset="0"/>
              </a:rPr>
              <a:t>	a &lt;- 0</a:t>
            </a:r>
          </a:p>
          <a:p>
            <a:pPr fontAlgn="auto">
              <a:spcBef>
                <a:spcPts val="0"/>
              </a:spcBef>
              <a:spcAft>
                <a:spcPts val="0"/>
              </a:spcAft>
              <a:defRPr/>
            </a:pPr>
            <a:r>
              <a:rPr lang="en-US" dirty="0">
                <a:latin typeface="Calibri" pitchFamily="34" charset="0"/>
              </a:rPr>
              <a:t>	if(</a:t>
            </a:r>
            <a:r>
              <a:rPr lang="en-US" dirty="0" err="1">
                <a:latin typeface="Calibri" pitchFamily="34" charset="0"/>
              </a:rPr>
              <a:t>x$SEX</a:t>
            </a:r>
            <a:r>
              <a:rPr lang="en-US" dirty="0">
                <a:latin typeface="Calibri" pitchFamily="34" charset="0"/>
              </a:rPr>
              <a:t>!=</a:t>
            </a:r>
            <a:r>
              <a:rPr lang="en-US" dirty="0" err="1">
                <a:latin typeface="Calibri" pitchFamily="34" charset="0"/>
              </a:rPr>
              <a:t>y$SEX</a:t>
            </a:r>
            <a:r>
              <a:rPr lang="en-US" dirty="0">
                <a:latin typeface="Calibri" pitchFamily="34" charset="0"/>
              </a:rPr>
              <a:t>) a &lt;- </a:t>
            </a:r>
            <a:r>
              <a:rPr lang="en-US" dirty="0" err="1">
                <a:latin typeface="Calibri" pitchFamily="34" charset="0"/>
              </a:rPr>
              <a:t>Inf</a:t>
            </a:r>
            <a:endParaRPr lang="en-US" dirty="0">
              <a:latin typeface="Calibri" pitchFamily="34" charset="0"/>
            </a:endParaRPr>
          </a:p>
          <a:p>
            <a:pPr fontAlgn="auto">
              <a:spcBef>
                <a:spcPts val="0"/>
              </a:spcBef>
              <a:spcAft>
                <a:spcPts val="0"/>
              </a:spcAft>
              <a:defRPr/>
            </a:pPr>
            <a:r>
              <a:rPr lang="en-US" dirty="0">
                <a:latin typeface="Calibri" pitchFamily="34" charset="0"/>
              </a:rPr>
              <a:t>	a &lt;- a+2*abs(</a:t>
            </a:r>
            <a:r>
              <a:rPr lang="en-US" dirty="0" err="1">
                <a:latin typeface="Calibri" pitchFamily="34" charset="0"/>
              </a:rPr>
              <a:t>x$AGE-y$AGE</a:t>
            </a:r>
            <a:r>
              <a:rPr lang="en-US" dirty="0">
                <a:latin typeface="Calibri" pitchFamily="34" charset="0"/>
              </a:rPr>
              <a:t>)</a:t>
            </a:r>
          </a:p>
          <a:p>
            <a:pPr fontAlgn="auto">
              <a:spcBef>
                <a:spcPts val="0"/>
              </a:spcBef>
              <a:spcAft>
                <a:spcPts val="0"/>
              </a:spcAft>
              <a:defRPr/>
            </a:pPr>
            <a:r>
              <a:rPr lang="en-US" dirty="0">
                <a:latin typeface="Calibri" pitchFamily="34" charset="0"/>
              </a:rPr>
              <a:t>	if(abs(</a:t>
            </a:r>
            <a:r>
              <a:rPr lang="en-US" dirty="0" err="1">
                <a:latin typeface="Calibri" pitchFamily="34" charset="0"/>
              </a:rPr>
              <a:t>x$AGE-y$AGE</a:t>
            </a:r>
            <a:r>
              <a:rPr lang="en-US" dirty="0">
                <a:latin typeface="Calibri" pitchFamily="34" charset="0"/>
              </a:rPr>
              <a:t>)&gt;age.max) a &lt;- </a:t>
            </a:r>
            <a:r>
              <a:rPr lang="en-US" dirty="0" err="1">
                <a:latin typeface="Calibri" pitchFamily="34" charset="0"/>
              </a:rPr>
              <a:t>Inf</a:t>
            </a:r>
            <a:endParaRPr lang="en-US" dirty="0">
              <a:latin typeface="Calibri" pitchFamily="34" charset="0"/>
            </a:endParaRPr>
          </a:p>
          <a:p>
            <a:pPr fontAlgn="auto">
              <a:spcBef>
                <a:spcPts val="0"/>
              </a:spcBef>
              <a:spcAft>
                <a:spcPts val="0"/>
              </a:spcAft>
              <a:defRPr/>
            </a:pPr>
            <a:r>
              <a:rPr lang="en-US" dirty="0">
                <a:latin typeface="Calibri" pitchFamily="34" charset="0"/>
              </a:rPr>
              <a:t>	a &lt;- </a:t>
            </a:r>
            <a:r>
              <a:rPr lang="en-US" dirty="0" err="1">
                <a:latin typeface="Calibri" pitchFamily="34" charset="0"/>
              </a:rPr>
              <a:t>a+ifelse</a:t>
            </a:r>
            <a:r>
              <a:rPr lang="en-US" dirty="0">
                <a:latin typeface="Calibri" pitchFamily="34" charset="0"/>
              </a:rPr>
              <a:t>(</a:t>
            </a:r>
            <a:r>
              <a:rPr lang="en-US" dirty="0" err="1">
                <a:latin typeface="Calibri" pitchFamily="34" charset="0"/>
              </a:rPr>
              <a:t>x$Center</a:t>
            </a:r>
            <a:r>
              <a:rPr lang="en-US" dirty="0">
                <a:latin typeface="Calibri" pitchFamily="34" charset="0"/>
              </a:rPr>
              <a:t>!=y$Center,10,0)</a:t>
            </a:r>
          </a:p>
          <a:p>
            <a:pPr fontAlgn="auto">
              <a:spcBef>
                <a:spcPts val="0"/>
              </a:spcBef>
              <a:spcAft>
                <a:spcPts val="0"/>
              </a:spcAft>
              <a:defRPr/>
            </a:pPr>
            <a:r>
              <a:rPr lang="en-US" dirty="0">
                <a:latin typeface="Calibri" pitchFamily="34" charset="0"/>
              </a:rPr>
              <a:t>	a</a:t>
            </a:r>
          </a:p>
          <a:p>
            <a:pPr fontAlgn="auto">
              <a:spcBef>
                <a:spcPts val="0"/>
              </a:spcBef>
              <a:spcAft>
                <a:spcPts val="0"/>
              </a:spcAft>
              <a:defRPr/>
            </a:pPr>
            <a:r>
              <a:rPr lang="en-US" dirty="0">
                <a:latin typeface="Calibri" pitchFamily="34" charset="0"/>
              </a:rPr>
              <a:t>}</a:t>
            </a:r>
          </a:p>
        </p:txBody>
      </p:sp>
      <p:sp>
        <p:nvSpPr>
          <p:cNvPr id="54280" name="Rectangle 8"/>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accent1"/>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54281" name="Rectangle 9"/>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Paired Array Analysis</a:t>
            </a:r>
          </a:p>
        </p:txBody>
      </p:sp>
      <p:pic>
        <p:nvPicPr>
          <p:cNvPr id="56324" name="Picture 7"/>
          <p:cNvPicPr>
            <a:picLocks noChangeAspect="1" noChangeArrowheads="1"/>
          </p:cNvPicPr>
          <p:nvPr/>
        </p:nvPicPr>
        <p:blipFill>
          <a:blip r:embed="rId3" cstate="print"/>
          <a:srcRect/>
          <a:stretch>
            <a:fillRect/>
          </a:stretch>
        </p:blipFill>
        <p:spPr bwMode="auto">
          <a:xfrm>
            <a:off x="2695575" y="381000"/>
            <a:ext cx="5838825" cy="5818188"/>
          </a:xfrm>
          <a:prstGeom prst="rect">
            <a:avLst/>
          </a:prstGeom>
          <a:noFill/>
          <a:ln w="12700" algn="ctr">
            <a:noFill/>
            <a:miter lim="800000"/>
            <a:headEnd/>
            <a:tailEnd/>
          </a:ln>
        </p:spPr>
      </p:pic>
      <p:sp>
        <p:nvSpPr>
          <p:cNvPr id="6" name="Rectangle 5"/>
          <p:cNvSpPr/>
          <p:nvPr/>
        </p:nvSpPr>
        <p:spPr>
          <a:xfrm>
            <a:off x="2895600" y="6248400"/>
            <a:ext cx="2819400" cy="379413"/>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r>
              <a:rPr lang="en-US">
                <a:solidFill>
                  <a:srgbClr val="000000"/>
                </a:solidFill>
                <a:latin typeface="Calibri" pitchFamily="34" charset="0"/>
              </a:rPr>
              <a:t>heatmap2 (gplots package)</a:t>
            </a:r>
          </a:p>
        </p:txBody>
      </p:sp>
      <p:sp>
        <p:nvSpPr>
          <p:cNvPr id="56328" name="Rectangle 8"/>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accent1"/>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56329" name="Rectangle 9"/>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Algorithm Development (PCR, N=600)</a:t>
            </a:r>
          </a:p>
        </p:txBody>
      </p:sp>
      <p:sp>
        <p:nvSpPr>
          <p:cNvPr id="58370" name="Content Placeholder 2"/>
          <p:cNvSpPr>
            <a:spLocks noGrp="1"/>
          </p:cNvSpPr>
          <p:nvPr>
            <p:ph idx="1"/>
          </p:nvPr>
        </p:nvSpPr>
        <p:spPr>
          <a:xfrm>
            <a:off x="2209800" y="1925638"/>
            <a:ext cx="6538913" cy="4094162"/>
          </a:xfrm>
        </p:spPr>
        <p:txBody>
          <a:bodyPr/>
          <a:lstStyle/>
          <a:p>
            <a:pPr eaLnBrk="1" hangingPunct="1"/>
            <a:r>
              <a:rPr lang="en-US" smtClean="0"/>
              <a:t>“The first principle is that you must not fool yourself and you are the easiest person to fool.”   </a:t>
            </a:r>
          </a:p>
          <a:p>
            <a:pPr marL="742950" lvl="1" indent="-285750" eaLnBrk="1" hangingPunct="1">
              <a:buFontTx/>
              <a:buNone/>
            </a:pPr>
            <a:r>
              <a:rPr lang="en-US" smtClean="0"/>
              <a:t>Richard Feynman</a:t>
            </a:r>
          </a:p>
          <a:p>
            <a:pPr eaLnBrk="1" hangingPunct="1"/>
            <a:endParaRPr lang="en-US" smtClean="0"/>
          </a:p>
          <a:p>
            <a:pPr eaLnBrk="1" hangingPunct="1"/>
            <a:r>
              <a:rPr lang="en-US" smtClean="0"/>
              <a:t>glmrob (robustbase package)</a:t>
            </a:r>
          </a:p>
          <a:p>
            <a:pPr eaLnBrk="1" hangingPunct="1"/>
            <a:endParaRPr lang="en-US" smtClean="0"/>
          </a:p>
          <a:p>
            <a:pPr eaLnBrk="1" hangingPunct="1"/>
            <a:endParaRPr lang="en-US" smtClean="0"/>
          </a:p>
          <a:p>
            <a:pPr eaLnBrk="1" hangingPunct="1"/>
            <a:r>
              <a:rPr lang="en-US" smtClean="0"/>
              <a:t>Gene set/pathway analyses of limited utility</a:t>
            </a:r>
          </a:p>
          <a:p>
            <a:pPr eaLnBrk="1" hangingPunct="1"/>
            <a:endParaRPr lang="en-US" smtClean="0"/>
          </a:p>
          <a:p>
            <a:pPr eaLnBrk="1" hangingPunct="1">
              <a:buFontTx/>
              <a:buNone/>
            </a:pPr>
            <a:endParaRPr lang="en-US" smtClean="0"/>
          </a:p>
        </p:txBody>
      </p:sp>
      <p:sp>
        <p:nvSpPr>
          <p:cNvPr id="6" name="Rectangle 5"/>
          <p:cNvSpPr/>
          <p:nvPr/>
        </p:nvSpPr>
        <p:spPr>
          <a:xfrm>
            <a:off x="2514600" y="3811588"/>
            <a:ext cx="6400800" cy="379412"/>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a:defRPr/>
            </a:pPr>
            <a:r>
              <a:rPr lang="en-US">
                <a:latin typeface="Calibri" pitchFamily="34" charset="0"/>
              </a:rPr>
              <a:t>glmrob(Disease~SEX+AGE+pcr.dat[,i],</a:t>
            </a:r>
            <a:r>
              <a:rPr lang="en-US">
                <a:solidFill>
                  <a:srgbClr val="000000"/>
                </a:solidFill>
                <a:latin typeface="Calibri" pitchFamily="34" charset="0"/>
              </a:rPr>
              <a:t>family=binomial(link=logit))</a:t>
            </a:r>
          </a:p>
        </p:txBody>
      </p:sp>
      <p:sp>
        <p:nvSpPr>
          <p:cNvPr id="58375" name="Rectangle 7"/>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accent1"/>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58376" name="Rectangle 8"/>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endParaRPr lang="en-US" smtClean="0"/>
          </a:p>
        </p:txBody>
      </p:sp>
      <p:pic>
        <p:nvPicPr>
          <p:cNvPr id="60419" name="Picture 4" descr="jim_paper-Fig1"/>
          <p:cNvPicPr>
            <a:picLocks noChangeAspect="1" noChangeArrowheads="1"/>
          </p:cNvPicPr>
          <p:nvPr/>
        </p:nvPicPr>
        <p:blipFill>
          <a:blip r:embed="rId3" cstate="print"/>
          <a:srcRect/>
          <a:stretch>
            <a:fillRect/>
          </a:stretch>
        </p:blipFill>
        <p:spPr bwMode="auto">
          <a:xfrm>
            <a:off x="2133600" y="233363"/>
            <a:ext cx="5638800" cy="6319837"/>
          </a:xfrm>
          <a:prstGeom prst="rect">
            <a:avLst/>
          </a:prstGeom>
          <a:noFill/>
          <a:ln w="9525">
            <a:noFill/>
            <a:miter lim="800000"/>
            <a:headEnd/>
            <a:tailEnd/>
          </a:ln>
        </p:spPr>
      </p:pic>
      <p:sp>
        <p:nvSpPr>
          <p:cNvPr id="60421" name="Rectangle 5"/>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accent1"/>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60422" name="Rectangle 6"/>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
        <p:nvSpPr>
          <p:cNvPr id="60423" name="Text Box 7"/>
          <p:cNvSpPr txBox="1">
            <a:spLocks noChangeArrowheads="1"/>
          </p:cNvSpPr>
          <p:nvPr/>
        </p:nvSpPr>
        <p:spPr bwMode="auto">
          <a:xfrm>
            <a:off x="3429000" y="6186488"/>
            <a:ext cx="4114800" cy="366712"/>
          </a:xfrm>
          <a:prstGeom prst="rect">
            <a:avLst/>
          </a:prstGeom>
          <a:solidFill>
            <a:schemeClr val="tx2"/>
          </a:solidFill>
          <a:ln w="9525">
            <a:noFill/>
            <a:miter lim="800000"/>
            <a:headEnd/>
            <a:tailEnd/>
          </a:ln>
          <a:effectLst/>
        </p:spPr>
        <p:txBody>
          <a:bodyPr>
            <a:spAutoFit/>
          </a:bodyPr>
          <a:lstStyle/>
          <a:p>
            <a:pPr>
              <a:spcBef>
                <a:spcPct val="50000"/>
              </a:spcBef>
            </a:pPr>
            <a:r>
              <a:rPr lang="en-US"/>
              <a:t>Correlation to Neutrophil%</a:t>
            </a:r>
          </a:p>
        </p:txBody>
      </p:sp>
      <p:sp>
        <p:nvSpPr>
          <p:cNvPr id="60424" name="Text Box 8"/>
          <p:cNvSpPr txBox="1">
            <a:spLocks noChangeArrowheads="1"/>
          </p:cNvSpPr>
          <p:nvPr/>
        </p:nvSpPr>
        <p:spPr bwMode="auto">
          <a:xfrm rot="16200000">
            <a:off x="183357" y="2712243"/>
            <a:ext cx="4114800" cy="366713"/>
          </a:xfrm>
          <a:prstGeom prst="rect">
            <a:avLst/>
          </a:prstGeom>
          <a:solidFill>
            <a:schemeClr val="tx2"/>
          </a:solidFill>
          <a:ln w="9525">
            <a:noFill/>
            <a:miter lim="800000"/>
            <a:headEnd/>
            <a:tailEnd/>
          </a:ln>
          <a:effectLst/>
        </p:spPr>
        <p:txBody>
          <a:bodyPr>
            <a:spAutoFit/>
          </a:bodyPr>
          <a:lstStyle/>
          <a:p>
            <a:pPr>
              <a:spcBef>
                <a:spcPct val="50000"/>
              </a:spcBef>
            </a:pPr>
            <a:r>
              <a:rPr lang="en-US"/>
              <a:t>Correlation to Lymphocyte%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r>
              <a:rPr lang="en-US" dirty="0" smtClean="0"/>
              <a:t>Genomic Test for Coronary Artery Disease</a:t>
            </a:r>
          </a:p>
        </p:txBody>
      </p:sp>
      <p:sp>
        <p:nvSpPr>
          <p:cNvPr id="107523" name="Rectangle 3"/>
          <p:cNvSpPr>
            <a:spLocks noGrp="1" noChangeArrowheads="1"/>
          </p:cNvSpPr>
          <p:nvPr>
            <p:ph type="body" idx="4294967295"/>
          </p:nvPr>
        </p:nvSpPr>
        <p:spPr/>
        <p:txBody>
          <a:bodyPr/>
          <a:lstStyle/>
          <a:p>
            <a:r>
              <a:rPr lang="en-US" smtClean="0"/>
              <a:t>Intersection of three hard problems</a:t>
            </a:r>
          </a:p>
          <a:p>
            <a:pPr lvl="1"/>
            <a:r>
              <a:rPr lang="en-US" smtClean="0"/>
              <a:t>Clinical</a:t>
            </a:r>
          </a:p>
          <a:p>
            <a:pPr lvl="1"/>
            <a:r>
              <a:rPr lang="en-US" smtClean="0"/>
              <a:t>Biological</a:t>
            </a:r>
          </a:p>
          <a:p>
            <a:pPr lvl="1"/>
            <a:r>
              <a:rPr lang="en-US" smtClean="0"/>
              <a:t>Statistical</a:t>
            </a:r>
          </a:p>
          <a:p>
            <a:r>
              <a:rPr lang="en-US" smtClean="0"/>
              <a:t>Our clinical trial</a:t>
            </a:r>
          </a:p>
          <a:p>
            <a:r>
              <a:rPr lang="en-US" smtClean="0"/>
              <a:t>Statistical methods</a:t>
            </a:r>
          </a:p>
          <a:p>
            <a:r>
              <a:rPr lang="en-US" smtClean="0"/>
              <a:t>Results</a:t>
            </a:r>
          </a:p>
          <a:p>
            <a:r>
              <a:rPr lang="en-US" smtClean="0"/>
              <a:t>Translating an algorithm into a product</a:t>
            </a:r>
          </a:p>
        </p:txBody>
      </p:sp>
      <p:sp>
        <p:nvSpPr>
          <p:cNvPr id="107524" name="Rectangle 4"/>
          <p:cNvSpPr>
            <a:spLocks noChangeArrowheads="1"/>
          </p:cNvSpPr>
          <p:nvPr/>
        </p:nvSpPr>
        <p:spPr bwMode="auto">
          <a:xfrm>
            <a:off x="3048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endParaRPr lang="en-US" smtClean="0"/>
          </a:p>
        </p:txBody>
      </p:sp>
      <p:pic>
        <p:nvPicPr>
          <p:cNvPr id="62466" name="Picture 4"/>
          <p:cNvPicPr>
            <a:picLocks noChangeAspect="1" noChangeArrowheads="1"/>
          </p:cNvPicPr>
          <p:nvPr/>
        </p:nvPicPr>
        <p:blipFill>
          <a:blip r:embed="rId3" cstate="print"/>
          <a:srcRect/>
          <a:stretch>
            <a:fillRect/>
          </a:stretch>
        </p:blipFill>
        <p:spPr bwMode="auto">
          <a:xfrm>
            <a:off x="1828800" y="228600"/>
            <a:ext cx="6400800" cy="6391275"/>
          </a:xfrm>
          <a:prstGeom prst="rect">
            <a:avLst/>
          </a:prstGeom>
          <a:noFill/>
          <a:ln w="9525">
            <a:noFill/>
            <a:miter lim="800000"/>
            <a:headEnd/>
            <a:tailEnd/>
          </a:ln>
        </p:spPr>
      </p:pic>
      <p:grpSp>
        <p:nvGrpSpPr>
          <p:cNvPr id="62494" name="Group 30"/>
          <p:cNvGrpSpPr>
            <a:grpSpLocks/>
          </p:cNvGrpSpPr>
          <p:nvPr/>
        </p:nvGrpSpPr>
        <p:grpSpPr bwMode="auto">
          <a:xfrm>
            <a:off x="2667000" y="609600"/>
            <a:ext cx="5638800" cy="5029200"/>
            <a:chOff x="1680" y="381"/>
            <a:chExt cx="3552" cy="3168"/>
          </a:xfrm>
        </p:grpSpPr>
        <p:sp>
          <p:nvSpPr>
            <p:cNvPr id="62467" name="Oval 5"/>
            <p:cNvSpPr>
              <a:spLocks noChangeArrowheads="1"/>
            </p:cNvSpPr>
            <p:nvPr/>
          </p:nvSpPr>
          <p:spPr bwMode="auto">
            <a:xfrm>
              <a:off x="2592" y="2685"/>
              <a:ext cx="432" cy="432"/>
            </a:xfrm>
            <a:prstGeom prst="ellipse">
              <a:avLst/>
            </a:prstGeom>
            <a:solidFill>
              <a:schemeClr val="accent1">
                <a:alpha val="30196"/>
              </a:schemeClr>
            </a:solidFill>
            <a:ln w="12700">
              <a:solidFill>
                <a:schemeClr val="tx1"/>
              </a:solidFill>
              <a:round/>
              <a:headEnd/>
              <a:tailEnd/>
            </a:ln>
          </p:spPr>
          <p:txBody>
            <a:bodyPr wrap="none" anchor="ctr"/>
            <a:lstStyle/>
            <a:p>
              <a:endParaRPr lang="en-US"/>
            </a:p>
          </p:txBody>
        </p:sp>
        <p:sp>
          <p:nvSpPr>
            <p:cNvPr id="62468" name="Oval 6"/>
            <p:cNvSpPr>
              <a:spLocks noChangeArrowheads="1"/>
            </p:cNvSpPr>
            <p:nvPr/>
          </p:nvSpPr>
          <p:spPr bwMode="auto">
            <a:xfrm>
              <a:off x="2880" y="3069"/>
              <a:ext cx="432" cy="432"/>
            </a:xfrm>
            <a:prstGeom prst="ellipse">
              <a:avLst/>
            </a:prstGeom>
            <a:solidFill>
              <a:schemeClr val="accent2">
                <a:alpha val="30196"/>
              </a:schemeClr>
            </a:solidFill>
            <a:ln w="12700">
              <a:solidFill>
                <a:schemeClr val="tx1"/>
              </a:solidFill>
              <a:round/>
              <a:headEnd/>
              <a:tailEnd/>
            </a:ln>
          </p:spPr>
          <p:txBody>
            <a:bodyPr wrap="none" anchor="ctr"/>
            <a:lstStyle/>
            <a:p>
              <a:endParaRPr lang="en-US"/>
            </a:p>
          </p:txBody>
        </p:sp>
        <p:sp>
          <p:nvSpPr>
            <p:cNvPr id="62469" name="Oval 7"/>
            <p:cNvSpPr>
              <a:spLocks noChangeArrowheads="1"/>
            </p:cNvSpPr>
            <p:nvPr/>
          </p:nvSpPr>
          <p:spPr bwMode="auto">
            <a:xfrm>
              <a:off x="3648" y="2541"/>
              <a:ext cx="1056" cy="1008"/>
            </a:xfrm>
            <a:prstGeom prst="ellipse">
              <a:avLst/>
            </a:prstGeom>
            <a:solidFill>
              <a:schemeClr val="hlink">
                <a:alpha val="30196"/>
              </a:schemeClr>
            </a:solidFill>
            <a:ln w="12700">
              <a:solidFill>
                <a:schemeClr val="tx1"/>
              </a:solidFill>
              <a:round/>
              <a:headEnd/>
              <a:tailEnd/>
            </a:ln>
          </p:spPr>
          <p:txBody>
            <a:bodyPr wrap="none" anchor="ctr"/>
            <a:lstStyle/>
            <a:p>
              <a:endParaRPr lang="en-US"/>
            </a:p>
          </p:txBody>
        </p:sp>
        <p:sp>
          <p:nvSpPr>
            <p:cNvPr id="62470" name="Oval 8"/>
            <p:cNvSpPr>
              <a:spLocks noChangeArrowheads="1"/>
            </p:cNvSpPr>
            <p:nvPr/>
          </p:nvSpPr>
          <p:spPr bwMode="auto">
            <a:xfrm>
              <a:off x="2976" y="2301"/>
              <a:ext cx="432" cy="432"/>
            </a:xfrm>
            <a:prstGeom prst="ellipse">
              <a:avLst/>
            </a:prstGeom>
            <a:solidFill>
              <a:srgbClr val="FF9900">
                <a:alpha val="30196"/>
              </a:srgbClr>
            </a:solidFill>
            <a:ln w="12700">
              <a:solidFill>
                <a:schemeClr val="tx1"/>
              </a:solidFill>
              <a:round/>
              <a:headEnd/>
              <a:tailEnd/>
            </a:ln>
          </p:spPr>
          <p:txBody>
            <a:bodyPr wrap="none" anchor="ctr"/>
            <a:lstStyle/>
            <a:p>
              <a:endParaRPr lang="en-US"/>
            </a:p>
          </p:txBody>
        </p:sp>
        <p:sp>
          <p:nvSpPr>
            <p:cNvPr id="62471" name="Oval 9"/>
            <p:cNvSpPr>
              <a:spLocks noChangeArrowheads="1"/>
            </p:cNvSpPr>
            <p:nvPr/>
          </p:nvSpPr>
          <p:spPr bwMode="auto">
            <a:xfrm>
              <a:off x="3072" y="1869"/>
              <a:ext cx="432" cy="432"/>
            </a:xfrm>
            <a:prstGeom prst="ellipse">
              <a:avLst/>
            </a:prstGeom>
            <a:solidFill>
              <a:schemeClr val="folHlink">
                <a:alpha val="30196"/>
              </a:schemeClr>
            </a:solidFill>
            <a:ln w="12700">
              <a:solidFill>
                <a:schemeClr val="tx1"/>
              </a:solidFill>
              <a:round/>
              <a:headEnd/>
              <a:tailEnd/>
            </a:ln>
          </p:spPr>
          <p:txBody>
            <a:bodyPr wrap="none" anchor="ctr"/>
            <a:lstStyle/>
            <a:p>
              <a:endParaRPr lang="en-US"/>
            </a:p>
          </p:txBody>
        </p:sp>
        <p:sp>
          <p:nvSpPr>
            <p:cNvPr id="62472" name="Oval 10"/>
            <p:cNvSpPr>
              <a:spLocks noChangeArrowheads="1"/>
            </p:cNvSpPr>
            <p:nvPr/>
          </p:nvSpPr>
          <p:spPr bwMode="auto">
            <a:xfrm>
              <a:off x="3360" y="909"/>
              <a:ext cx="528" cy="528"/>
            </a:xfrm>
            <a:prstGeom prst="ellipse">
              <a:avLst/>
            </a:prstGeom>
            <a:solidFill>
              <a:schemeClr val="tx1">
                <a:alpha val="30196"/>
              </a:schemeClr>
            </a:solidFill>
            <a:ln w="12700">
              <a:solidFill>
                <a:schemeClr val="tx1"/>
              </a:solidFill>
              <a:round/>
              <a:headEnd/>
              <a:tailEnd/>
            </a:ln>
          </p:spPr>
          <p:txBody>
            <a:bodyPr wrap="none" anchor="ctr"/>
            <a:lstStyle/>
            <a:p>
              <a:endParaRPr lang="en-US"/>
            </a:p>
          </p:txBody>
        </p:sp>
        <p:sp>
          <p:nvSpPr>
            <p:cNvPr id="62473" name="Oval 11"/>
            <p:cNvSpPr>
              <a:spLocks noChangeArrowheads="1"/>
            </p:cNvSpPr>
            <p:nvPr/>
          </p:nvSpPr>
          <p:spPr bwMode="auto">
            <a:xfrm>
              <a:off x="1776" y="669"/>
              <a:ext cx="960" cy="576"/>
            </a:xfrm>
            <a:prstGeom prst="ellipse">
              <a:avLst/>
            </a:prstGeom>
            <a:solidFill>
              <a:srgbClr val="FF00FF">
                <a:alpha val="30196"/>
              </a:srgbClr>
            </a:solidFill>
            <a:ln w="12700">
              <a:solidFill>
                <a:schemeClr val="tx1"/>
              </a:solidFill>
              <a:round/>
              <a:headEnd/>
              <a:tailEnd/>
            </a:ln>
          </p:spPr>
          <p:txBody>
            <a:bodyPr wrap="none" anchor="ctr"/>
            <a:lstStyle/>
            <a:p>
              <a:endParaRPr lang="en-US"/>
            </a:p>
          </p:txBody>
        </p:sp>
        <p:sp>
          <p:nvSpPr>
            <p:cNvPr id="62474" name="Oval 12"/>
            <p:cNvSpPr>
              <a:spLocks noChangeArrowheads="1"/>
            </p:cNvSpPr>
            <p:nvPr/>
          </p:nvSpPr>
          <p:spPr bwMode="auto">
            <a:xfrm>
              <a:off x="2160" y="1149"/>
              <a:ext cx="768" cy="672"/>
            </a:xfrm>
            <a:prstGeom prst="ellipse">
              <a:avLst/>
            </a:prstGeom>
            <a:solidFill>
              <a:srgbClr val="003366">
                <a:alpha val="30196"/>
              </a:srgbClr>
            </a:solidFill>
            <a:ln w="12700">
              <a:solidFill>
                <a:schemeClr val="tx1"/>
              </a:solidFill>
              <a:round/>
              <a:headEnd/>
              <a:tailEnd/>
            </a:ln>
          </p:spPr>
          <p:txBody>
            <a:bodyPr wrap="none" anchor="ctr"/>
            <a:lstStyle/>
            <a:p>
              <a:endParaRPr lang="en-US"/>
            </a:p>
          </p:txBody>
        </p:sp>
        <p:sp>
          <p:nvSpPr>
            <p:cNvPr id="62475" name="Text Box 13"/>
            <p:cNvSpPr txBox="1">
              <a:spLocks noChangeArrowheads="1"/>
            </p:cNvSpPr>
            <p:nvPr/>
          </p:nvSpPr>
          <p:spPr bwMode="auto">
            <a:xfrm>
              <a:off x="1680" y="381"/>
              <a:ext cx="1440" cy="404"/>
            </a:xfrm>
            <a:prstGeom prst="rect">
              <a:avLst/>
            </a:prstGeom>
            <a:noFill/>
            <a:ln w="9525">
              <a:noFill/>
              <a:miter lim="800000"/>
              <a:headEnd/>
              <a:tailEnd/>
            </a:ln>
          </p:spPr>
          <p:txBody>
            <a:bodyPr>
              <a:spAutoFit/>
            </a:bodyPr>
            <a:lstStyle/>
            <a:p>
              <a:pPr>
                <a:spcBef>
                  <a:spcPct val="50000"/>
                </a:spcBef>
              </a:pPr>
              <a:r>
                <a:rPr lang="en-US">
                  <a:latin typeface="Calibri" pitchFamily="34" charset="0"/>
                </a:rPr>
                <a:t>Neutrophil Activation/Necrosis</a:t>
              </a:r>
            </a:p>
          </p:txBody>
        </p:sp>
        <p:sp>
          <p:nvSpPr>
            <p:cNvPr id="62476" name="Text Box 14"/>
            <p:cNvSpPr txBox="1">
              <a:spLocks noChangeArrowheads="1"/>
            </p:cNvSpPr>
            <p:nvPr/>
          </p:nvSpPr>
          <p:spPr bwMode="auto">
            <a:xfrm>
              <a:off x="2832" y="1398"/>
              <a:ext cx="2112"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Neutrophil Activation/Apoptosis </a:t>
              </a:r>
            </a:p>
          </p:txBody>
        </p:sp>
        <p:sp>
          <p:nvSpPr>
            <p:cNvPr id="62477" name="Text Box 15"/>
            <p:cNvSpPr txBox="1">
              <a:spLocks noChangeArrowheads="1"/>
            </p:cNvSpPr>
            <p:nvPr/>
          </p:nvSpPr>
          <p:spPr bwMode="auto">
            <a:xfrm>
              <a:off x="3408" y="1773"/>
              <a:ext cx="1008"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Normalization</a:t>
              </a:r>
            </a:p>
          </p:txBody>
        </p:sp>
        <p:sp>
          <p:nvSpPr>
            <p:cNvPr id="62478" name="Text Box 16"/>
            <p:cNvSpPr txBox="1">
              <a:spLocks noChangeArrowheads="1"/>
            </p:cNvSpPr>
            <p:nvPr/>
          </p:nvSpPr>
          <p:spPr bwMode="auto">
            <a:xfrm>
              <a:off x="2592" y="2301"/>
              <a:ext cx="768"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Eosinophil</a:t>
              </a:r>
            </a:p>
          </p:txBody>
        </p:sp>
        <p:sp>
          <p:nvSpPr>
            <p:cNvPr id="62479" name="Text Box 17"/>
            <p:cNvSpPr txBox="1">
              <a:spLocks noChangeArrowheads="1"/>
            </p:cNvSpPr>
            <p:nvPr/>
          </p:nvSpPr>
          <p:spPr bwMode="auto">
            <a:xfrm>
              <a:off x="2112" y="2733"/>
              <a:ext cx="768"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NK Cell</a:t>
              </a:r>
            </a:p>
          </p:txBody>
        </p:sp>
        <p:sp>
          <p:nvSpPr>
            <p:cNvPr id="62480" name="Text Box 18"/>
            <p:cNvSpPr txBox="1">
              <a:spLocks noChangeArrowheads="1"/>
            </p:cNvSpPr>
            <p:nvPr/>
          </p:nvSpPr>
          <p:spPr bwMode="auto">
            <a:xfrm>
              <a:off x="2496" y="3270"/>
              <a:ext cx="768"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B Cell</a:t>
              </a:r>
            </a:p>
          </p:txBody>
        </p:sp>
        <p:sp>
          <p:nvSpPr>
            <p:cNvPr id="62481" name="Text Box 19"/>
            <p:cNvSpPr txBox="1">
              <a:spLocks noChangeArrowheads="1"/>
            </p:cNvSpPr>
            <p:nvPr/>
          </p:nvSpPr>
          <p:spPr bwMode="auto">
            <a:xfrm>
              <a:off x="4464" y="2541"/>
              <a:ext cx="768"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T Cell</a:t>
              </a:r>
            </a:p>
          </p:txBody>
        </p:sp>
        <p:sp>
          <p:nvSpPr>
            <p:cNvPr id="62482" name="Oval 20"/>
            <p:cNvSpPr>
              <a:spLocks noChangeArrowheads="1"/>
            </p:cNvSpPr>
            <p:nvPr/>
          </p:nvSpPr>
          <p:spPr bwMode="auto">
            <a:xfrm>
              <a:off x="1824" y="1869"/>
              <a:ext cx="576" cy="624"/>
            </a:xfrm>
            <a:prstGeom prst="ellipse">
              <a:avLst/>
            </a:prstGeom>
            <a:solidFill>
              <a:srgbClr val="800080">
                <a:alpha val="30196"/>
              </a:srgbClr>
            </a:solidFill>
            <a:ln w="12700">
              <a:solidFill>
                <a:schemeClr val="tx1"/>
              </a:solidFill>
              <a:round/>
              <a:headEnd/>
              <a:tailEnd/>
            </a:ln>
          </p:spPr>
          <p:txBody>
            <a:bodyPr wrap="none" anchor="ctr"/>
            <a:lstStyle/>
            <a:p>
              <a:endParaRPr lang="en-US"/>
            </a:p>
          </p:txBody>
        </p:sp>
        <p:sp>
          <p:nvSpPr>
            <p:cNvPr id="62483" name="Text Box 21"/>
            <p:cNvSpPr txBox="1">
              <a:spLocks noChangeArrowheads="1"/>
            </p:cNvSpPr>
            <p:nvPr/>
          </p:nvSpPr>
          <p:spPr bwMode="auto">
            <a:xfrm>
              <a:off x="1680" y="2406"/>
              <a:ext cx="768" cy="231"/>
            </a:xfrm>
            <a:prstGeom prst="rect">
              <a:avLst/>
            </a:prstGeom>
            <a:noFill/>
            <a:ln w="9525">
              <a:noFill/>
              <a:miter lim="800000"/>
              <a:headEnd/>
              <a:tailEnd/>
            </a:ln>
          </p:spPr>
          <p:txBody>
            <a:bodyPr>
              <a:spAutoFit/>
            </a:bodyPr>
            <a:lstStyle/>
            <a:p>
              <a:pPr>
                <a:spcBef>
                  <a:spcPct val="50000"/>
                </a:spcBef>
              </a:pPr>
              <a:r>
                <a:rPr lang="en-US">
                  <a:latin typeface="Calibri" pitchFamily="34" charset="0"/>
                </a:rPr>
                <a:t>Unknown </a:t>
              </a:r>
            </a:p>
          </p:txBody>
        </p:sp>
      </p:grpSp>
      <p:sp>
        <p:nvSpPr>
          <p:cNvPr id="62485" name="Rectangle 21"/>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accent1"/>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62486" name="Rectangle 22"/>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
        <p:nvSpPr>
          <p:cNvPr id="62487" name="Text Box 23"/>
          <p:cNvSpPr txBox="1">
            <a:spLocks noChangeArrowheads="1"/>
          </p:cNvSpPr>
          <p:nvPr/>
        </p:nvSpPr>
        <p:spPr bwMode="auto">
          <a:xfrm rot="16200000">
            <a:off x="221457" y="2974181"/>
            <a:ext cx="3581400" cy="366713"/>
          </a:xfrm>
          <a:prstGeom prst="rect">
            <a:avLst/>
          </a:prstGeom>
          <a:solidFill>
            <a:schemeClr val="tx2"/>
          </a:solidFill>
          <a:ln w="9525">
            <a:noFill/>
            <a:miter lim="800000"/>
            <a:headEnd/>
            <a:tailEnd/>
          </a:ln>
          <a:effectLst/>
        </p:spPr>
        <p:txBody>
          <a:bodyPr>
            <a:spAutoFit/>
          </a:bodyPr>
          <a:lstStyle/>
          <a:p>
            <a:pPr>
              <a:spcBef>
                <a:spcPct val="50000"/>
              </a:spcBef>
            </a:pPr>
            <a:r>
              <a:rPr lang="en-US"/>
              <a:t>Neutrophil/Lymphocyte Ratio</a:t>
            </a:r>
          </a:p>
        </p:txBody>
      </p:sp>
      <p:sp>
        <p:nvSpPr>
          <p:cNvPr id="62488" name="Rectangle 24"/>
          <p:cNvSpPr>
            <a:spLocks noChangeArrowheads="1"/>
          </p:cNvSpPr>
          <p:nvPr/>
        </p:nvSpPr>
        <p:spPr bwMode="auto">
          <a:xfrm>
            <a:off x="2133600" y="914400"/>
            <a:ext cx="381000" cy="5029200"/>
          </a:xfrm>
          <a:prstGeom prst="rect">
            <a:avLst/>
          </a:prstGeom>
          <a:solidFill>
            <a:schemeClr val="bg1"/>
          </a:solidFill>
          <a:ln w="9525">
            <a:noFill/>
            <a:miter lim="800000"/>
            <a:headEnd/>
            <a:tailEnd/>
          </a:ln>
          <a:effectLst/>
        </p:spPr>
        <p:txBody>
          <a:bodyPr wrap="none" anchor="ctr"/>
          <a:lstStyle/>
          <a:p>
            <a:endParaRPr lang="en-US"/>
          </a:p>
        </p:txBody>
      </p:sp>
      <p:sp>
        <p:nvSpPr>
          <p:cNvPr id="62489" name="Rectangle 25"/>
          <p:cNvSpPr>
            <a:spLocks noChangeArrowheads="1"/>
          </p:cNvSpPr>
          <p:nvPr/>
        </p:nvSpPr>
        <p:spPr bwMode="auto">
          <a:xfrm rot="5400000">
            <a:off x="4991100" y="3390900"/>
            <a:ext cx="381000" cy="5334000"/>
          </a:xfrm>
          <a:prstGeom prst="rect">
            <a:avLst/>
          </a:prstGeom>
          <a:solidFill>
            <a:schemeClr val="bg1"/>
          </a:solidFill>
          <a:ln w="9525">
            <a:noFill/>
            <a:miter lim="800000"/>
            <a:headEnd/>
            <a:tailEnd/>
          </a:ln>
          <a:effectLst/>
        </p:spPr>
        <p:txBody>
          <a:bodyPr wrap="none" anchor="ctr"/>
          <a:lstStyle/>
          <a:p>
            <a:endParaRPr lang="en-US"/>
          </a:p>
        </p:txBody>
      </p:sp>
      <p:sp>
        <p:nvSpPr>
          <p:cNvPr id="62490" name="Text Box 26"/>
          <p:cNvSpPr txBox="1">
            <a:spLocks noChangeArrowheads="1"/>
          </p:cNvSpPr>
          <p:nvPr/>
        </p:nvSpPr>
        <p:spPr bwMode="auto">
          <a:xfrm>
            <a:off x="4038600" y="5791200"/>
            <a:ext cx="2667000" cy="366713"/>
          </a:xfrm>
          <a:prstGeom prst="rect">
            <a:avLst/>
          </a:prstGeom>
          <a:solidFill>
            <a:schemeClr val="tx2"/>
          </a:solidFill>
          <a:ln w="9525">
            <a:noFill/>
            <a:miter lim="800000"/>
            <a:headEnd/>
            <a:tailEnd/>
          </a:ln>
          <a:effectLst/>
        </p:spPr>
        <p:txBody>
          <a:bodyPr>
            <a:spAutoFit/>
          </a:bodyPr>
          <a:lstStyle/>
          <a:p>
            <a:pPr>
              <a:spcBef>
                <a:spcPct val="50000"/>
              </a:spcBef>
            </a:pPr>
            <a:r>
              <a:rPr lang="en-US"/>
              <a:t>Disease Association</a:t>
            </a:r>
          </a:p>
        </p:txBody>
      </p:sp>
      <p:sp>
        <p:nvSpPr>
          <p:cNvPr id="62491" name="Line 27"/>
          <p:cNvSpPr>
            <a:spLocks noChangeShapeType="1"/>
          </p:cNvSpPr>
          <p:nvPr/>
        </p:nvSpPr>
        <p:spPr bwMode="auto">
          <a:xfrm flipV="1">
            <a:off x="3048000" y="5791200"/>
            <a:ext cx="0" cy="381000"/>
          </a:xfrm>
          <a:prstGeom prst="line">
            <a:avLst/>
          </a:prstGeom>
          <a:noFill/>
          <a:ln w="38100">
            <a:solidFill>
              <a:schemeClr val="accent1"/>
            </a:solidFill>
            <a:round/>
            <a:headEnd/>
            <a:tailEnd type="triangle" w="med" len="med"/>
          </a:ln>
          <a:effectLst/>
        </p:spPr>
        <p:txBody>
          <a:bodyPr/>
          <a:lstStyle/>
          <a:p>
            <a:endParaRPr lang="en-US"/>
          </a:p>
        </p:txBody>
      </p:sp>
      <p:sp>
        <p:nvSpPr>
          <p:cNvPr id="62492" name="Rectangle 28"/>
          <p:cNvSpPr>
            <a:spLocks noChangeArrowheads="1"/>
          </p:cNvSpPr>
          <p:nvPr/>
        </p:nvSpPr>
        <p:spPr bwMode="auto">
          <a:xfrm>
            <a:off x="3886200" y="6172200"/>
            <a:ext cx="3048000" cy="381000"/>
          </a:xfrm>
          <a:prstGeom prst="rect">
            <a:avLst/>
          </a:prstGeom>
          <a:solidFill>
            <a:schemeClr val="bg1"/>
          </a:solidFill>
          <a:ln w="9525">
            <a:noFill/>
            <a:miter lim="800000"/>
            <a:headEnd/>
            <a:tailEnd/>
          </a:ln>
          <a:effectLst/>
        </p:spPr>
        <p:txBody>
          <a:bodyPr wrap="none" anchor="ctr"/>
          <a:lstStyle/>
          <a:p>
            <a:endParaRPr lang="en-US"/>
          </a:p>
        </p:txBody>
      </p:sp>
      <p:sp>
        <p:nvSpPr>
          <p:cNvPr id="62493" name="Line 29"/>
          <p:cNvSpPr>
            <a:spLocks noChangeShapeType="1"/>
          </p:cNvSpPr>
          <p:nvPr/>
        </p:nvSpPr>
        <p:spPr bwMode="auto">
          <a:xfrm flipV="1">
            <a:off x="7391400" y="5791200"/>
            <a:ext cx="0" cy="381000"/>
          </a:xfrm>
          <a:prstGeom prst="line">
            <a:avLst/>
          </a:prstGeom>
          <a:noFill/>
          <a:ln w="38100">
            <a:solidFill>
              <a:srgbClr val="00FF00"/>
            </a:solidFill>
            <a:round/>
            <a:headEnd type="triangle" w="med" len="med"/>
            <a:tailEnd/>
          </a:ln>
          <a:effectLst/>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LASSO for Variable Selection</a:t>
            </a:r>
          </a:p>
        </p:txBody>
      </p:sp>
      <p:pic>
        <p:nvPicPr>
          <p:cNvPr id="81924" name="Picture 6"/>
          <p:cNvPicPr>
            <a:picLocks noChangeAspect="1" noChangeArrowheads="1"/>
          </p:cNvPicPr>
          <p:nvPr/>
        </p:nvPicPr>
        <p:blipFill>
          <a:blip r:embed="rId3" cstate="print"/>
          <a:srcRect/>
          <a:stretch>
            <a:fillRect/>
          </a:stretch>
        </p:blipFill>
        <p:spPr bwMode="auto">
          <a:xfrm>
            <a:off x="152400" y="1219200"/>
            <a:ext cx="4648200" cy="4641850"/>
          </a:xfrm>
          <a:prstGeom prst="rect">
            <a:avLst/>
          </a:prstGeom>
          <a:noFill/>
          <a:ln w="9525">
            <a:noFill/>
            <a:miter lim="800000"/>
            <a:headEnd/>
            <a:tailEnd/>
          </a:ln>
        </p:spPr>
      </p:pic>
      <p:sp>
        <p:nvSpPr>
          <p:cNvPr id="81925" name="Rectangle 7"/>
          <p:cNvSpPr>
            <a:spLocks noChangeArrowheads="1"/>
          </p:cNvSpPr>
          <p:nvPr/>
        </p:nvSpPr>
        <p:spPr bwMode="auto">
          <a:xfrm>
            <a:off x="685800" y="4648200"/>
            <a:ext cx="7696200" cy="366713"/>
          </a:xfrm>
          <a:prstGeom prst="rect">
            <a:avLst/>
          </a:prstGeom>
          <a:noFill/>
          <a:ln w="9525">
            <a:noFill/>
            <a:miter lim="800000"/>
            <a:headEnd/>
            <a:tailEnd/>
          </a:ln>
        </p:spPr>
        <p:txBody>
          <a:bodyPr>
            <a:spAutoFit/>
          </a:bodyPr>
          <a:lstStyle/>
          <a:p>
            <a:endParaRPr lang="en-US"/>
          </a:p>
        </p:txBody>
      </p:sp>
      <p:sp>
        <p:nvSpPr>
          <p:cNvPr id="6" name="Rectangle 5"/>
          <p:cNvSpPr/>
          <p:nvPr/>
        </p:nvSpPr>
        <p:spPr>
          <a:xfrm>
            <a:off x="1905000" y="5899150"/>
            <a:ext cx="5181600" cy="654050"/>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a:defRPr/>
            </a:pPr>
            <a:r>
              <a:rPr lang="en-US">
                <a:latin typeface="Calibri" pitchFamily="34" charset="0"/>
              </a:rPr>
              <a:t>lars(as.matrix(pred.dat),clin$Disease,type="for")</a:t>
            </a:r>
          </a:p>
          <a:p>
            <a:pPr>
              <a:defRPr/>
            </a:pPr>
            <a:r>
              <a:rPr lang="en-US">
                <a:latin typeface="Calibri" pitchFamily="34" charset="0"/>
              </a:rPr>
              <a:t>cv.lars(as.matrix(pred.dat),clin$Disease,type="for")</a:t>
            </a:r>
          </a:p>
        </p:txBody>
      </p:sp>
      <p:pic>
        <p:nvPicPr>
          <p:cNvPr id="81927" name="Picture 9"/>
          <p:cNvPicPr>
            <a:picLocks noChangeAspect="1" noChangeArrowheads="1"/>
          </p:cNvPicPr>
          <p:nvPr/>
        </p:nvPicPr>
        <p:blipFill>
          <a:blip r:embed="rId4" cstate="print"/>
          <a:srcRect t="10655" r="4762"/>
          <a:stretch>
            <a:fillRect/>
          </a:stretch>
        </p:blipFill>
        <p:spPr bwMode="auto">
          <a:xfrm>
            <a:off x="4800600" y="1752600"/>
            <a:ext cx="4343400" cy="4068763"/>
          </a:xfrm>
          <a:prstGeom prst="rect">
            <a:avLst/>
          </a:prstGeom>
          <a:noFill/>
          <a:ln w="9525">
            <a:noFill/>
            <a:miter lim="800000"/>
            <a:headEnd/>
            <a:tailEnd/>
          </a:ln>
        </p:spPr>
      </p:pic>
      <p:sp>
        <p:nvSpPr>
          <p:cNvPr id="81928" name="Rectangle 10"/>
          <p:cNvSpPr>
            <a:spLocks noChangeArrowheads="1"/>
          </p:cNvSpPr>
          <p:nvPr/>
        </p:nvSpPr>
        <p:spPr bwMode="auto">
          <a:xfrm>
            <a:off x="609600" y="5875338"/>
            <a:ext cx="1328738" cy="366712"/>
          </a:xfrm>
          <a:prstGeom prst="rect">
            <a:avLst/>
          </a:prstGeom>
          <a:noFill/>
          <a:ln w="9525">
            <a:noFill/>
            <a:miter lim="800000"/>
            <a:headEnd/>
            <a:tailEnd/>
          </a:ln>
        </p:spPr>
        <p:txBody>
          <a:bodyPr wrap="none">
            <a:spAutoFit/>
          </a:bodyPr>
          <a:lstStyle/>
          <a:p>
            <a:r>
              <a:rPr lang="en-US">
                <a:latin typeface="Calibri" pitchFamily="34" charset="0"/>
              </a:rPr>
              <a:t>lars package</a:t>
            </a:r>
          </a:p>
        </p:txBody>
      </p:sp>
      <p:grpSp>
        <p:nvGrpSpPr>
          <p:cNvPr id="81937" name="Group 17"/>
          <p:cNvGrpSpPr>
            <a:grpSpLocks/>
          </p:cNvGrpSpPr>
          <p:nvPr/>
        </p:nvGrpSpPr>
        <p:grpSpPr bwMode="auto">
          <a:xfrm>
            <a:off x="5503863" y="1447800"/>
            <a:ext cx="3411537" cy="3071813"/>
            <a:chOff x="3467" y="912"/>
            <a:chExt cx="2149" cy="1935"/>
          </a:xfrm>
        </p:grpSpPr>
        <p:sp>
          <p:nvSpPr>
            <p:cNvPr id="81931" name="AutoShape 11"/>
            <p:cNvSpPr>
              <a:spLocks noChangeArrowheads="1"/>
            </p:cNvSpPr>
            <p:nvPr/>
          </p:nvSpPr>
          <p:spPr bwMode="auto">
            <a:xfrm rot="-2269365">
              <a:off x="3467" y="1141"/>
              <a:ext cx="543" cy="144"/>
            </a:xfrm>
            <a:prstGeom prst="leftArrow">
              <a:avLst>
                <a:gd name="adj1" fmla="val 50000"/>
                <a:gd name="adj2" fmla="val 94271"/>
              </a:avLst>
            </a:prstGeom>
            <a:solidFill>
              <a:schemeClr val="accent1"/>
            </a:solidFill>
            <a:ln w="9525">
              <a:solidFill>
                <a:schemeClr val="tx1"/>
              </a:solidFill>
              <a:miter lim="800000"/>
              <a:headEnd/>
              <a:tailEnd/>
            </a:ln>
            <a:effectLst/>
          </p:spPr>
          <p:txBody>
            <a:bodyPr wrap="none" anchor="ctr"/>
            <a:lstStyle/>
            <a:p>
              <a:endParaRPr lang="en-US"/>
            </a:p>
          </p:txBody>
        </p:sp>
        <p:sp>
          <p:nvSpPr>
            <p:cNvPr id="81932" name="AutoShape 12"/>
            <p:cNvSpPr>
              <a:spLocks noChangeArrowheads="1"/>
            </p:cNvSpPr>
            <p:nvPr/>
          </p:nvSpPr>
          <p:spPr bwMode="auto">
            <a:xfrm rot="-4282387">
              <a:off x="3928" y="2504"/>
              <a:ext cx="543" cy="144"/>
            </a:xfrm>
            <a:prstGeom prst="leftArrow">
              <a:avLst>
                <a:gd name="adj1" fmla="val 50000"/>
                <a:gd name="adj2" fmla="val 94271"/>
              </a:avLst>
            </a:prstGeom>
            <a:solidFill>
              <a:schemeClr val="accent1"/>
            </a:solidFill>
            <a:ln w="9525">
              <a:solidFill>
                <a:schemeClr val="tx1"/>
              </a:solidFill>
              <a:miter lim="800000"/>
              <a:headEnd/>
              <a:tailEnd/>
            </a:ln>
            <a:effectLst/>
          </p:spPr>
          <p:txBody>
            <a:bodyPr wrap="none" anchor="ctr"/>
            <a:lstStyle/>
            <a:p>
              <a:endParaRPr lang="en-US"/>
            </a:p>
          </p:txBody>
        </p:sp>
        <p:sp>
          <p:nvSpPr>
            <p:cNvPr id="81933" name="AutoShape 13"/>
            <p:cNvSpPr>
              <a:spLocks noChangeArrowheads="1"/>
            </p:cNvSpPr>
            <p:nvPr/>
          </p:nvSpPr>
          <p:spPr bwMode="auto">
            <a:xfrm rot="-6999071">
              <a:off x="5217" y="2016"/>
              <a:ext cx="543" cy="144"/>
            </a:xfrm>
            <a:prstGeom prst="leftArrow">
              <a:avLst>
                <a:gd name="adj1" fmla="val 50000"/>
                <a:gd name="adj2" fmla="val 94271"/>
              </a:avLst>
            </a:prstGeom>
            <a:solidFill>
              <a:schemeClr val="accent1"/>
            </a:solidFill>
            <a:ln w="9525">
              <a:solidFill>
                <a:schemeClr val="tx1"/>
              </a:solidFill>
              <a:miter lim="800000"/>
              <a:headEnd/>
              <a:tailEnd/>
            </a:ln>
            <a:effectLst/>
          </p:spPr>
          <p:txBody>
            <a:bodyPr wrap="none" anchor="ctr"/>
            <a:lstStyle/>
            <a:p>
              <a:endParaRPr lang="en-US"/>
            </a:p>
          </p:txBody>
        </p:sp>
        <p:sp>
          <p:nvSpPr>
            <p:cNvPr id="81934" name="Text Box 14"/>
            <p:cNvSpPr txBox="1">
              <a:spLocks noChangeArrowheads="1"/>
            </p:cNvSpPr>
            <p:nvPr/>
          </p:nvSpPr>
          <p:spPr bwMode="auto">
            <a:xfrm>
              <a:off x="3888" y="2112"/>
              <a:ext cx="864" cy="231"/>
            </a:xfrm>
            <a:prstGeom prst="rect">
              <a:avLst/>
            </a:prstGeom>
            <a:noFill/>
            <a:ln w="9525">
              <a:noFill/>
              <a:miter lim="800000"/>
              <a:headEnd/>
              <a:tailEnd/>
            </a:ln>
            <a:effectLst/>
          </p:spPr>
          <p:txBody>
            <a:bodyPr>
              <a:spAutoFit/>
            </a:bodyPr>
            <a:lstStyle/>
            <a:p>
              <a:pPr>
                <a:spcBef>
                  <a:spcPct val="50000"/>
                </a:spcBef>
              </a:pPr>
              <a:r>
                <a:rPr lang="en-US"/>
                <a:t>best model</a:t>
              </a:r>
            </a:p>
          </p:txBody>
        </p:sp>
        <p:sp>
          <p:nvSpPr>
            <p:cNvPr id="81935" name="Text Box 15"/>
            <p:cNvSpPr txBox="1">
              <a:spLocks noChangeArrowheads="1"/>
            </p:cNvSpPr>
            <p:nvPr/>
          </p:nvSpPr>
          <p:spPr bwMode="auto">
            <a:xfrm>
              <a:off x="4752" y="1632"/>
              <a:ext cx="864" cy="231"/>
            </a:xfrm>
            <a:prstGeom prst="rect">
              <a:avLst/>
            </a:prstGeom>
            <a:noFill/>
            <a:ln w="9525">
              <a:noFill/>
              <a:miter lim="800000"/>
              <a:headEnd/>
              <a:tailEnd/>
            </a:ln>
            <a:effectLst/>
          </p:spPr>
          <p:txBody>
            <a:bodyPr>
              <a:spAutoFit/>
            </a:bodyPr>
            <a:lstStyle/>
            <a:p>
              <a:pPr>
                <a:spcBef>
                  <a:spcPct val="50000"/>
                </a:spcBef>
              </a:pPr>
              <a:r>
                <a:rPr lang="en-US"/>
                <a:t>full model</a:t>
              </a:r>
            </a:p>
          </p:txBody>
        </p:sp>
        <p:sp>
          <p:nvSpPr>
            <p:cNvPr id="81936" name="Text Box 16"/>
            <p:cNvSpPr txBox="1">
              <a:spLocks noChangeArrowheads="1"/>
            </p:cNvSpPr>
            <p:nvPr/>
          </p:nvSpPr>
          <p:spPr bwMode="auto">
            <a:xfrm>
              <a:off x="3936" y="912"/>
              <a:ext cx="864" cy="231"/>
            </a:xfrm>
            <a:prstGeom prst="rect">
              <a:avLst/>
            </a:prstGeom>
            <a:noFill/>
            <a:ln w="9525">
              <a:noFill/>
              <a:miter lim="800000"/>
              <a:headEnd/>
              <a:tailEnd/>
            </a:ln>
            <a:effectLst/>
          </p:spPr>
          <p:txBody>
            <a:bodyPr>
              <a:spAutoFit/>
            </a:bodyPr>
            <a:lstStyle/>
            <a:p>
              <a:pPr>
                <a:spcBef>
                  <a:spcPct val="50000"/>
                </a:spcBef>
              </a:pPr>
              <a:r>
                <a:rPr lang="en-US"/>
                <a:t>null model</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1524000" y="1143000"/>
            <a:ext cx="3505200" cy="5410200"/>
          </a:xfrm>
          <a:prstGeom prst="rect">
            <a:avLst/>
          </a:prstGeom>
          <a:solidFill>
            <a:schemeClr val="accent1">
              <a:alpha val="25098"/>
            </a:schemeClr>
          </a:solidFill>
          <a:ln w="9525">
            <a:solidFill>
              <a:schemeClr val="tx1"/>
            </a:solidFill>
            <a:miter lim="800000"/>
            <a:headEnd/>
            <a:tailEnd/>
          </a:ln>
        </p:spPr>
        <p:txBody>
          <a:bodyPr wrap="none"/>
          <a:lstStyle/>
          <a:p>
            <a:pPr eaLnBrk="0" hangingPunct="0"/>
            <a:endParaRPr lang="en-US" sz="1400">
              <a:ea typeface="MS PGothic"/>
              <a:cs typeface="MS PGothic"/>
            </a:endParaRPr>
          </a:p>
          <a:p>
            <a:pPr eaLnBrk="0" hangingPunct="0"/>
            <a:r>
              <a:rPr lang="en-US" sz="1400">
                <a:ea typeface="MS PGothic"/>
                <a:cs typeface="MS PGothic"/>
              </a:rPr>
              <a:t>1)Neutrophil Activation - Apoptosis</a:t>
            </a:r>
          </a:p>
          <a:p>
            <a:pPr eaLnBrk="0" hangingPunct="0"/>
            <a:r>
              <a:rPr lang="en-US" sz="1400">
                <a:ea typeface="MS PGothic"/>
                <a:cs typeface="MS PGothic"/>
              </a:rPr>
              <a:t>Innate Immunity</a:t>
            </a:r>
          </a:p>
          <a:p>
            <a:pPr eaLnBrk="0" hangingPunct="0"/>
            <a:endParaRPr lang="en-US" sz="1400">
              <a:ea typeface="MS PGothic"/>
              <a:cs typeface="MS PGothic"/>
            </a:endParaRPr>
          </a:p>
          <a:p>
            <a:pPr eaLnBrk="0" hangingPunct="0"/>
            <a:r>
              <a:rPr lang="en-US" sz="1400">
                <a:ea typeface="MS PGothic"/>
                <a:cs typeface="MS PGothic"/>
              </a:rPr>
              <a:t>(IL18RAP+TNFAIP6+CASP5) - </a:t>
            </a:r>
          </a:p>
          <a:p>
            <a:pPr eaLnBrk="0" hangingPunct="0"/>
            <a:r>
              <a:rPr lang="en-US" sz="1400">
                <a:ea typeface="MS PGothic"/>
                <a:cs typeface="MS PGothic"/>
              </a:rPr>
              <a:t>(IL8RB+TNFRSF10C+TLR4+KCNE3)</a:t>
            </a:r>
          </a:p>
          <a:p>
            <a:pPr eaLnBrk="0" hangingPunct="0"/>
            <a:r>
              <a:rPr lang="en-US" sz="1400">
                <a:ea typeface="MS PGothic"/>
                <a:cs typeface="MS PGothic"/>
              </a:rPr>
              <a:t>     </a:t>
            </a:r>
          </a:p>
          <a:p>
            <a:pPr eaLnBrk="0" hangingPunct="0"/>
            <a:r>
              <a:rPr lang="en-US" sz="1400">
                <a:ea typeface="MS PGothic"/>
                <a:cs typeface="MS PGothic"/>
              </a:rPr>
              <a:t>2M)Neutrophil Activation/Lymphocytes</a:t>
            </a:r>
          </a:p>
          <a:p>
            <a:pPr eaLnBrk="0" hangingPunct="0"/>
            <a:r>
              <a:rPr lang="en-US" sz="1400">
                <a:ea typeface="MS PGothic"/>
                <a:cs typeface="MS PGothic"/>
              </a:rPr>
              <a:t>Innate Immunity/Cell Necrosis</a:t>
            </a:r>
          </a:p>
          <a:p>
            <a:pPr eaLnBrk="0" hangingPunct="0"/>
            <a:endParaRPr lang="en-US" sz="1400">
              <a:ea typeface="MS PGothic"/>
              <a:cs typeface="MS PGothic"/>
            </a:endParaRPr>
          </a:p>
          <a:p>
            <a:pPr eaLnBrk="0" hangingPunct="0"/>
            <a:r>
              <a:rPr lang="en-US" sz="1400">
                <a:ea typeface="MS PGothic"/>
                <a:cs typeface="MS PGothic"/>
              </a:rPr>
              <a:t>(S100A8+S100A12+CLEC4E) - RPL28</a:t>
            </a:r>
          </a:p>
          <a:p>
            <a:pPr eaLnBrk="0" hangingPunct="0"/>
            <a:endParaRPr lang="en-US" sz="1400">
              <a:ea typeface="MS PGothic"/>
              <a:cs typeface="MS PGothic"/>
            </a:endParaRPr>
          </a:p>
          <a:p>
            <a:pPr eaLnBrk="0" hangingPunct="0"/>
            <a:endParaRPr lang="en-US" sz="1400">
              <a:ea typeface="MS PGothic"/>
              <a:cs typeface="MS PGothic"/>
            </a:endParaRPr>
          </a:p>
          <a:p>
            <a:pPr eaLnBrk="0" hangingPunct="0"/>
            <a:r>
              <a:rPr lang="en-US" sz="1400">
                <a:ea typeface="MS PGothic"/>
                <a:cs typeface="MS PGothic"/>
              </a:rPr>
              <a:t>3)NK Activation/T cells</a:t>
            </a:r>
          </a:p>
          <a:p>
            <a:pPr eaLnBrk="0" hangingPunct="0"/>
            <a:r>
              <a:rPr lang="en-US" sz="1400">
                <a:ea typeface="MS PGothic"/>
                <a:cs typeface="MS PGothic"/>
              </a:rPr>
              <a:t>Innate Immunity</a:t>
            </a:r>
          </a:p>
          <a:p>
            <a:pPr eaLnBrk="0" hangingPunct="0"/>
            <a:endParaRPr lang="en-US" sz="1400">
              <a:ea typeface="MS PGothic"/>
              <a:cs typeface="MS PGothic"/>
            </a:endParaRPr>
          </a:p>
          <a:p>
            <a:pPr eaLnBrk="0" hangingPunct="0"/>
            <a:r>
              <a:rPr lang="en-US" sz="1400">
                <a:ea typeface="MS PGothic"/>
                <a:cs typeface="MS PGothic"/>
              </a:rPr>
              <a:t>(SLAMF7+KLRC4) - (TMC8+CD3D)</a:t>
            </a:r>
          </a:p>
          <a:p>
            <a:pPr eaLnBrk="0" hangingPunct="0"/>
            <a:endParaRPr lang="en-US" sz="1400">
              <a:ea typeface="MS PGothic"/>
              <a:cs typeface="MS PGothic"/>
            </a:endParaRPr>
          </a:p>
          <a:p>
            <a:pPr eaLnBrk="0" hangingPunct="0"/>
            <a:r>
              <a:rPr lang="en-US" sz="1400">
                <a:ea typeface="MS PGothic"/>
                <a:cs typeface="MS PGothic"/>
              </a:rPr>
              <a:t>4)B/T Ratio - Adaptive Immune Response</a:t>
            </a:r>
          </a:p>
          <a:p>
            <a:pPr eaLnBrk="0" hangingPunct="0"/>
            <a:endParaRPr lang="en-US" sz="1400">
              <a:ea typeface="MS PGothic"/>
              <a:cs typeface="MS PGothic"/>
            </a:endParaRPr>
          </a:p>
          <a:p>
            <a:pPr eaLnBrk="0" hangingPunct="0"/>
            <a:r>
              <a:rPr lang="en-US" sz="1400">
                <a:ea typeface="MS PGothic"/>
                <a:cs typeface="MS PGothic"/>
              </a:rPr>
              <a:t>(SPIB+CD79B) - (TMC8,CD3D)</a:t>
            </a:r>
          </a:p>
          <a:p>
            <a:pPr eaLnBrk="0" hangingPunct="0"/>
            <a:endParaRPr lang="en-US" sz="1400">
              <a:ea typeface="MS PGothic"/>
              <a:cs typeface="MS PGothic"/>
            </a:endParaRPr>
          </a:p>
          <a:p>
            <a:pPr eaLnBrk="0" hangingPunct="0"/>
            <a:r>
              <a:rPr lang="en-US" sz="1400">
                <a:ea typeface="MS PGothic"/>
                <a:cs typeface="MS PGothic"/>
              </a:rPr>
              <a:t>5)AF2 - (TFCP2+HNRPF)</a:t>
            </a:r>
          </a:p>
          <a:p>
            <a:pPr eaLnBrk="0" hangingPunct="0"/>
            <a:endParaRPr lang="en-US" sz="1400">
              <a:ea typeface="MS PGothic"/>
              <a:cs typeface="MS PGothic"/>
            </a:endParaRPr>
          </a:p>
          <a:p>
            <a:pPr eaLnBrk="0" hangingPunct="0"/>
            <a:r>
              <a:rPr lang="en-US" sz="1400">
                <a:ea typeface="MS PGothic"/>
                <a:cs typeface="MS PGothic"/>
              </a:rPr>
              <a:t>6M)TSPAN - (TFCP2+HNRPF)</a:t>
            </a:r>
          </a:p>
        </p:txBody>
      </p:sp>
      <p:sp>
        <p:nvSpPr>
          <p:cNvPr id="68610" name="Rectangle 3"/>
          <p:cNvSpPr>
            <a:spLocks noChangeArrowheads="1"/>
          </p:cNvSpPr>
          <p:nvPr/>
        </p:nvSpPr>
        <p:spPr bwMode="auto">
          <a:xfrm>
            <a:off x="5486400" y="1143000"/>
            <a:ext cx="3581400" cy="5410200"/>
          </a:xfrm>
          <a:prstGeom prst="rect">
            <a:avLst/>
          </a:prstGeom>
          <a:solidFill>
            <a:schemeClr val="accent1">
              <a:alpha val="25098"/>
            </a:schemeClr>
          </a:solidFill>
          <a:ln w="9525">
            <a:solidFill>
              <a:schemeClr val="tx1"/>
            </a:solidFill>
            <a:miter lim="800000"/>
            <a:headEnd/>
            <a:tailEnd/>
          </a:ln>
        </p:spPr>
        <p:txBody>
          <a:bodyPr wrap="none"/>
          <a:lstStyle/>
          <a:p>
            <a:pPr eaLnBrk="0" hangingPunct="0"/>
            <a:endParaRPr lang="en-US" sz="1400">
              <a:ea typeface="MS PGothic"/>
              <a:cs typeface="MS PGothic"/>
            </a:endParaRPr>
          </a:p>
          <a:p>
            <a:pPr eaLnBrk="0" hangingPunct="0"/>
            <a:r>
              <a:rPr lang="en-US" sz="1400">
                <a:ea typeface="MS PGothic"/>
                <a:cs typeface="MS PGothic"/>
              </a:rPr>
              <a:t>1)Neutrophil Activation - Apoptosis</a:t>
            </a:r>
          </a:p>
          <a:p>
            <a:pPr eaLnBrk="0" hangingPunct="0"/>
            <a:r>
              <a:rPr lang="en-US" sz="1400">
                <a:ea typeface="MS PGothic"/>
                <a:cs typeface="MS PGothic"/>
              </a:rPr>
              <a:t>Innate Immunity</a:t>
            </a:r>
          </a:p>
          <a:p>
            <a:pPr eaLnBrk="0" hangingPunct="0"/>
            <a:endParaRPr lang="en-US" sz="1400">
              <a:ea typeface="MS PGothic"/>
              <a:cs typeface="MS PGothic"/>
            </a:endParaRPr>
          </a:p>
          <a:p>
            <a:pPr eaLnBrk="0" hangingPunct="0"/>
            <a:r>
              <a:rPr lang="en-US" sz="1400">
                <a:ea typeface="MS PGothic"/>
                <a:cs typeface="MS PGothic"/>
              </a:rPr>
              <a:t>(IL18RAP+TNFAIP6+CASP5) -</a:t>
            </a:r>
          </a:p>
          <a:p>
            <a:pPr eaLnBrk="0" hangingPunct="0"/>
            <a:r>
              <a:rPr lang="en-US" sz="1400">
                <a:ea typeface="MS PGothic"/>
                <a:cs typeface="MS PGothic"/>
              </a:rPr>
              <a:t>(IL8RB+TNFRSF10C+TLR4+KCNE3)</a:t>
            </a:r>
          </a:p>
          <a:p>
            <a:pPr eaLnBrk="0" hangingPunct="0"/>
            <a:endParaRPr lang="en-US" sz="1400">
              <a:ea typeface="MS PGothic"/>
              <a:cs typeface="MS PGothic"/>
            </a:endParaRPr>
          </a:p>
          <a:p>
            <a:pPr eaLnBrk="0" hangingPunct="0"/>
            <a:r>
              <a:rPr lang="en-US" sz="1400">
                <a:ea typeface="MS PGothic"/>
                <a:cs typeface="MS PGothic"/>
              </a:rPr>
              <a:t>2F)Normalized Neutrophil Activation</a:t>
            </a:r>
          </a:p>
          <a:p>
            <a:pPr eaLnBrk="0" hangingPunct="0"/>
            <a:r>
              <a:rPr lang="en-US" sz="1400">
                <a:ea typeface="MS PGothic"/>
                <a:cs typeface="MS PGothic"/>
              </a:rPr>
              <a:t>Innate Immunity/Cell Necrosis</a:t>
            </a:r>
          </a:p>
          <a:p>
            <a:pPr eaLnBrk="0" hangingPunct="0"/>
            <a:endParaRPr lang="en-US" sz="1400">
              <a:ea typeface="MS PGothic"/>
              <a:cs typeface="MS PGothic"/>
            </a:endParaRPr>
          </a:p>
          <a:p>
            <a:pPr eaLnBrk="0" hangingPunct="0"/>
            <a:r>
              <a:rPr lang="en-US" sz="1400">
                <a:ea typeface="MS PGothic"/>
                <a:cs typeface="MS PGothic"/>
              </a:rPr>
              <a:t>(S100A8+S100A12+CLEC4E) -</a:t>
            </a:r>
          </a:p>
          <a:p>
            <a:pPr eaLnBrk="0" hangingPunct="0"/>
            <a:r>
              <a:rPr lang="en-US" sz="1400">
                <a:ea typeface="MS PGothic"/>
                <a:cs typeface="MS PGothic"/>
              </a:rPr>
              <a:t>(NCF4+AQP9)</a:t>
            </a:r>
          </a:p>
          <a:p>
            <a:pPr eaLnBrk="0" hangingPunct="0"/>
            <a:endParaRPr lang="en-US" sz="1400">
              <a:ea typeface="MS PGothic"/>
              <a:cs typeface="MS PGothic"/>
            </a:endParaRPr>
          </a:p>
          <a:p>
            <a:pPr eaLnBrk="0" hangingPunct="0"/>
            <a:r>
              <a:rPr lang="en-US" sz="1400">
                <a:ea typeface="MS PGothic"/>
                <a:cs typeface="MS PGothic"/>
              </a:rPr>
              <a:t>3)NK Activation/T cells</a:t>
            </a:r>
          </a:p>
          <a:p>
            <a:pPr eaLnBrk="0" hangingPunct="0"/>
            <a:r>
              <a:rPr lang="en-US" sz="1400">
                <a:ea typeface="MS PGothic"/>
                <a:cs typeface="MS PGothic"/>
              </a:rPr>
              <a:t>Innate Immunity</a:t>
            </a:r>
          </a:p>
          <a:p>
            <a:pPr eaLnBrk="0" hangingPunct="0"/>
            <a:endParaRPr lang="en-US" sz="1400">
              <a:ea typeface="MS PGothic"/>
              <a:cs typeface="MS PGothic"/>
            </a:endParaRPr>
          </a:p>
          <a:p>
            <a:pPr eaLnBrk="0" hangingPunct="0"/>
            <a:r>
              <a:rPr lang="en-US" sz="1400">
                <a:ea typeface="MS PGothic"/>
                <a:cs typeface="MS PGothic"/>
              </a:rPr>
              <a:t>(SLAMF7+KLRC4) - (TMC8+CD3D)</a:t>
            </a:r>
          </a:p>
          <a:p>
            <a:pPr eaLnBrk="0" hangingPunct="0"/>
            <a:endParaRPr lang="en-US" sz="1400">
              <a:ea typeface="MS PGothic"/>
              <a:cs typeface="MS PGothic"/>
            </a:endParaRPr>
          </a:p>
          <a:p>
            <a:pPr eaLnBrk="0" hangingPunct="0"/>
            <a:r>
              <a:rPr lang="en-US" sz="1400">
                <a:ea typeface="MS PGothic"/>
                <a:cs typeface="MS PGothic"/>
              </a:rPr>
              <a:t>4)B/T Ratio - Adaptive Immune Response</a:t>
            </a:r>
          </a:p>
          <a:p>
            <a:pPr eaLnBrk="0" hangingPunct="0"/>
            <a:endParaRPr lang="en-US" sz="1400">
              <a:ea typeface="MS PGothic"/>
              <a:cs typeface="MS PGothic"/>
            </a:endParaRPr>
          </a:p>
          <a:p>
            <a:pPr eaLnBrk="0" hangingPunct="0"/>
            <a:r>
              <a:rPr lang="en-US" sz="1400">
                <a:ea typeface="MS PGothic"/>
                <a:cs typeface="MS PGothic"/>
              </a:rPr>
              <a:t>(SPIB+CD79B) - (TMC8,CD3D)</a:t>
            </a:r>
          </a:p>
          <a:p>
            <a:pPr eaLnBrk="0" hangingPunct="0"/>
            <a:endParaRPr lang="en-US" sz="1400">
              <a:ea typeface="MS PGothic"/>
              <a:cs typeface="MS PGothic"/>
            </a:endParaRPr>
          </a:p>
          <a:p>
            <a:pPr eaLnBrk="0" hangingPunct="0"/>
            <a:r>
              <a:rPr lang="en-US" sz="1400">
                <a:ea typeface="MS PGothic"/>
                <a:cs typeface="MS PGothic"/>
              </a:rPr>
              <a:t>5)AF2 - (TFCP2+HNRPF)</a:t>
            </a:r>
          </a:p>
          <a:p>
            <a:pPr eaLnBrk="0" hangingPunct="0"/>
            <a:endParaRPr lang="en-US" sz="1400">
              <a:ea typeface="MS PGothic"/>
              <a:cs typeface="MS PGothic"/>
            </a:endParaRPr>
          </a:p>
        </p:txBody>
      </p:sp>
      <p:sp>
        <p:nvSpPr>
          <p:cNvPr id="68611" name="Text Box 4"/>
          <p:cNvSpPr txBox="1">
            <a:spLocks noChangeArrowheads="1"/>
          </p:cNvSpPr>
          <p:nvPr/>
        </p:nvSpPr>
        <p:spPr bwMode="auto">
          <a:xfrm>
            <a:off x="1828800" y="396875"/>
            <a:ext cx="6553200" cy="822325"/>
          </a:xfrm>
          <a:prstGeom prst="rect">
            <a:avLst/>
          </a:prstGeom>
          <a:noFill/>
          <a:ln w="9525">
            <a:noFill/>
            <a:miter lim="800000"/>
            <a:headEnd/>
            <a:tailEnd/>
          </a:ln>
        </p:spPr>
        <p:txBody>
          <a:bodyPr>
            <a:spAutoFit/>
          </a:bodyPr>
          <a:lstStyle/>
          <a:p>
            <a:pPr algn="ctr" eaLnBrk="0" hangingPunct="0"/>
            <a:r>
              <a:rPr lang="en-US" sz="2400">
                <a:ea typeface="MS PGothic"/>
                <a:cs typeface="MS PGothic"/>
              </a:rPr>
              <a:t>Algorithm Terms and Genes</a:t>
            </a:r>
          </a:p>
          <a:p>
            <a:pPr eaLnBrk="0" hangingPunct="0"/>
            <a:r>
              <a:rPr lang="en-US" sz="2400">
                <a:ea typeface="MS PGothic"/>
                <a:cs typeface="MS PGothic"/>
              </a:rPr>
              <a:t>            Males		              Females</a:t>
            </a:r>
          </a:p>
        </p:txBody>
      </p:sp>
      <p:sp>
        <p:nvSpPr>
          <p:cNvPr id="68613" name="Rectangle 5"/>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accent1"/>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68614" name="Rectangle 6"/>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Ridge Regression</a:t>
            </a:r>
          </a:p>
        </p:txBody>
      </p:sp>
      <p:sp>
        <p:nvSpPr>
          <p:cNvPr id="70658" name="Content Placeholder 2"/>
          <p:cNvSpPr>
            <a:spLocks noGrp="1"/>
          </p:cNvSpPr>
          <p:nvPr>
            <p:ph idx="1"/>
          </p:nvPr>
        </p:nvSpPr>
        <p:spPr>
          <a:xfrm>
            <a:off x="1800225" y="1752600"/>
            <a:ext cx="7115175" cy="4094163"/>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Frank Harrell’s Design package:</a:t>
            </a:r>
          </a:p>
          <a:p>
            <a:pPr marL="742950" lvl="1" indent="-285750" eaLnBrk="1" hangingPunct="1"/>
            <a:r>
              <a:rPr lang="en-US" smtClean="0"/>
              <a:t>Model checking, cross validation, calibration etc.</a:t>
            </a:r>
          </a:p>
          <a:p>
            <a:pPr marL="742950" lvl="1" indent="-285750" eaLnBrk="1" hangingPunct="1"/>
            <a:r>
              <a:rPr lang="en-US" smtClean="0">
                <a:solidFill>
                  <a:schemeClr val="accent1"/>
                </a:solidFill>
              </a:rPr>
              <a:t>Great</a:t>
            </a:r>
          </a:p>
          <a:p>
            <a:pPr eaLnBrk="1" hangingPunct="1"/>
            <a:r>
              <a:rPr lang="en-US" smtClean="0"/>
              <a:t>Not a substitute for independent validation</a:t>
            </a:r>
          </a:p>
          <a:p>
            <a:pPr eaLnBrk="1" hangingPunct="1"/>
            <a:endParaRPr lang="en-US" smtClean="0"/>
          </a:p>
        </p:txBody>
      </p:sp>
      <p:sp>
        <p:nvSpPr>
          <p:cNvPr id="6" name="Rectangle 5"/>
          <p:cNvSpPr/>
          <p:nvPr/>
        </p:nvSpPr>
        <p:spPr>
          <a:xfrm>
            <a:off x="2209800" y="2378075"/>
            <a:ext cx="6781800" cy="1203325"/>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r>
              <a:rPr lang="en-US">
                <a:latin typeface="Calibri" pitchFamily="34" charset="0"/>
              </a:rPr>
              <a:t>mod.rr&lt;-lrm(out~SEX+F.AGE+M.AGE+term1s+term2s+term3s</a:t>
            </a:r>
          </a:p>
          <a:p>
            <a:r>
              <a:rPr lang="en-US">
                <a:latin typeface="Calibri" pitchFamily="34" charset="0"/>
              </a:rPr>
              <a:t>+term4s+term5s+term6s+term7s,data=lasso.dat.s,</a:t>
            </a:r>
          </a:p>
          <a:p>
            <a:r>
              <a:rPr lang="en-US">
                <a:latin typeface="Calibri" pitchFamily="34" charset="0"/>
              </a:rPr>
              <a:t>penalty=1,penalty.matrix=</a:t>
            </a:r>
          </a:p>
          <a:p>
            <a:r>
              <a:rPr lang="en-US">
                <a:latin typeface="Calibri" pitchFamily="34" charset="0"/>
              </a:rPr>
              <a:t>diag(c(0,0,0,2*lam,2*lam,4*lam,0,2*lam,lam,lam)))</a:t>
            </a:r>
          </a:p>
        </p:txBody>
      </p:sp>
      <p:sp>
        <p:nvSpPr>
          <p:cNvPr id="70662" name="Text Box 8"/>
          <p:cNvSpPr txBox="1">
            <a:spLocks noChangeArrowheads="1"/>
          </p:cNvSpPr>
          <p:nvPr/>
        </p:nvSpPr>
        <p:spPr bwMode="auto">
          <a:xfrm>
            <a:off x="2133600" y="1995488"/>
            <a:ext cx="2133600" cy="366712"/>
          </a:xfrm>
          <a:prstGeom prst="rect">
            <a:avLst/>
          </a:prstGeom>
          <a:noFill/>
          <a:ln w="9525">
            <a:noFill/>
            <a:miter lim="800000"/>
            <a:headEnd/>
            <a:tailEnd/>
          </a:ln>
        </p:spPr>
        <p:txBody>
          <a:bodyPr>
            <a:spAutoFit/>
          </a:bodyPr>
          <a:lstStyle/>
          <a:p>
            <a:pPr>
              <a:spcBef>
                <a:spcPct val="50000"/>
              </a:spcBef>
            </a:pPr>
            <a:r>
              <a:rPr lang="en-US">
                <a:latin typeface="Calibri" pitchFamily="34" charset="0"/>
              </a:rPr>
              <a:t>Design package</a:t>
            </a:r>
          </a:p>
        </p:txBody>
      </p:sp>
      <p:sp>
        <p:nvSpPr>
          <p:cNvPr id="70664" name="Rectangle 8"/>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accent1"/>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70665" name="Rectangle 9"/>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Penalized Regression Libraries</a:t>
            </a:r>
          </a:p>
        </p:txBody>
      </p:sp>
      <p:sp>
        <p:nvSpPr>
          <p:cNvPr id="72706" name="Content Placeholder 2"/>
          <p:cNvSpPr>
            <a:spLocks noGrp="1"/>
          </p:cNvSpPr>
          <p:nvPr>
            <p:ph idx="1"/>
          </p:nvPr>
        </p:nvSpPr>
        <p:spPr/>
        <p:txBody>
          <a:bodyPr/>
          <a:lstStyle/>
          <a:p>
            <a:pPr eaLnBrk="1" hangingPunct="1"/>
            <a:endParaRPr lang="en-US" smtClean="0"/>
          </a:p>
        </p:txBody>
      </p:sp>
      <p:graphicFrame>
        <p:nvGraphicFramePr>
          <p:cNvPr id="60513" name="Group 97"/>
          <p:cNvGraphicFramePr>
            <a:graphicFrameLocks noGrp="1"/>
          </p:cNvGraphicFramePr>
          <p:nvPr/>
        </p:nvGraphicFramePr>
        <p:xfrm>
          <a:off x="533400" y="1397000"/>
          <a:ext cx="7200900" cy="4328160"/>
        </p:xfrm>
        <a:graphic>
          <a:graphicData uri="http://schemas.openxmlformats.org/drawingml/2006/table">
            <a:tbl>
              <a:tblPr/>
              <a:tblGrid>
                <a:gridCol w="1371600"/>
                <a:gridCol w="914400"/>
                <a:gridCol w="838200"/>
                <a:gridCol w="990600"/>
                <a:gridCol w="1028700"/>
                <a:gridCol w="1028700"/>
                <a:gridCol w="10287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Logistic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Linear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Survival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Lasso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Ridge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Grouped Lasso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1"/>
                          </a:solidFill>
                          <a:effectLst/>
                          <a:latin typeface="Calibri" pitchFamily="34" charset="0"/>
                        </a:rPr>
                        <a:t>Design/rms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 (by 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1"/>
                          </a:solidFill>
                          <a:effectLst/>
                          <a:latin typeface="Calibri" pitchFamily="34" charset="0"/>
                        </a:rPr>
                        <a:t>penalized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1"/>
                          </a:solidFill>
                          <a:effectLst/>
                          <a:latin typeface="Calibri" pitchFamily="34" charset="0"/>
                        </a:rPr>
                        <a:t>lars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glmnet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grplasso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MASS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grpreg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83" name="Text Box 93"/>
          <p:cNvSpPr txBox="1">
            <a:spLocks noChangeArrowheads="1"/>
          </p:cNvSpPr>
          <p:nvPr/>
        </p:nvSpPr>
        <p:spPr bwMode="auto">
          <a:xfrm>
            <a:off x="838200" y="5791200"/>
            <a:ext cx="6324600" cy="366713"/>
          </a:xfrm>
          <a:prstGeom prst="rect">
            <a:avLst/>
          </a:prstGeom>
          <a:noFill/>
          <a:ln w="9525">
            <a:noFill/>
            <a:miter lim="800000"/>
            <a:headEnd/>
            <a:tailEnd/>
          </a:ln>
        </p:spPr>
        <p:txBody>
          <a:bodyPr>
            <a:spAutoFit/>
          </a:bodyPr>
          <a:lstStyle/>
          <a:p>
            <a:pPr>
              <a:spcBef>
                <a:spcPct val="50000"/>
              </a:spcBef>
            </a:pPr>
            <a:r>
              <a:rPr lang="en-US">
                <a:latin typeface="Calibri" pitchFamily="34" charset="0"/>
              </a:rPr>
              <a:t>Others for penalized PCA, discriminant analysis, etc.</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r>
              <a:rPr lang="en-US" smtClean="0"/>
              <a:t>Validation</a:t>
            </a:r>
          </a:p>
        </p:txBody>
      </p:sp>
      <p:sp>
        <p:nvSpPr>
          <p:cNvPr id="74754" name="Rectangle 3"/>
          <p:cNvSpPr>
            <a:spLocks noGrp="1" noChangeArrowheads="1"/>
          </p:cNvSpPr>
          <p:nvPr>
            <p:ph type="body" idx="4294967295"/>
          </p:nvPr>
        </p:nvSpPr>
        <p:spPr>
          <a:xfrm>
            <a:off x="2819400" y="1905000"/>
            <a:ext cx="5700713" cy="4094163"/>
          </a:xfrm>
        </p:spPr>
        <p:txBody>
          <a:bodyPr/>
          <a:lstStyle/>
          <a:p>
            <a:r>
              <a:rPr lang="en-US" smtClean="0"/>
              <a:t>Locked algorithm, data handling rules, endpoints (external statistician)</a:t>
            </a:r>
          </a:p>
          <a:p>
            <a:r>
              <a:rPr lang="en-US" smtClean="0"/>
              <a:t>N=526 patients</a:t>
            </a:r>
          </a:p>
          <a:p>
            <a:endParaRPr lang="en-US" smtClean="0"/>
          </a:p>
          <a:p>
            <a:endParaRPr lang="en-US" smtClean="0"/>
          </a:p>
        </p:txBody>
      </p:sp>
      <p:sp>
        <p:nvSpPr>
          <p:cNvPr id="74756" name="Rectangle 4"/>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accent1"/>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74757" name="Rectangle 5"/>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p:txBody>
          <a:bodyPr/>
          <a:lstStyle/>
          <a:p>
            <a:r>
              <a:rPr lang="en-US" smtClean="0"/>
              <a:t>Validation Results</a:t>
            </a:r>
          </a:p>
        </p:txBody>
      </p:sp>
      <p:pic>
        <p:nvPicPr>
          <p:cNvPr id="76803" name="Picture 6" descr="ROC Curve Shaded v2(2)"/>
          <p:cNvPicPr>
            <a:picLocks noChangeAspect="1" noChangeArrowheads="1"/>
          </p:cNvPicPr>
          <p:nvPr/>
        </p:nvPicPr>
        <p:blipFill>
          <a:blip r:embed="rId3" cstate="print">
            <a:lum contrast="6000"/>
          </a:blip>
          <a:srcRect/>
          <a:stretch>
            <a:fillRect/>
          </a:stretch>
        </p:blipFill>
        <p:spPr bwMode="auto">
          <a:xfrm>
            <a:off x="1752600" y="1524000"/>
            <a:ext cx="6781800" cy="4764088"/>
          </a:xfrm>
          <a:prstGeom prst="rect">
            <a:avLst/>
          </a:prstGeom>
          <a:noFill/>
          <a:ln w="9525">
            <a:noFill/>
            <a:miter lim="800000"/>
            <a:headEnd/>
            <a:tailEnd/>
          </a:ln>
        </p:spPr>
      </p:pic>
      <p:sp>
        <p:nvSpPr>
          <p:cNvPr id="76804" name="Text Box 5"/>
          <p:cNvSpPr txBox="1">
            <a:spLocks noChangeArrowheads="1"/>
          </p:cNvSpPr>
          <p:nvPr/>
        </p:nvSpPr>
        <p:spPr bwMode="auto">
          <a:xfrm>
            <a:off x="6096000" y="2449513"/>
            <a:ext cx="2286000" cy="409575"/>
          </a:xfrm>
          <a:prstGeom prst="rect">
            <a:avLst/>
          </a:prstGeom>
          <a:solidFill>
            <a:srgbClr val="FFFF99"/>
          </a:solidFill>
          <a:ln w="12700">
            <a:solidFill>
              <a:schemeClr val="accent1"/>
            </a:solidFill>
            <a:miter lim="800000"/>
            <a:headEnd/>
            <a:tailEnd/>
          </a:ln>
        </p:spPr>
        <p:txBody>
          <a:bodyPr>
            <a:spAutoFit/>
          </a:bodyPr>
          <a:lstStyle/>
          <a:p>
            <a:pPr>
              <a:spcBef>
                <a:spcPct val="50000"/>
              </a:spcBef>
            </a:pPr>
            <a:r>
              <a:rPr lang="el-GR" sz="2000">
                <a:latin typeface="Calibri" pitchFamily="34" charset="0"/>
                <a:cs typeface="Arial" charset="0"/>
              </a:rPr>
              <a:t>Δ</a:t>
            </a:r>
            <a:r>
              <a:rPr lang="en-US" sz="2000">
                <a:latin typeface="Calibri" pitchFamily="34" charset="0"/>
                <a:cs typeface="Arial" charset="0"/>
              </a:rPr>
              <a:t> </a:t>
            </a:r>
            <a:r>
              <a:rPr lang="en-US" sz="2000">
                <a:latin typeface="Calibri" pitchFamily="34" charset="0"/>
              </a:rPr>
              <a:t>AUC = 6%, p=.003</a:t>
            </a:r>
          </a:p>
        </p:txBody>
      </p:sp>
      <p:sp>
        <p:nvSpPr>
          <p:cNvPr id="76805" name="Text Box 7"/>
          <p:cNvSpPr txBox="1">
            <a:spLocks noChangeArrowheads="1"/>
          </p:cNvSpPr>
          <p:nvPr/>
        </p:nvSpPr>
        <p:spPr bwMode="white">
          <a:xfrm>
            <a:off x="4725988" y="3071813"/>
            <a:ext cx="1885950" cy="298450"/>
          </a:xfrm>
          <a:prstGeom prst="rect">
            <a:avLst/>
          </a:prstGeom>
          <a:noFill/>
          <a:ln w="9525">
            <a:noFill/>
            <a:miter lim="800000"/>
            <a:headEnd/>
            <a:tailEnd/>
          </a:ln>
        </p:spPr>
        <p:txBody>
          <a:bodyPr wrap="none">
            <a:spAutoFit/>
          </a:bodyPr>
          <a:lstStyle/>
          <a:p>
            <a:pPr>
              <a:lnSpc>
                <a:spcPct val="75000"/>
              </a:lnSpc>
            </a:pPr>
            <a:r>
              <a:rPr lang="en-US" b="1">
                <a:ea typeface="MS PGothic"/>
                <a:cs typeface="MS PGothic"/>
              </a:rPr>
              <a:t>Clinical Factors</a:t>
            </a:r>
          </a:p>
        </p:txBody>
      </p:sp>
      <p:sp>
        <p:nvSpPr>
          <p:cNvPr id="76806" name="Line 10"/>
          <p:cNvSpPr>
            <a:spLocks noChangeShapeType="1"/>
          </p:cNvSpPr>
          <p:nvPr/>
        </p:nvSpPr>
        <p:spPr bwMode="white">
          <a:xfrm flipH="1" flipV="1">
            <a:off x="5183188" y="2767013"/>
            <a:ext cx="381000" cy="304800"/>
          </a:xfrm>
          <a:prstGeom prst="line">
            <a:avLst/>
          </a:prstGeom>
          <a:noFill/>
          <a:ln w="9525">
            <a:solidFill>
              <a:schemeClr val="tx1"/>
            </a:solidFill>
            <a:round/>
            <a:headEnd/>
            <a:tailEnd type="triangle" w="med" len="med"/>
          </a:ln>
        </p:spPr>
        <p:txBody>
          <a:bodyPr anchor="ctr"/>
          <a:lstStyle/>
          <a:p>
            <a:endParaRPr lang="en-US"/>
          </a:p>
        </p:txBody>
      </p:sp>
      <p:sp>
        <p:nvSpPr>
          <p:cNvPr id="76807" name="Text Box 12"/>
          <p:cNvSpPr txBox="1">
            <a:spLocks noChangeArrowheads="1"/>
          </p:cNvSpPr>
          <p:nvPr/>
        </p:nvSpPr>
        <p:spPr bwMode="white">
          <a:xfrm>
            <a:off x="2820988" y="1776413"/>
            <a:ext cx="3225800" cy="298450"/>
          </a:xfrm>
          <a:prstGeom prst="rect">
            <a:avLst/>
          </a:prstGeom>
          <a:noFill/>
          <a:ln w="9525">
            <a:noFill/>
            <a:miter lim="800000"/>
            <a:headEnd/>
            <a:tailEnd/>
          </a:ln>
        </p:spPr>
        <p:txBody>
          <a:bodyPr wrap="none">
            <a:spAutoFit/>
          </a:bodyPr>
          <a:lstStyle/>
          <a:p>
            <a:pPr>
              <a:lnSpc>
                <a:spcPct val="75000"/>
              </a:lnSpc>
            </a:pPr>
            <a:r>
              <a:rPr lang="en-US" b="1">
                <a:ea typeface="MS PGothic"/>
                <a:cs typeface="MS PGothic"/>
              </a:rPr>
              <a:t>Clinical Factors + Algorithm</a:t>
            </a:r>
          </a:p>
        </p:txBody>
      </p:sp>
      <p:sp>
        <p:nvSpPr>
          <p:cNvPr id="76808" name="Line 13"/>
          <p:cNvSpPr>
            <a:spLocks noChangeShapeType="1"/>
          </p:cNvSpPr>
          <p:nvPr/>
        </p:nvSpPr>
        <p:spPr bwMode="white">
          <a:xfrm>
            <a:off x="4802188" y="2157413"/>
            <a:ext cx="533400" cy="152400"/>
          </a:xfrm>
          <a:prstGeom prst="line">
            <a:avLst/>
          </a:prstGeom>
          <a:noFill/>
          <a:ln w="9525">
            <a:solidFill>
              <a:schemeClr val="tx1"/>
            </a:solidFill>
            <a:round/>
            <a:headEnd/>
            <a:tailEnd type="triangle" w="med" len="med"/>
          </a:ln>
        </p:spPr>
        <p:txBody>
          <a:bodyPr anchor="ctr"/>
          <a:lstStyle/>
          <a:p>
            <a:endParaRPr lang="en-US"/>
          </a:p>
        </p:txBody>
      </p:sp>
      <p:sp>
        <p:nvSpPr>
          <p:cNvPr id="76809" name="Rectangle 1036"/>
          <p:cNvSpPr>
            <a:spLocks noChangeArrowheads="1"/>
          </p:cNvSpPr>
          <p:nvPr/>
        </p:nvSpPr>
        <p:spPr bwMode="white">
          <a:xfrm>
            <a:off x="2205038" y="1624013"/>
            <a:ext cx="6254750" cy="4191000"/>
          </a:xfrm>
          <a:prstGeom prst="rect">
            <a:avLst/>
          </a:prstGeom>
          <a:noFill/>
          <a:ln w="19050">
            <a:solidFill>
              <a:schemeClr val="tx1"/>
            </a:solidFill>
            <a:miter lim="800000"/>
            <a:headEnd/>
            <a:tailEnd/>
          </a:ln>
        </p:spPr>
        <p:txBody>
          <a:bodyPr wrap="none" anchor="ctr"/>
          <a:lstStyle/>
          <a:p>
            <a:pPr>
              <a:lnSpc>
                <a:spcPct val="75000"/>
              </a:lnSpc>
            </a:pPr>
            <a:endParaRPr lang="en-US" b="1">
              <a:ea typeface="MS PGothic"/>
              <a:cs typeface="MS PGothic"/>
            </a:endParaRPr>
          </a:p>
        </p:txBody>
      </p:sp>
      <p:sp>
        <p:nvSpPr>
          <p:cNvPr id="76811" name="Rectangle 11"/>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accent1"/>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76812" name="Rectangle 12"/>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Validation Results</a:t>
            </a:r>
          </a:p>
        </p:txBody>
      </p:sp>
      <p:sp>
        <p:nvSpPr>
          <p:cNvPr id="78850" name="Content Placeholder 2"/>
          <p:cNvSpPr>
            <a:spLocks noGrp="1"/>
          </p:cNvSpPr>
          <p:nvPr>
            <p:ph idx="1"/>
          </p:nvPr>
        </p:nvSpPr>
        <p:spPr>
          <a:xfrm>
            <a:off x="1752600" y="1925638"/>
            <a:ext cx="6996113" cy="4094162"/>
          </a:xfrm>
        </p:spPr>
        <p:txBody>
          <a:bodyPr/>
          <a:lstStyle/>
          <a:p>
            <a:pPr eaLnBrk="1" hangingPunct="1"/>
            <a:r>
              <a:rPr lang="en-US" sz="1800" smtClean="0">
                <a:latin typeface="Calibri" pitchFamily="34" charset="0"/>
              </a:rPr>
              <a:t>roc.plot.default (verification package)</a:t>
            </a:r>
          </a:p>
          <a:p>
            <a:pPr eaLnBrk="1" hangingPunct="1"/>
            <a:r>
              <a:rPr lang="en-US" sz="1800" smtClean="0">
                <a:latin typeface="Calibri" pitchFamily="34" charset="0"/>
              </a:rPr>
              <a:t>rcorr.cens (Hmisc package)</a:t>
            </a:r>
          </a:p>
          <a:p>
            <a:pPr eaLnBrk="1" hangingPunct="1"/>
            <a:r>
              <a:rPr lang="en-US" sz="1800" smtClean="0">
                <a:latin typeface="Calibri" pitchFamily="34" charset="0"/>
              </a:rPr>
              <a:t>boot (boot package) </a:t>
            </a:r>
          </a:p>
        </p:txBody>
      </p:sp>
      <p:sp>
        <p:nvSpPr>
          <p:cNvPr id="6" name="Rectangle 5"/>
          <p:cNvSpPr/>
          <p:nvPr/>
        </p:nvSpPr>
        <p:spPr>
          <a:xfrm>
            <a:off x="1905000" y="2971800"/>
            <a:ext cx="7010400" cy="1752600"/>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a:defRPr/>
            </a:pPr>
            <a:r>
              <a:rPr lang="nl-NL">
                <a:latin typeface="Calibri" pitchFamily="34" charset="0"/>
              </a:rPr>
              <a:t>roc.diff&lt;-function(dat,i){</a:t>
            </a:r>
          </a:p>
          <a:p>
            <a:pPr>
              <a:defRPr/>
            </a:pPr>
            <a:r>
              <a:rPr lang="nl-NL">
                <a:latin typeface="Calibri" pitchFamily="34" charset="0"/>
              </a:rPr>
              <a:t>	dat&lt;-dat[i,]</a:t>
            </a:r>
          </a:p>
          <a:p>
            <a:pPr>
              <a:defRPr/>
            </a:pPr>
            <a:r>
              <a:rPr lang="nl-NL">
                <a:latin typeface="Calibri" pitchFamily="34" charset="0"/>
              </a:rPr>
              <a:t>	out&lt;-rcorr.cens(dat[,1],dat[,3])[1]-rcorr.cens(dat[,2],dat[,3])[1]</a:t>
            </a:r>
          </a:p>
          <a:p>
            <a:pPr>
              <a:defRPr/>
            </a:pPr>
            <a:r>
              <a:rPr lang="nl-NL">
                <a:latin typeface="Calibri" pitchFamily="34" charset="0"/>
              </a:rPr>
              <a:t>	out</a:t>
            </a:r>
          </a:p>
          <a:p>
            <a:pPr>
              <a:defRPr/>
            </a:pPr>
            <a:r>
              <a:rPr lang="nl-NL">
                <a:latin typeface="Calibri" pitchFamily="34" charset="0"/>
              </a:rPr>
              <a:t> }</a:t>
            </a:r>
            <a:endParaRPr lang="en-US">
              <a:latin typeface="Calibri" pitchFamily="34" charset="0"/>
            </a:endParaRPr>
          </a:p>
          <a:p>
            <a:pPr>
              <a:defRPr/>
            </a:pPr>
            <a:r>
              <a:rPr lang="en-US">
                <a:latin typeface="Calibri" pitchFamily="34" charset="0"/>
              </a:rPr>
              <a:t>boot(data.frame(alg.score,clin.risk,QCA50),roc.diff,1000)</a:t>
            </a:r>
          </a:p>
        </p:txBody>
      </p:sp>
      <p:sp>
        <p:nvSpPr>
          <p:cNvPr id="78855" name="Rectangle 7"/>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accent1"/>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78856" name="Rectangle 8"/>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Title 1"/>
          <p:cNvSpPr>
            <a:spLocks noGrp="1"/>
          </p:cNvSpPr>
          <p:nvPr>
            <p:ph type="title"/>
          </p:nvPr>
        </p:nvSpPr>
        <p:spPr/>
        <p:txBody>
          <a:bodyPr/>
          <a:lstStyle/>
          <a:p>
            <a:pPr eaLnBrk="1" hangingPunct="1"/>
            <a:endParaRPr lang="en-US" smtClean="0"/>
          </a:p>
        </p:txBody>
      </p:sp>
      <p:graphicFrame>
        <p:nvGraphicFramePr>
          <p:cNvPr id="64519" name="Object 7"/>
          <p:cNvGraphicFramePr>
            <a:graphicFrameLocks noChangeAspect="1"/>
          </p:cNvGraphicFramePr>
          <p:nvPr/>
        </p:nvGraphicFramePr>
        <p:xfrm>
          <a:off x="1727200" y="533400"/>
          <a:ext cx="7416800" cy="4635500"/>
        </p:xfrm>
        <a:graphic>
          <a:graphicData uri="http://schemas.openxmlformats.org/presentationml/2006/ole">
            <p:oleObj spid="_x0000_s64519" name="Chart" r:id="rId4" imgW="6705410" imgH="4191095" progId="Excel.Sheet.8">
              <p:embed/>
            </p:oleObj>
          </a:graphicData>
        </a:graphic>
      </p:graphicFrame>
      <p:sp>
        <p:nvSpPr>
          <p:cNvPr id="64524" name="Text Box 6"/>
          <p:cNvSpPr txBox="1">
            <a:spLocks noChangeArrowheads="1"/>
          </p:cNvSpPr>
          <p:nvPr/>
        </p:nvSpPr>
        <p:spPr bwMode="white">
          <a:xfrm>
            <a:off x="6096000" y="4584700"/>
            <a:ext cx="1577975" cy="219075"/>
          </a:xfrm>
          <a:prstGeom prst="rect">
            <a:avLst/>
          </a:prstGeom>
          <a:noFill/>
          <a:ln w="9525">
            <a:noFill/>
            <a:miter lim="800000"/>
            <a:headEnd/>
            <a:tailEnd/>
          </a:ln>
        </p:spPr>
        <p:txBody>
          <a:bodyPr wrap="none">
            <a:spAutoFit/>
          </a:bodyPr>
          <a:lstStyle/>
          <a:p>
            <a:pPr>
              <a:lnSpc>
                <a:spcPct val="75000"/>
              </a:lnSpc>
            </a:pPr>
            <a:r>
              <a:rPr lang="en-US" sz="1100">
                <a:ea typeface="MS PGothic"/>
                <a:cs typeface="MS PGothic"/>
              </a:rPr>
              <a:t>Single Vessel Disease</a:t>
            </a:r>
          </a:p>
        </p:txBody>
      </p:sp>
      <p:sp>
        <p:nvSpPr>
          <p:cNvPr id="64525" name="Text Box 7"/>
          <p:cNvSpPr txBox="1">
            <a:spLocks noChangeArrowheads="1"/>
          </p:cNvSpPr>
          <p:nvPr/>
        </p:nvSpPr>
        <p:spPr bwMode="white">
          <a:xfrm>
            <a:off x="7620000" y="4584700"/>
            <a:ext cx="1543050" cy="219075"/>
          </a:xfrm>
          <a:prstGeom prst="rect">
            <a:avLst/>
          </a:prstGeom>
          <a:noFill/>
          <a:ln w="9525">
            <a:noFill/>
            <a:miter lim="800000"/>
            <a:headEnd/>
            <a:tailEnd/>
          </a:ln>
        </p:spPr>
        <p:txBody>
          <a:bodyPr wrap="none">
            <a:spAutoFit/>
          </a:bodyPr>
          <a:lstStyle/>
          <a:p>
            <a:pPr>
              <a:lnSpc>
                <a:spcPct val="75000"/>
              </a:lnSpc>
            </a:pPr>
            <a:r>
              <a:rPr lang="en-US" sz="1100">
                <a:ea typeface="MS PGothic"/>
                <a:cs typeface="MS PGothic"/>
              </a:rPr>
              <a:t>Multi-Vessel Disease*</a:t>
            </a:r>
          </a:p>
        </p:txBody>
      </p:sp>
      <p:sp>
        <p:nvSpPr>
          <p:cNvPr id="6" name="Rectangle 5"/>
          <p:cNvSpPr/>
          <p:nvPr/>
        </p:nvSpPr>
        <p:spPr>
          <a:xfrm>
            <a:off x="1143000" y="5410200"/>
            <a:ext cx="7848600" cy="928688"/>
          </a:xfrm>
          <a:prstGeom prst="rect">
            <a:avLst/>
          </a:prstGeom>
          <a:solidFill>
            <a:schemeClr val="accent2">
              <a:lumMod val="20000"/>
              <a:lumOff val="80000"/>
            </a:schemeClr>
          </a:solidFill>
          <a:ln w="12700" cap="flat">
            <a:solidFill>
              <a:schemeClr val="bg2"/>
            </a:solidFill>
            <a:round/>
          </a:ln>
          <a:effectLst>
            <a:outerShdw blurRad="50800" dist="38100" dir="2700000" algn="tl" rotWithShape="0">
              <a:prstClr val="black">
                <a:alpha val="40000"/>
              </a:prstClr>
            </a:outerShdw>
          </a:effectLst>
        </p:spPr>
        <p:txBody>
          <a:bodyPr>
            <a:spAutoFit/>
          </a:bodyPr>
          <a:lstStyle/>
          <a:p>
            <a:pPr>
              <a:defRPr/>
            </a:pPr>
            <a:r>
              <a:rPr lang="en-US">
                <a:latin typeface="Calibri" pitchFamily="34" charset="0"/>
              </a:rPr>
              <a:t>lineplot.CI(dis.cat,alg.score,ci.fun= function(x) (c(mean(x)-1.96*se(x), mean(x)+1.96*se(x))),xlab="Percent Maximum Stenosis by QCA",</a:t>
            </a:r>
          </a:p>
          <a:p>
            <a:pPr>
              <a:defRPr/>
            </a:pPr>
            <a:r>
              <a:rPr lang="en-US">
                <a:latin typeface="Calibri" pitchFamily="34" charset="0"/>
              </a:rPr>
              <a:t>ylab="Algorithm Score",ylim=c(10,30),xlim=c(0,6))</a:t>
            </a:r>
          </a:p>
        </p:txBody>
      </p:sp>
      <p:sp>
        <p:nvSpPr>
          <p:cNvPr id="64528" name="Rectangle 14"/>
          <p:cNvSpPr>
            <a:spLocks noChangeArrowheads="1"/>
          </p:cNvSpPr>
          <p:nvPr/>
        </p:nvSpPr>
        <p:spPr bwMode="auto">
          <a:xfrm>
            <a:off x="1066800" y="5051425"/>
            <a:ext cx="1606550" cy="366713"/>
          </a:xfrm>
          <a:prstGeom prst="rect">
            <a:avLst/>
          </a:prstGeom>
          <a:noFill/>
          <a:ln w="9525">
            <a:noFill/>
            <a:miter lim="800000"/>
            <a:headEnd/>
            <a:tailEnd/>
          </a:ln>
        </p:spPr>
        <p:txBody>
          <a:bodyPr wrap="none">
            <a:spAutoFit/>
          </a:bodyPr>
          <a:lstStyle/>
          <a:p>
            <a:r>
              <a:rPr lang="en-US">
                <a:solidFill>
                  <a:srgbClr val="000000"/>
                </a:solidFill>
                <a:latin typeface="Calibri" pitchFamily="34" charset="0"/>
              </a:rPr>
              <a:t>sciplot package</a:t>
            </a:r>
          </a:p>
        </p:txBody>
      </p:sp>
      <p:sp>
        <p:nvSpPr>
          <p:cNvPr id="64530" name="Rectangle 18"/>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accent1"/>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64531" name="Rectangle 19"/>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
        <p:nvSpPr>
          <p:cNvPr id="64532" name="Text Box 20"/>
          <p:cNvSpPr txBox="1">
            <a:spLocks noChangeArrowheads="1"/>
          </p:cNvSpPr>
          <p:nvPr/>
        </p:nvSpPr>
        <p:spPr bwMode="auto">
          <a:xfrm rot="16200000">
            <a:off x="883444" y="2331244"/>
            <a:ext cx="2286000" cy="366712"/>
          </a:xfrm>
          <a:prstGeom prst="rect">
            <a:avLst/>
          </a:prstGeom>
          <a:solidFill>
            <a:schemeClr val="bg1"/>
          </a:solidFill>
          <a:ln w="9525">
            <a:noFill/>
            <a:miter lim="800000"/>
            <a:headEnd/>
            <a:tailEnd/>
          </a:ln>
          <a:effectLst/>
        </p:spPr>
        <p:txBody>
          <a:bodyPr>
            <a:spAutoFit/>
          </a:bodyPr>
          <a:lstStyle/>
          <a:p>
            <a:pPr>
              <a:spcBef>
                <a:spcPct val="50000"/>
              </a:spcBef>
            </a:pPr>
            <a:r>
              <a:rPr lang="en-US" b="1"/>
              <a:t>Algorithm Score</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Commercial Laboratory</a:t>
            </a:r>
          </a:p>
        </p:txBody>
      </p:sp>
      <p:pic>
        <p:nvPicPr>
          <p:cNvPr id="83972" name="Picture 2"/>
          <p:cNvPicPr>
            <a:picLocks noChangeAspect="1" noChangeArrowheads="1"/>
          </p:cNvPicPr>
          <p:nvPr/>
        </p:nvPicPr>
        <p:blipFill>
          <a:blip r:embed="rId3" cstate="print"/>
          <a:srcRect/>
          <a:stretch>
            <a:fillRect/>
          </a:stretch>
        </p:blipFill>
        <p:spPr bwMode="auto">
          <a:xfrm>
            <a:off x="1828800" y="1295400"/>
            <a:ext cx="6553200" cy="5192713"/>
          </a:xfrm>
          <a:prstGeom prst="rect">
            <a:avLst/>
          </a:prstGeom>
          <a:noFill/>
          <a:ln w="9525">
            <a:noFill/>
            <a:miter lim="800000"/>
            <a:headEnd/>
            <a:tailEnd/>
          </a:ln>
        </p:spPr>
      </p:pic>
      <p:grpSp>
        <p:nvGrpSpPr>
          <p:cNvPr id="14" name="Group 13"/>
          <p:cNvGrpSpPr>
            <a:grpSpLocks/>
          </p:cNvGrpSpPr>
          <p:nvPr/>
        </p:nvGrpSpPr>
        <p:grpSpPr bwMode="auto">
          <a:xfrm>
            <a:off x="2971800" y="4951413"/>
            <a:ext cx="2590800" cy="1677987"/>
            <a:chOff x="2057400" y="4885137"/>
            <a:chExt cx="2590800" cy="1676993"/>
          </a:xfrm>
        </p:grpSpPr>
        <p:sp>
          <p:nvSpPr>
            <p:cNvPr id="12" name="TextBox 11"/>
            <p:cNvSpPr txBox="1"/>
            <p:nvPr/>
          </p:nvSpPr>
          <p:spPr>
            <a:xfrm>
              <a:off x="2057400" y="5638752"/>
              <a:ext cx="2590800" cy="923378"/>
            </a:xfrm>
            <a:prstGeom prst="rect">
              <a:avLst/>
            </a:prstGeom>
            <a:solidFill>
              <a:schemeClr val="accent2">
                <a:lumMod val="20000"/>
                <a:lumOff val="80000"/>
              </a:schemeClr>
            </a:solidFill>
            <a:ln>
              <a:solidFill>
                <a:schemeClr val="tx1"/>
              </a:solidFill>
            </a:ln>
          </p:spPr>
          <p:txBody>
            <a:bodyPr>
              <a:spAutoFit/>
            </a:bodyPr>
            <a:lstStyle/>
            <a:p>
              <a:pPr fontAlgn="auto">
                <a:spcBef>
                  <a:spcPts val="0"/>
                </a:spcBef>
                <a:spcAft>
                  <a:spcPts val="0"/>
                </a:spcAft>
                <a:defRPr/>
              </a:pPr>
              <a:r>
                <a:rPr lang="en-US" dirty="0">
                  <a:latin typeface="Calibri" pitchFamily="34" charset="0"/>
                </a:rPr>
                <a:t>R functions for data processing, QC, and score calculation</a:t>
              </a:r>
            </a:p>
          </p:txBody>
        </p:sp>
        <p:sp>
          <p:nvSpPr>
            <p:cNvPr id="13" name="Right Arrow 12"/>
            <p:cNvSpPr>
              <a:spLocks noChangeArrowheads="1"/>
            </p:cNvSpPr>
            <p:nvPr/>
          </p:nvSpPr>
          <p:spPr bwMode="auto">
            <a:xfrm rot="-3868046">
              <a:off x="3065711" y="5189689"/>
              <a:ext cx="837703" cy="228600"/>
            </a:xfrm>
            <a:prstGeom prst="rightArrow">
              <a:avLst>
                <a:gd name="adj1" fmla="val 50000"/>
                <a:gd name="adj2" fmla="val 49997"/>
              </a:avLst>
            </a:prstGeom>
            <a:solidFill>
              <a:srgbClr val="F9E1C1"/>
            </a:solidFill>
            <a:ln w="9525" algn="ctr">
              <a:solidFill>
                <a:schemeClr val="tx1"/>
              </a:solidFill>
              <a:round/>
              <a:headEnd/>
              <a:tailEnd/>
            </a:ln>
          </p:spPr>
          <p:txBody>
            <a:bodyPr vert="eaVert"/>
            <a:lstStyle/>
            <a:p>
              <a:pPr>
                <a:lnSpc>
                  <a:spcPct val="85000"/>
                </a:lnSpc>
                <a:spcBef>
                  <a:spcPct val="15000"/>
                </a:spcBef>
                <a:spcAft>
                  <a:spcPct val="20000"/>
                </a:spcAft>
                <a:buClr>
                  <a:srgbClr val="C41230"/>
                </a:buClr>
                <a:defRPr/>
              </a:pPr>
              <a:endParaRPr lang="en-US" sz="1400">
                <a:solidFill>
                  <a:srgbClr val="000000"/>
                </a:solidFill>
              </a:endParaRPr>
            </a:p>
          </p:txBody>
        </p:sp>
      </p:grpSp>
      <p:sp>
        <p:nvSpPr>
          <p:cNvPr id="83977" name="Rectangle 9"/>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accent1"/>
                </a:solidFill>
              </a:rPr>
              <a:t>Product</a:t>
            </a:r>
          </a:p>
        </p:txBody>
      </p:sp>
      <p:sp>
        <p:nvSpPr>
          <p:cNvPr id="83978" name="Rectangle 10"/>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Clinical Background</a:t>
            </a:r>
          </a:p>
        </p:txBody>
      </p:sp>
      <p:sp>
        <p:nvSpPr>
          <p:cNvPr id="36866" name="Content Placeholder 2"/>
          <p:cNvSpPr>
            <a:spLocks noGrp="1"/>
          </p:cNvSpPr>
          <p:nvPr>
            <p:ph idx="1"/>
          </p:nvPr>
        </p:nvSpPr>
        <p:spPr>
          <a:xfrm>
            <a:off x="2362200" y="1600200"/>
            <a:ext cx="5972175" cy="4094163"/>
          </a:xfrm>
        </p:spPr>
        <p:txBody>
          <a:bodyPr/>
          <a:lstStyle/>
          <a:p>
            <a:pPr eaLnBrk="1" hangingPunct="1"/>
            <a:r>
              <a:rPr lang="en-US" smtClean="0"/>
              <a:t>Coronary artery disease (CAD) is the leading cause of death in the US; 500,000 new cases per year</a:t>
            </a:r>
          </a:p>
          <a:p>
            <a:pPr eaLnBrk="1" hangingPunct="1"/>
            <a:endParaRPr lang="en-US" smtClean="0"/>
          </a:p>
          <a:p>
            <a:pPr eaLnBrk="1" hangingPunct="1"/>
            <a:r>
              <a:rPr lang="en-US" smtClean="0"/>
              <a:t>Definitive diagnosis by </a:t>
            </a:r>
            <a:r>
              <a:rPr lang="en-US" smtClean="0">
                <a:solidFill>
                  <a:schemeClr val="accent1"/>
                </a:solidFill>
              </a:rPr>
              <a:t>invasive coronary angiography</a:t>
            </a:r>
          </a:p>
          <a:p>
            <a:pPr eaLnBrk="1" hangingPunct="1"/>
            <a:endParaRPr lang="en-US" smtClean="0"/>
          </a:p>
          <a:p>
            <a:pPr eaLnBrk="1" hangingPunct="1"/>
            <a:r>
              <a:rPr lang="en-US" smtClean="0"/>
              <a:t>Diagnosis of interest: </a:t>
            </a:r>
            <a:r>
              <a:rPr lang="en-US" smtClean="0">
                <a:solidFill>
                  <a:schemeClr val="accent1"/>
                </a:solidFill>
              </a:rPr>
              <a:t>obstructive disease</a:t>
            </a:r>
            <a:r>
              <a:rPr lang="en-US" smtClean="0"/>
              <a:t> </a:t>
            </a:r>
          </a:p>
          <a:p>
            <a:pPr marL="742950" lvl="1" indent="-285750" eaLnBrk="1" hangingPunct="1"/>
            <a:r>
              <a:rPr lang="en-US" smtClean="0"/>
              <a:t>&gt;=50% blockage (stenosis) of a coronary artery</a:t>
            </a:r>
          </a:p>
          <a:p>
            <a:pPr eaLnBrk="1" hangingPunct="1"/>
            <a:endParaRPr lang="en-US" smtClean="0"/>
          </a:p>
        </p:txBody>
      </p:sp>
      <p:sp>
        <p:nvSpPr>
          <p:cNvPr id="36870" name="Rectangle 6"/>
          <p:cNvSpPr>
            <a:spLocks noChangeArrowheads="1"/>
          </p:cNvSpPr>
          <p:nvPr/>
        </p:nvSpPr>
        <p:spPr bwMode="auto">
          <a:xfrm>
            <a:off x="200025" y="1697038"/>
            <a:ext cx="1871663"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accent1"/>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36871" name="Rectangle 7"/>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Regulatory Issues</a:t>
            </a:r>
          </a:p>
        </p:txBody>
      </p:sp>
      <p:sp>
        <p:nvSpPr>
          <p:cNvPr id="88066" name="Content Placeholder 2"/>
          <p:cNvSpPr>
            <a:spLocks noGrp="1"/>
          </p:cNvSpPr>
          <p:nvPr>
            <p:ph idx="1"/>
          </p:nvPr>
        </p:nvSpPr>
        <p:spPr>
          <a:xfrm>
            <a:off x="2286000" y="1905000"/>
            <a:ext cx="6081713" cy="4094163"/>
          </a:xfrm>
        </p:spPr>
        <p:txBody>
          <a:bodyPr/>
          <a:lstStyle/>
          <a:p>
            <a:pPr eaLnBrk="1" hangingPunct="1"/>
            <a:r>
              <a:rPr lang="en-US" smtClean="0"/>
              <a:t>Molecular diagnostics are regulated by FDA and CLIA</a:t>
            </a:r>
          </a:p>
          <a:p>
            <a:pPr eaLnBrk="1" hangingPunct="1"/>
            <a:r>
              <a:rPr lang="en-US" smtClean="0"/>
              <a:t>Requirement for software ‘validation’</a:t>
            </a:r>
          </a:p>
          <a:p>
            <a:pPr eaLnBrk="1" hangingPunct="1"/>
            <a:r>
              <a:rPr lang="en-US" smtClean="0"/>
              <a:t>Simply means that software code must be developed and tested against a spec</a:t>
            </a:r>
          </a:p>
          <a:p>
            <a:pPr eaLnBrk="1" hangingPunct="1"/>
            <a:r>
              <a:rPr lang="en-US" smtClean="0"/>
              <a:t>Common misperception that this cannot be done in R (versus e.g. SAS)</a:t>
            </a:r>
          </a:p>
        </p:txBody>
      </p:sp>
      <p:sp>
        <p:nvSpPr>
          <p:cNvPr id="88070" name="Rectangle 6"/>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accent1"/>
                </a:solidFill>
              </a:rPr>
              <a:t>Product</a:t>
            </a:r>
          </a:p>
        </p:txBody>
      </p:sp>
      <p:sp>
        <p:nvSpPr>
          <p:cNvPr id="88071" name="Rectangle 7"/>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endParaRPr lang="en-US" smtClean="0"/>
          </a:p>
        </p:txBody>
      </p:sp>
      <p:pic>
        <p:nvPicPr>
          <p:cNvPr id="86020" name="Picture 7"/>
          <p:cNvPicPr>
            <a:picLocks noChangeAspect="1" noChangeArrowheads="1"/>
          </p:cNvPicPr>
          <p:nvPr/>
        </p:nvPicPr>
        <p:blipFill>
          <a:blip r:embed="rId3" cstate="print"/>
          <a:srcRect/>
          <a:stretch>
            <a:fillRect/>
          </a:stretch>
        </p:blipFill>
        <p:spPr bwMode="white">
          <a:xfrm>
            <a:off x="1201738" y="314325"/>
            <a:ext cx="6740525" cy="6232525"/>
          </a:xfrm>
          <a:prstGeom prst="rect">
            <a:avLst/>
          </a:prstGeom>
          <a:noFill/>
          <a:ln w="9525" algn="ctr">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Questions?</a:t>
            </a:r>
          </a:p>
        </p:txBody>
      </p:sp>
      <p:sp>
        <p:nvSpPr>
          <p:cNvPr id="90114" name="Content Placeholder 2"/>
          <p:cNvSpPr>
            <a:spLocks noGrp="1"/>
          </p:cNvSpPr>
          <p:nvPr>
            <p:ph idx="1"/>
          </p:nvPr>
        </p:nvSpPr>
        <p:spPr/>
        <p:txBody>
          <a:bodyPr/>
          <a:lstStyle/>
          <a:p>
            <a:pPr eaLnBrk="1" hangingPunct="1"/>
            <a:endParaRPr lang="en-US" smtClean="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p:txBody>
          <a:bodyPr/>
          <a:lstStyle/>
          <a:p>
            <a:r>
              <a:rPr lang="en-US" sz="3200" smtClean="0">
                <a:solidFill>
                  <a:schemeClr val="tx1"/>
                </a:solidFill>
              </a:rPr>
              <a:t>Corus™ CAD Intended Use</a:t>
            </a:r>
          </a:p>
        </p:txBody>
      </p:sp>
      <p:sp>
        <p:nvSpPr>
          <p:cNvPr id="132099" name="Rectangle 3"/>
          <p:cNvSpPr>
            <a:spLocks noGrp="1" noChangeArrowheads="1"/>
          </p:cNvSpPr>
          <p:nvPr>
            <p:ph type="body" idx="4294967295"/>
          </p:nvPr>
        </p:nvSpPr>
        <p:spPr>
          <a:xfrm>
            <a:off x="504825" y="1600200"/>
            <a:ext cx="8181975" cy="3924300"/>
          </a:xfrm>
        </p:spPr>
        <p:txBody>
          <a:bodyPr/>
          <a:lstStyle/>
          <a:p>
            <a:pPr marL="0" indent="0">
              <a:buFontTx/>
              <a:buNone/>
            </a:pPr>
            <a:r>
              <a:rPr lang="en-US" sz="1500" b="1" smtClean="0"/>
              <a:t>Corus™ CAD Intended Use</a:t>
            </a:r>
            <a:endParaRPr lang="en-US" sz="1500" smtClean="0"/>
          </a:p>
          <a:p>
            <a:pPr marL="0" indent="0">
              <a:buFontTx/>
              <a:buNone/>
            </a:pPr>
            <a:r>
              <a:rPr lang="en-US" sz="1500" smtClean="0"/>
              <a:t>The Corus CAD test is a quantitative in vitro diagnostic test performed in a single laboratory, using the gene expression profile of cells found in peripheral blood specimens to be used as an aid to identify patients who are likely to have coronary artery stenosis of at least 50%. The test should be performed on patients with a history of chest pain, with suspected anginal equivalent to chest pain, or with a high risk of coronary artery disease, but with no known prior myocardial infarction or revascularization procedures. The test is not intended for patients with acute myocardial infarction, high risk unstable angina, systemic infectious or systemic inflammatory conditions, diabetes, and/or who are currently taking steroids, immunosuppressive agents, or chemotherapeutic agents.</a:t>
            </a:r>
            <a:br>
              <a:rPr lang="en-US" sz="1500" smtClean="0"/>
            </a:br>
            <a:r>
              <a:rPr lang="en-US" sz="1500" smtClean="0"/>
              <a:t/>
            </a:r>
            <a:br>
              <a:rPr lang="en-US" sz="1500" smtClean="0"/>
            </a:br>
            <a:r>
              <a:rPr lang="en-US" sz="1500" smtClean="0"/>
              <a:t>The test is performed on a blood specimen obtained from the patient. The test incorporates the expression levels of multiple genes using an algorithm with weighted functions to generate a quantitative score. The results of the test should be used by clinicians in conjunction with other tests and clinical information in their assessment of a patient’s coronary artery disease.</a:t>
            </a:r>
            <a:br>
              <a:rPr lang="en-US" sz="1500" smtClean="0"/>
            </a:br>
            <a:r>
              <a:rPr lang="en-US" sz="1500" smtClean="0"/>
              <a:t/>
            </a:r>
            <a:br>
              <a:rPr lang="en-US" sz="1500" smtClean="0"/>
            </a:br>
            <a:r>
              <a:rPr lang="en-US" sz="1500" smtClean="0"/>
              <a:t>The Corus CAD test is for prescription use only. The test is not intended to be used to screen for stenosis among patients who are asymptomatic and not considered at high risk for coronary artery disease, to predict or detect response to therapy, or to help select the optimal therapy for patients.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Title 1"/>
          <p:cNvSpPr>
            <a:spLocks noGrp="1"/>
          </p:cNvSpPr>
          <p:nvPr>
            <p:ph type="title"/>
          </p:nvPr>
        </p:nvSpPr>
        <p:spPr>
          <a:xfrm>
            <a:off x="3581400" y="306388"/>
            <a:ext cx="4265613" cy="944562"/>
          </a:xfrm>
        </p:spPr>
        <p:txBody>
          <a:bodyPr/>
          <a:lstStyle/>
          <a:p>
            <a:pPr eaLnBrk="1" hangingPunct="1"/>
            <a:r>
              <a:rPr lang="en-US" sz="2400" smtClean="0"/>
              <a:t>Coronary Angiography (Cath)</a:t>
            </a:r>
          </a:p>
        </p:txBody>
      </p:sp>
      <p:grpSp>
        <p:nvGrpSpPr>
          <p:cNvPr id="37909" name="Group 20"/>
          <p:cNvGrpSpPr>
            <a:grpSpLocks/>
          </p:cNvGrpSpPr>
          <p:nvPr/>
        </p:nvGrpSpPr>
        <p:grpSpPr bwMode="auto">
          <a:xfrm>
            <a:off x="57150" y="2819400"/>
            <a:ext cx="4362450" cy="3657600"/>
            <a:chOff x="864" y="960"/>
            <a:chExt cx="4735" cy="3128"/>
          </a:xfrm>
        </p:grpSpPr>
        <p:pic>
          <p:nvPicPr>
            <p:cNvPr id="37916" name="Picture 21" descr="schematic"/>
            <p:cNvPicPr>
              <a:picLocks noChangeAspect="1" noChangeArrowheads="1"/>
            </p:cNvPicPr>
            <p:nvPr/>
          </p:nvPicPr>
          <p:blipFill>
            <a:blip r:embed="rId3" cstate="print"/>
            <a:srcRect/>
            <a:stretch>
              <a:fillRect/>
            </a:stretch>
          </p:blipFill>
          <p:spPr bwMode="auto">
            <a:xfrm>
              <a:off x="1296" y="960"/>
              <a:ext cx="3160" cy="3128"/>
            </a:xfrm>
            <a:prstGeom prst="rect">
              <a:avLst/>
            </a:prstGeom>
            <a:noFill/>
            <a:ln w="9525">
              <a:noFill/>
              <a:miter lim="800000"/>
              <a:headEnd/>
              <a:tailEnd/>
            </a:ln>
          </p:spPr>
        </p:pic>
        <p:sp>
          <p:nvSpPr>
            <p:cNvPr id="37917" name="Text Box 22"/>
            <p:cNvSpPr txBox="1">
              <a:spLocks noChangeArrowheads="1"/>
            </p:cNvSpPr>
            <p:nvPr/>
          </p:nvSpPr>
          <p:spPr bwMode="auto">
            <a:xfrm>
              <a:off x="864" y="1967"/>
              <a:ext cx="1730" cy="549"/>
            </a:xfrm>
            <a:prstGeom prst="rect">
              <a:avLst/>
            </a:prstGeom>
            <a:noFill/>
            <a:ln w="9525">
              <a:noFill/>
              <a:miter lim="800000"/>
              <a:headEnd/>
              <a:tailEnd/>
            </a:ln>
          </p:spPr>
          <p:txBody>
            <a:bodyPr wrap="none">
              <a:spAutoFit/>
            </a:bodyPr>
            <a:lstStyle/>
            <a:p>
              <a:r>
                <a:rPr lang="en-US">
                  <a:ea typeface="MS PGothic"/>
                  <a:cs typeface="MS PGothic"/>
                </a:rPr>
                <a:t>sheath in </a:t>
              </a:r>
            </a:p>
            <a:p>
              <a:r>
                <a:rPr lang="en-US">
                  <a:ea typeface="MS PGothic"/>
                  <a:cs typeface="MS PGothic"/>
                </a:rPr>
                <a:t>femoral artery</a:t>
              </a:r>
            </a:p>
          </p:txBody>
        </p:sp>
        <p:sp>
          <p:nvSpPr>
            <p:cNvPr id="37918" name="Line 23"/>
            <p:cNvSpPr>
              <a:spLocks noChangeShapeType="1"/>
            </p:cNvSpPr>
            <p:nvPr/>
          </p:nvSpPr>
          <p:spPr bwMode="auto">
            <a:xfrm>
              <a:off x="1728" y="2352"/>
              <a:ext cx="240" cy="240"/>
            </a:xfrm>
            <a:prstGeom prst="line">
              <a:avLst/>
            </a:prstGeom>
            <a:noFill/>
            <a:ln w="9525">
              <a:solidFill>
                <a:schemeClr val="tx1"/>
              </a:solidFill>
              <a:round/>
              <a:headEnd/>
              <a:tailEnd type="triangle" w="med" len="med"/>
            </a:ln>
          </p:spPr>
          <p:txBody>
            <a:bodyPr/>
            <a:lstStyle/>
            <a:p>
              <a:endParaRPr lang="en-US"/>
            </a:p>
          </p:txBody>
        </p:sp>
        <p:sp>
          <p:nvSpPr>
            <p:cNvPr id="37919" name="Line 24"/>
            <p:cNvSpPr>
              <a:spLocks noChangeShapeType="1"/>
            </p:cNvSpPr>
            <p:nvPr/>
          </p:nvSpPr>
          <p:spPr bwMode="auto">
            <a:xfrm flipH="1">
              <a:off x="3360" y="1584"/>
              <a:ext cx="480" cy="432"/>
            </a:xfrm>
            <a:prstGeom prst="line">
              <a:avLst/>
            </a:prstGeom>
            <a:noFill/>
            <a:ln w="9525">
              <a:solidFill>
                <a:schemeClr val="tx1"/>
              </a:solidFill>
              <a:round/>
              <a:headEnd/>
              <a:tailEnd type="triangle" w="med" len="med"/>
            </a:ln>
          </p:spPr>
          <p:txBody>
            <a:bodyPr/>
            <a:lstStyle/>
            <a:p>
              <a:endParaRPr lang="en-US"/>
            </a:p>
          </p:txBody>
        </p:sp>
        <p:sp>
          <p:nvSpPr>
            <p:cNvPr id="37920" name="Text Box 25"/>
            <p:cNvSpPr txBox="1">
              <a:spLocks noChangeArrowheads="1"/>
            </p:cNvSpPr>
            <p:nvPr/>
          </p:nvSpPr>
          <p:spPr bwMode="auto">
            <a:xfrm>
              <a:off x="3841" y="1344"/>
              <a:ext cx="1758" cy="549"/>
            </a:xfrm>
            <a:prstGeom prst="rect">
              <a:avLst/>
            </a:prstGeom>
            <a:noFill/>
            <a:ln w="9525">
              <a:noFill/>
              <a:miter lim="800000"/>
              <a:headEnd/>
              <a:tailEnd/>
            </a:ln>
          </p:spPr>
          <p:txBody>
            <a:bodyPr wrap="none">
              <a:spAutoFit/>
            </a:bodyPr>
            <a:lstStyle/>
            <a:p>
              <a:r>
                <a:rPr lang="en-US">
                  <a:ea typeface="MS PGothic"/>
                  <a:cs typeface="MS PGothic"/>
                </a:rPr>
                <a:t>cath tip at </a:t>
              </a:r>
            </a:p>
            <a:p>
              <a:r>
                <a:rPr lang="en-US">
                  <a:ea typeface="MS PGothic"/>
                  <a:cs typeface="MS PGothic"/>
                </a:rPr>
                <a:t>coronary ostia</a:t>
              </a:r>
            </a:p>
          </p:txBody>
        </p:sp>
      </p:grpSp>
      <p:pic>
        <p:nvPicPr>
          <p:cNvPr id="37910" name="Picture 26" descr="scan_1"/>
          <p:cNvPicPr>
            <a:picLocks noChangeAspect="1" noChangeArrowheads="1"/>
          </p:cNvPicPr>
          <p:nvPr/>
        </p:nvPicPr>
        <p:blipFill>
          <a:blip r:embed="rId4" cstate="print"/>
          <a:srcRect/>
          <a:stretch>
            <a:fillRect/>
          </a:stretch>
        </p:blipFill>
        <p:spPr bwMode="auto">
          <a:xfrm>
            <a:off x="304800" y="381000"/>
            <a:ext cx="3287713" cy="2192338"/>
          </a:xfrm>
          <a:prstGeom prst="rect">
            <a:avLst/>
          </a:prstGeom>
          <a:noFill/>
          <a:ln w="9525">
            <a:noFill/>
            <a:miter lim="800000"/>
            <a:headEnd/>
            <a:tailEnd/>
          </a:ln>
        </p:spPr>
      </p:pic>
      <p:pic>
        <p:nvPicPr>
          <p:cNvPr id="37922" name="Picture 34"/>
          <p:cNvPicPr>
            <a:picLocks noChangeAspect="1" noChangeArrowheads="1"/>
          </p:cNvPicPr>
          <p:nvPr/>
        </p:nvPicPr>
        <p:blipFill>
          <a:blip r:embed="rId5" cstate="print"/>
          <a:srcRect/>
          <a:stretch>
            <a:fillRect/>
          </a:stretch>
        </p:blipFill>
        <p:spPr bwMode="auto">
          <a:xfrm>
            <a:off x="3678238" y="1828800"/>
            <a:ext cx="4551362" cy="4097338"/>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r>
              <a:rPr lang="en-US" smtClean="0"/>
              <a:t>Non-Invasive Imaging</a:t>
            </a:r>
          </a:p>
        </p:txBody>
      </p:sp>
      <p:sp>
        <p:nvSpPr>
          <p:cNvPr id="105475" name="Rectangle 3"/>
          <p:cNvSpPr>
            <a:spLocks noGrp="1" noChangeArrowheads="1"/>
          </p:cNvSpPr>
          <p:nvPr>
            <p:ph type="body" idx="4294967295"/>
          </p:nvPr>
        </p:nvSpPr>
        <p:spPr/>
        <p:txBody>
          <a:bodyPr/>
          <a:lstStyle/>
          <a:p>
            <a:endParaRPr lang="en-US" smtClean="0"/>
          </a:p>
        </p:txBody>
      </p:sp>
      <p:grpSp>
        <p:nvGrpSpPr>
          <p:cNvPr id="105479" name="Group 16"/>
          <p:cNvGrpSpPr>
            <a:grpSpLocks/>
          </p:cNvGrpSpPr>
          <p:nvPr/>
        </p:nvGrpSpPr>
        <p:grpSpPr bwMode="auto">
          <a:xfrm>
            <a:off x="0" y="1143000"/>
            <a:ext cx="3798888" cy="3159125"/>
            <a:chOff x="4388" y="2867"/>
            <a:chExt cx="1132" cy="926"/>
          </a:xfrm>
        </p:grpSpPr>
        <p:graphicFrame>
          <p:nvGraphicFramePr>
            <p:cNvPr id="105480" name="Object 13"/>
            <p:cNvGraphicFramePr>
              <a:graphicFrameLocks noChangeAspect="1"/>
            </p:cNvGraphicFramePr>
            <p:nvPr/>
          </p:nvGraphicFramePr>
          <p:xfrm>
            <a:off x="4416" y="2976"/>
            <a:ext cx="1104" cy="817"/>
          </p:xfrm>
          <a:graphic>
            <a:graphicData uri="http://schemas.openxmlformats.org/presentationml/2006/ole">
              <p:oleObj spid="_x0000_s105480" name="Photo Editor Photo" r:id="rId4" imgW="3428571" imgH="2572109" progId="">
                <p:embed/>
              </p:oleObj>
            </a:graphicData>
          </a:graphic>
        </p:graphicFrame>
        <p:sp>
          <p:nvSpPr>
            <p:cNvPr id="105481" name="Text Box 19"/>
            <p:cNvSpPr txBox="1">
              <a:spLocks noChangeArrowheads="1"/>
            </p:cNvSpPr>
            <p:nvPr/>
          </p:nvSpPr>
          <p:spPr bwMode="white">
            <a:xfrm>
              <a:off x="4388" y="2867"/>
              <a:ext cx="122" cy="61"/>
            </a:xfrm>
            <a:prstGeom prst="rect">
              <a:avLst/>
            </a:prstGeom>
            <a:noFill/>
            <a:ln w="9525">
              <a:noFill/>
              <a:miter lim="800000"/>
              <a:headEnd/>
              <a:tailEnd/>
            </a:ln>
          </p:spPr>
          <p:txBody>
            <a:bodyPr wrap="none" anchor="ctr">
              <a:spAutoFit/>
            </a:bodyPr>
            <a:lstStyle/>
            <a:p>
              <a:pPr algn="ctr">
                <a:lnSpc>
                  <a:spcPct val="75000"/>
                </a:lnSpc>
              </a:pPr>
              <a:r>
                <a:rPr lang="en-US" sz="1000" b="1">
                  <a:ea typeface="MS PGothic"/>
                  <a:cs typeface="MS PGothic"/>
                </a:rPr>
                <a:t>MPI</a:t>
              </a:r>
            </a:p>
          </p:txBody>
        </p:sp>
      </p:grpSp>
      <p:pic>
        <p:nvPicPr>
          <p:cNvPr id="105482" name="Picture 10" descr="CTCA image Adj"/>
          <p:cNvPicPr>
            <a:picLocks noChangeAspect="1" noChangeArrowheads="1"/>
          </p:cNvPicPr>
          <p:nvPr/>
        </p:nvPicPr>
        <p:blipFill>
          <a:blip r:embed="rId5" cstate="print"/>
          <a:srcRect/>
          <a:stretch>
            <a:fillRect/>
          </a:stretch>
        </p:blipFill>
        <p:spPr bwMode="auto">
          <a:xfrm>
            <a:off x="4114800" y="3581400"/>
            <a:ext cx="4762500" cy="2571750"/>
          </a:xfrm>
          <a:prstGeom prst="rect">
            <a:avLst/>
          </a:prstGeom>
          <a:noFill/>
        </p:spPr>
      </p:pic>
      <p:sp>
        <p:nvSpPr>
          <p:cNvPr id="105483" name="Text Box 11"/>
          <p:cNvSpPr txBox="1">
            <a:spLocks noChangeArrowheads="1"/>
          </p:cNvSpPr>
          <p:nvPr/>
        </p:nvSpPr>
        <p:spPr bwMode="auto">
          <a:xfrm>
            <a:off x="4191000" y="3276600"/>
            <a:ext cx="1219200" cy="304800"/>
          </a:xfrm>
          <a:prstGeom prst="rect">
            <a:avLst/>
          </a:prstGeom>
          <a:noFill/>
          <a:ln w="9525">
            <a:noFill/>
            <a:miter lim="800000"/>
            <a:headEnd/>
            <a:tailEnd/>
          </a:ln>
          <a:effectLst/>
        </p:spPr>
        <p:txBody>
          <a:bodyPr>
            <a:spAutoFit/>
          </a:bodyPr>
          <a:lstStyle/>
          <a:p>
            <a:pPr>
              <a:spcBef>
                <a:spcPct val="50000"/>
              </a:spcBef>
            </a:pPr>
            <a:r>
              <a:rPr lang="en-US" sz="1400"/>
              <a:t>CTA</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Non-Invasive Imaging</a:t>
            </a:r>
          </a:p>
        </p:txBody>
      </p:sp>
      <p:sp>
        <p:nvSpPr>
          <p:cNvPr id="41986" name="Content Placeholder 2"/>
          <p:cNvSpPr>
            <a:spLocks noGrp="1"/>
          </p:cNvSpPr>
          <p:nvPr>
            <p:ph idx="1"/>
          </p:nvPr>
        </p:nvSpPr>
        <p:spPr>
          <a:xfrm>
            <a:off x="2590800" y="1925638"/>
            <a:ext cx="6124575" cy="4094162"/>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N = 400,000</a:t>
            </a:r>
          </a:p>
          <a:p>
            <a:pPr eaLnBrk="1" hangingPunct="1"/>
            <a:r>
              <a:rPr lang="en-US" smtClean="0">
                <a:solidFill>
                  <a:schemeClr val="accent1"/>
                </a:solidFill>
              </a:rPr>
              <a:t>Two-thirds</a:t>
            </a:r>
            <a:r>
              <a:rPr lang="en-US" smtClean="0"/>
              <a:t> of patients who have coronary angiography </a:t>
            </a:r>
            <a:r>
              <a:rPr lang="en-US" smtClean="0">
                <a:solidFill>
                  <a:schemeClr val="accent1"/>
                </a:solidFill>
              </a:rPr>
              <a:t>do not have obstructive CAD</a:t>
            </a:r>
          </a:p>
          <a:p>
            <a:pPr eaLnBrk="1" hangingPunct="1"/>
            <a:r>
              <a:rPr lang="en-US" smtClean="0">
                <a:solidFill>
                  <a:schemeClr val="accent1"/>
                </a:solidFill>
              </a:rPr>
              <a:t>∆AUC for diagnostic imaging = 0.3%</a:t>
            </a:r>
          </a:p>
        </p:txBody>
      </p:sp>
      <p:pic>
        <p:nvPicPr>
          <p:cNvPr id="41989" name="Picture 2"/>
          <p:cNvPicPr>
            <a:picLocks noChangeAspect="1" noChangeArrowheads="1"/>
          </p:cNvPicPr>
          <p:nvPr/>
        </p:nvPicPr>
        <p:blipFill>
          <a:blip r:embed="rId3" cstate="print"/>
          <a:srcRect/>
          <a:stretch>
            <a:fillRect/>
          </a:stretch>
        </p:blipFill>
        <p:spPr bwMode="auto">
          <a:xfrm>
            <a:off x="1809750" y="1143000"/>
            <a:ext cx="6038850" cy="2887663"/>
          </a:xfrm>
          <a:prstGeom prst="rect">
            <a:avLst/>
          </a:prstGeom>
          <a:noFill/>
          <a:ln w="9525">
            <a:noFill/>
            <a:miter lim="800000"/>
            <a:headEnd/>
            <a:tailEnd/>
          </a:ln>
        </p:spPr>
      </p:pic>
      <p:sp>
        <p:nvSpPr>
          <p:cNvPr id="41991" name="Rectangle 7"/>
          <p:cNvSpPr>
            <a:spLocks noChangeArrowheads="1"/>
          </p:cNvSpPr>
          <p:nvPr/>
        </p:nvSpPr>
        <p:spPr bwMode="auto">
          <a:xfrm>
            <a:off x="200025" y="1697038"/>
            <a:ext cx="1871663"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accent1"/>
                </a:solidFill>
              </a:rPr>
              <a:t>Clinical</a:t>
            </a:r>
          </a:p>
          <a:p>
            <a:pPr marL="228600" indent="-228600" eaLnBrk="0" hangingPunct="0">
              <a:lnSpc>
                <a:spcPct val="150000"/>
              </a:lnSpc>
              <a:spcBef>
                <a:spcPct val="15000"/>
              </a:spcBef>
              <a:spcAft>
                <a:spcPct val="20000"/>
              </a:spcAft>
              <a:buClr>
                <a:srgbClr val="C41230"/>
              </a:buClr>
            </a:pPr>
            <a:r>
              <a:rPr lang="en-US" sz="1400">
                <a:solidFill>
                  <a:schemeClr val="bg2"/>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41992" name="Rectangle 8"/>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Biological Background</a:t>
            </a:r>
          </a:p>
        </p:txBody>
      </p:sp>
      <p:sp>
        <p:nvSpPr>
          <p:cNvPr id="34818" name="Content Placeholder 2"/>
          <p:cNvSpPr>
            <a:spLocks noGrp="1"/>
          </p:cNvSpPr>
          <p:nvPr>
            <p:ph idx="1"/>
          </p:nvPr>
        </p:nvSpPr>
        <p:spPr>
          <a:xfrm>
            <a:off x="1828800" y="1620838"/>
            <a:ext cx="7300913" cy="4094162"/>
          </a:xfrm>
        </p:spPr>
        <p:txBody>
          <a:bodyPr/>
          <a:lstStyle/>
          <a:p>
            <a:pPr eaLnBrk="1" hangingPunct="1"/>
            <a:r>
              <a:rPr lang="en-US" dirty="0" smtClean="0"/>
              <a:t>DNA -&gt; RNA -&gt; Protein</a:t>
            </a:r>
          </a:p>
          <a:p>
            <a:pPr eaLnBrk="1" hangingPunct="1"/>
            <a:r>
              <a:rPr lang="en-US" dirty="0" smtClean="0">
                <a:solidFill>
                  <a:schemeClr val="hlink"/>
                </a:solidFill>
              </a:rPr>
              <a:t>Genetics</a:t>
            </a:r>
            <a:r>
              <a:rPr lang="en-US" dirty="0" smtClean="0"/>
              <a:t>: easy to measure lots of data accurately, static</a:t>
            </a:r>
          </a:p>
          <a:p>
            <a:pPr eaLnBrk="1" hangingPunct="1"/>
            <a:r>
              <a:rPr lang="en-US" dirty="0" smtClean="0">
                <a:solidFill>
                  <a:schemeClr val="hlink"/>
                </a:solidFill>
              </a:rPr>
              <a:t>Gene expression</a:t>
            </a:r>
            <a:r>
              <a:rPr lang="en-US" dirty="0" smtClean="0"/>
              <a:t>: moderate to measure lots of data accurately, dynamic</a:t>
            </a:r>
          </a:p>
          <a:p>
            <a:pPr eaLnBrk="1" hangingPunct="1"/>
            <a:r>
              <a:rPr lang="en-US" dirty="0" smtClean="0">
                <a:solidFill>
                  <a:schemeClr val="hlink"/>
                </a:solidFill>
              </a:rPr>
              <a:t>Proteins</a:t>
            </a:r>
            <a:r>
              <a:rPr lang="en-US" dirty="0" smtClean="0"/>
              <a:t>: hard to measure lots of data accurately, dynamic</a:t>
            </a:r>
          </a:p>
          <a:p>
            <a:pPr eaLnBrk="1" hangingPunct="1"/>
            <a:endParaRPr lang="en-US" dirty="0" smtClean="0"/>
          </a:p>
          <a:p>
            <a:pPr eaLnBrk="1" hangingPunct="1"/>
            <a:r>
              <a:rPr lang="en-US" dirty="0" smtClean="0"/>
              <a:t>Gene expression technologies:</a:t>
            </a:r>
          </a:p>
          <a:p>
            <a:pPr marL="742950" lvl="1" indent="-285750" eaLnBrk="1" hangingPunct="1"/>
            <a:r>
              <a:rPr lang="en-US" dirty="0" smtClean="0"/>
              <a:t>Microarrays measure expression of ~50,000 RNA’s</a:t>
            </a:r>
          </a:p>
          <a:p>
            <a:pPr marL="742950" lvl="1" indent="-285750" eaLnBrk="1" hangingPunct="1"/>
            <a:r>
              <a:rPr lang="en-US" dirty="0" smtClean="0"/>
              <a:t>PCR measures expression of individual RNA’s</a:t>
            </a:r>
          </a:p>
          <a:p>
            <a:pPr marL="742950" lvl="1" indent="-285750" eaLnBrk="1" hangingPunct="1"/>
            <a:r>
              <a:rPr lang="en-US" dirty="0" smtClean="0">
                <a:solidFill>
                  <a:schemeClr val="accent1"/>
                </a:solidFill>
              </a:rPr>
              <a:t>Can’t do much better than </a:t>
            </a:r>
            <a:r>
              <a:rPr lang="en-US" dirty="0" smtClean="0">
                <a:solidFill>
                  <a:schemeClr val="accent1"/>
                </a:solidFill>
                <a:sym typeface="Symbol" pitchFamily="18" charset="2"/>
              </a:rPr>
              <a:t> 10%</a:t>
            </a:r>
          </a:p>
        </p:txBody>
      </p:sp>
      <p:sp>
        <p:nvSpPr>
          <p:cNvPr id="34824" name="Rectangle 8"/>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accent1"/>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34825" name="Rectangle 9"/>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US" smtClean="0"/>
          </a:p>
        </p:txBody>
      </p:sp>
      <p:sp>
        <p:nvSpPr>
          <p:cNvPr id="44034" name="Content Placeholder 2"/>
          <p:cNvSpPr>
            <a:spLocks noGrp="1"/>
          </p:cNvSpPr>
          <p:nvPr>
            <p:ph idx="1"/>
          </p:nvPr>
        </p:nvSpPr>
        <p:spPr/>
        <p:txBody>
          <a:bodyPr/>
          <a:lstStyle/>
          <a:p>
            <a:pPr eaLnBrk="1" hangingPunct="1"/>
            <a:endParaRPr lang="en-US" smtClean="0"/>
          </a:p>
        </p:txBody>
      </p:sp>
      <p:pic>
        <p:nvPicPr>
          <p:cNvPr id="44037" name="Picture 2"/>
          <p:cNvPicPr>
            <a:picLocks noChangeAspect="1" noChangeArrowheads="1"/>
          </p:cNvPicPr>
          <p:nvPr/>
        </p:nvPicPr>
        <p:blipFill>
          <a:blip r:embed="rId3" cstate="print"/>
          <a:srcRect/>
          <a:stretch>
            <a:fillRect/>
          </a:stretch>
        </p:blipFill>
        <p:spPr bwMode="auto">
          <a:xfrm>
            <a:off x="1524000" y="0"/>
            <a:ext cx="6445250" cy="3505200"/>
          </a:xfrm>
          <a:prstGeom prst="rect">
            <a:avLst/>
          </a:prstGeom>
          <a:noFill/>
          <a:ln w="9525">
            <a:noFill/>
            <a:miter lim="800000"/>
            <a:headEnd/>
            <a:tailEnd/>
          </a:ln>
        </p:spPr>
      </p:pic>
      <p:pic>
        <p:nvPicPr>
          <p:cNvPr id="44038" name="Picture 3"/>
          <p:cNvPicPr>
            <a:picLocks noChangeAspect="1" noChangeArrowheads="1"/>
          </p:cNvPicPr>
          <p:nvPr/>
        </p:nvPicPr>
        <p:blipFill>
          <a:blip r:embed="rId4" cstate="print"/>
          <a:srcRect/>
          <a:stretch>
            <a:fillRect/>
          </a:stretch>
        </p:blipFill>
        <p:spPr bwMode="auto">
          <a:xfrm>
            <a:off x="3781425" y="2590800"/>
            <a:ext cx="4981575" cy="4057650"/>
          </a:xfrm>
          <a:prstGeom prst="rect">
            <a:avLst/>
          </a:prstGeom>
          <a:noFill/>
          <a:ln w="9525">
            <a:solidFill>
              <a:schemeClr val="accent1"/>
            </a:solidFill>
            <a:miter lim="800000"/>
            <a:headEnd/>
            <a:tailEnd/>
          </a:ln>
        </p:spPr>
      </p:pic>
      <p:sp>
        <p:nvSpPr>
          <p:cNvPr id="44040" name="Rectangle 8"/>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accent1"/>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44041" name="Rectangle 9"/>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endParaRPr lang="en-US" smtClean="0"/>
          </a:p>
        </p:txBody>
      </p:sp>
      <p:pic>
        <p:nvPicPr>
          <p:cNvPr id="30724" name="Picture 2"/>
          <p:cNvPicPr>
            <a:picLocks noChangeAspect="1" noChangeArrowheads="1"/>
          </p:cNvPicPr>
          <p:nvPr/>
        </p:nvPicPr>
        <p:blipFill>
          <a:blip r:embed="rId3" cstate="print"/>
          <a:srcRect t="19200"/>
          <a:stretch>
            <a:fillRect/>
          </a:stretch>
        </p:blipFill>
        <p:spPr bwMode="auto">
          <a:xfrm>
            <a:off x="1828800" y="1676400"/>
            <a:ext cx="7162800" cy="1924050"/>
          </a:xfrm>
          <a:prstGeom prst="rect">
            <a:avLst/>
          </a:prstGeom>
          <a:noFill/>
          <a:ln w="9525">
            <a:noFill/>
            <a:miter lim="800000"/>
            <a:headEnd/>
            <a:tailEnd/>
          </a:ln>
        </p:spPr>
      </p:pic>
      <p:sp>
        <p:nvSpPr>
          <p:cNvPr id="30726" name="Rectangle 6"/>
          <p:cNvSpPr>
            <a:spLocks noChangeArrowheads="1"/>
          </p:cNvSpPr>
          <p:nvPr/>
        </p:nvSpPr>
        <p:spPr bwMode="auto">
          <a:xfrm>
            <a:off x="176213" y="1697038"/>
            <a:ext cx="1871662" cy="4094162"/>
          </a:xfrm>
          <a:prstGeom prst="rect">
            <a:avLst/>
          </a:prstGeom>
          <a:noFill/>
          <a:ln w="9525">
            <a:noFill/>
            <a:miter lim="800000"/>
            <a:headEnd/>
            <a:tailEnd/>
          </a:ln>
        </p:spPr>
        <p:txBody>
          <a:bodyPr/>
          <a:lstStyle/>
          <a:p>
            <a:pPr marL="228600" indent="-228600" eaLnBrk="0" hangingPunct="0">
              <a:lnSpc>
                <a:spcPct val="150000"/>
              </a:lnSpc>
              <a:spcBef>
                <a:spcPct val="15000"/>
              </a:spcBef>
              <a:spcAft>
                <a:spcPct val="20000"/>
              </a:spcAft>
              <a:buClr>
                <a:srgbClr val="C41230"/>
              </a:buClr>
            </a:pPr>
            <a:r>
              <a:rPr lang="en-US" sz="1400">
                <a:solidFill>
                  <a:schemeClr val="bg2"/>
                </a:solidFill>
              </a:rPr>
              <a:t>Clinical</a:t>
            </a:r>
          </a:p>
          <a:p>
            <a:pPr marL="228600" indent="-228600" eaLnBrk="0" hangingPunct="0">
              <a:lnSpc>
                <a:spcPct val="150000"/>
              </a:lnSpc>
              <a:spcBef>
                <a:spcPct val="15000"/>
              </a:spcBef>
              <a:spcAft>
                <a:spcPct val="20000"/>
              </a:spcAft>
              <a:buClr>
                <a:srgbClr val="C41230"/>
              </a:buClr>
            </a:pPr>
            <a:r>
              <a:rPr lang="en-US" sz="1400">
                <a:solidFill>
                  <a:schemeClr val="accent1"/>
                </a:solidFill>
              </a:rPr>
              <a:t>Biological</a:t>
            </a:r>
          </a:p>
          <a:p>
            <a:pPr marL="228600" indent="-228600" eaLnBrk="0" hangingPunct="0">
              <a:lnSpc>
                <a:spcPct val="150000"/>
              </a:lnSpc>
              <a:spcBef>
                <a:spcPct val="15000"/>
              </a:spcBef>
              <a:spcAft>
                <a:spcPct val="20000"/>
              </a:spcAft>
              <a:buClr>
                <a:srgbClr val="C41230"/>
              </a:buClr>
            </a:pPr>
            <a:r>
              <a:rPr lang="en-US" sz="1400">
                <a:solidFill>
                  <a:schemeClr val="bg2"/>
                </a:solidFill>
              </a:rPr>
              <a:t>Statistical</a:t>
            </a:r>
          </a:p>
          <a:p>
            <a:pPr marL="228600" indent="-228600" eaLnBrk="0" hangingPunct="0">
              <a:lnSpc>
                <a:spcPct val="150000"/>
              </a:lnSpc>
              <a:spcBef>
                <a:spcPct val="15000"/>
              </a:spcBef>
              <a:spcAft>
                <a:spcPct val="20000"/>
              </a:spcAft>
              <a:buClr>
                <a:srgbClr val="C41230"/>
              </a:buClr>
            </a:pPr>
            <a:r>
              <a:rPr lang="en-US" sz="1400">
                <a:solidFill>
                  <a:schemeClr val="bg2"/>
                </a:solidFill>
              </a:rPr>
              <a:t>Our clinical trial</a:t>
            </a:r>
          </a:p>
          <a:p>
            <a:pPr marL="228600" indent="-228600" eaLnBrk="0" hangingPunct="0">
              <a:lnSpc>
                <a:spcPct val="150000"/>
              </a:lnSpc>
              <a:spcBef>
                <a:spcPct val="15000"/>
              </a:spcBef>
              <a:spcAft>
                <a:spcPct val="20000"/>
              </a:spcAft>
              <a:buClr>
                <a:srgbClr val="C41230"/>
              </a:buClr>
            </a:pPr>
            <a:r>
              <a:rPr lang="en-US" sz="1400">
                <a:solidFill>
                  <a:schemeClr val="bg2"/>
                </a:solidFill>
              </a:rPr>
              <a:t>Discovery</a:t>
            </a:r>
          </a:p>
          <a:p>
            <a:pPr marL="228600" indent="-228600" eaLnBrk="0" hangingPunct="0">
              <a:lnSpc>
                <a:spcPct val="150000"/>
              </a:lnSpc>
              <a:spcBef>
                <a:spcPct val="15000"/>
              </a:spcBef>
              <a:spcAft>
                <a:spcPct val="20000"/>
              </a:spcAft>
              <a:buClr>
                <a:srgbClr val="C41230"/>
              </a:buClr>
            </a:pPr>
            <a:r>
              <a:rPr lang="en-US" sz="1400">
                <a:solidFill>
                  <a:schemeClr val="bg2"/>
                </a:solidFill>
              </a:rPr>
              <a:t>Gene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Term selection</a:t>
            </a:r>
          </a:p>
          <a:p>
            <a:pPr marL="228600" indent="-228600" eaLnBrk="0" hangingPunct="0">
              <a:lnSpc>
                <a:spcPct val="150000"/>
              </a:lnSpc>
              <a:spcBef>
                <a:spcPct val="15000"/>
              </a:spcBef>
              <a:spcAft>
                <a:spcPct val="20000"/>
              </a:spcAft>
              <a:buClr>
                <a:srgbClr val="C41230"/>
              </a:buClr>
            </a:pPr>
            <a:r>
              <a:rPr lang="en-US" sz="1400">
                <a:solidFill>
                  <a:schemeClr val="bg2"/>
                </a:solidFill>
              </a:rPr>
              <a:t>Model fitting</a:t>
            </a:r>
          </a:p>
          <a:p>
            <a:pPr marL="228600" indent="-228600" eaLnBrk="0" hangingPunct="0">
              <a:lnSpc>
                <a:spcPct val="150000"/>
              </a:lnSpc>
              <a:spcBef>
                <a:spcPct val="15000"/>
              </a:spcBef>
              <a:spcAft>
                <a:spcPct val="20000"/>
              </a:spcAft>
              <a:buClr>
                <a:srgbClr val="C41230"/>
              </a:buClr>
            </a:pPr>
            <a:r>
              <a:rPr lang="en-US" sz="1400">
                <a:solidFill>
                  <a:schemeClr val="bg2"/>
                </a:solidFill>
              </a:rPr>
              <a:t>Results</a:t>
            </a:r>
          </a:p>
          <a:p>
            <a:pPr marL="228600" indent="-228600" eaLnBrk="0" hangingPunct="0">
              <a:lnSpc>
                <a:spcPct val="150000"/>
              </a:lnSpc>
              <a:spcBef>
                <a:spcPct val="15000"/>
              </a:spcBef>
              <a:spcAft>
                <a:spcPct val="20000"/>
              </a:spcAft>
              <a:buClr>
                <a:srgbClr val="C41230"/>
              </a:buClr>
            </a:pPr>
            <a:r>
              <a:rPr lang="en-US" sz="1400">
                <a:solidFill>
                  <a:schemeClr val="bg2"/>
                </a:solidFill>
              </a:rPr>
              <a:t>Product</a:t>
            </a:r>
          </a:p>
        </p:txBody>
      </p:sp>
      <p:sp>
        <p:nvSpPr>
          <p:cNvPr id="30727" name="Rectangle 7"/>
          <p:cNvSpPr>
            <a:spLocks noChangeArrowheads="1"/>
          </p:cNvSpPr>
          <p:nvPr/>
        </p:nvSpPr>
        <p:spPr bwMode="auto">
          <a:xfrm>
            <a:off x="152400" y="1676400"/>
            <a:ext cx="76200" cy="3962400"/>
          </a:xfrm>
          <a:prstGeom prst="rect">
            <a:avLst/>
          </a:prstGeom>
          <a:gradFill rotWithShape="1">
            <a:gsLst>
              <a:gs pos="0">
                <a:srgbClr val="EAEAEA"/>
              </a:gs>
              <a:gs pos="100000">
                <a:srgbClr val="97B2C3"/>
              </a:gs>
            </a:gsLst>
            <a:lin ang="5400000" scaled="1"/>
          </a:gradFill>
          <a:ln w="9525">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GOTSH~1\LOCALS~1\Temp\articulate\presenter\imgtemp\qsuOH2DJ_files\slide0001_image001.jp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GOTSH~1\LOCALS~1\Temp\articulate\presenter\imgtemp\z2hDKW0G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GOTSH~1\LOCALS~1\Temp\articulate\presenter\imgtemp\RJy8KB5u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GOTSH~1\LOCALS~1\Temp\articulate\presenter\imgtemp\EuAsy08S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GOTSH~1\LOCALS~1\Temp\articulate\presenter\imgtemp\K0rX2JmO_files\slide0001_image001.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FFFFFF"/>
      </a:dk2>
      <a:lt2>
        <a:srgbClr val="ADAFB2"/>
      </a:lt2>
      <a:accent1>
        <a:srgbClr val="C41230"/>
      </a:accent1>
      <a:accent2>
        <a:srgbClr val="9C5F0E"/>
      </a:accent2>
      <a:accent3>
        <a:srgbClr val="FFFFFF"/>
      </a:accent3>
      <a:accent4>
        <a:srgbClr val="000000"/>
      </a:accent4>
      <a:accent5>
        <a:srgbClr val="DEAAAD"/>
      </a:accent5>
      <a:accent6>
        <a:srgbClr val="8D550C"/>
      </a:accent6>
      <a:hlink>
        <a:srgbClr val="5D87A1"/>
      </a:hlink>
      <a:folHlink>
        <a:srgbClr val="6E887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85000"/>
          </a:lnSpc>
          <a:spcBef>
            <a:spcPct val="15000"/>
          </a:spcBef>
          <a:spcAft>
            <a:spcPct val="20000"/>
          </a:spcAft>
          <a:buClr>
            <a:srgbClr val="C41230"/>
          </a:buClr>
          <a:buSzTx/>
          <a:buFontTx/>
          <a:buNone/>
          <a:tabLst/>
          <a:defRPr kumimoji="0" sz="1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5000"/>
          </a:lnSpc>
          <a:spcBef>
            <a:spcPct val="15000"/>
          </a:spcBef>
          <a:spcAft>
            <a:spcPct val="20000"/>
          </a:spcAft>
          <a:buClr>
            <a:srgbClr val="C41230"/>
          </a:buClr>
          <a:buSzTx/>
          <a:buFontTx/>
          <a:buNone/>
          <a:tabLst/>
          <a:defRPr kumimoji="0" lang="en-US" sz="1400" b="0" i="0" u="none" strike="noStrike" cap="none" normalizeH="0" baseline="0" smtClean="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FFFFFF"/>
        </a:dk2>
        <a:lt2>
          <a:srgbClr val="ADAFB2"/>
        </a:lt2>
        <a:accent1>
          <a:srgbClr val="C41230"/>
        </a:accent1>
        <a:accent2>
          <a:srgbClr val="9C5F0E"/>
        </a:accent2>
        <a:accent3>
          <a:srgbClr val="FFFFFF"/>
        </a:accent3>
        <a:accent4>
          <a:srgbClr val="000000"/>
        </a:accent4>
        <a:accent5>
          <a:srgbClr val="DEAAAD"/>
        </a:accent5>
        <a:accent6>
          <a:srgbClr val="8D550C"/>
        </a:accent6>
        <a:hlink>
          <a:srgbClr val="5D87A1"/>
        </a:hlink>
        <a:folHlink>
          <a:srgbClr val="6E887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FFFFF"/>
        </a:dk2>
        <a:lt2>
          <a:srgbClr val="ADAFB2"/>
        </a:lt2>
        <a:accent1>
          <a:srgbClr val="C41230"/>
        </a:accent1>
        <a:accent2>
          <a:srgbClr val="9C5F0E"/>
        </a:accent2>
        <a:accent3>
          <a:srgbClr val="FFFFFF"/>
        </a:accent3>
        <a:accent4>
          <a:srgbClr val="000000"/>
        </a:accent4>
        <a:accent5>
          <a:srgbClr val="DEAAAD"/>
        </a:accent5>
        <a:accent6>
          <a:srgbClr val="8D550C"/>
        </a:accent6>
        <a:hlink>
          <a:srgbClr val="F2E18C"/>
        </a:hlink>
        <a:folHlink>
          <a:srgbClr val="6E887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EAEAEA"/>
        </a:dk2>
        <a:lt2>
          <a:srgbClr val="ADAFB2"/>
        </a:lt2>
        <a:accent1>
          <a:srgbClr val="C41230"/>
        </a:accent1>
        <a:accent2>
          <a:srgbClr val="9C5F0E"/>
        </a:accent2>
        <a:accent3>
          <a:srgbClr val="FFFFFF"/>
        </a:accent3>
        <a:accent4>
          <a:srgbClr val="000000"/>
        </a:accent4>
        <a:accent5>
          <a:srgbClr val="DEAAAD"/>
        </a:accent5>
        <a:accent6>
          <a:srgbClr val="8D550C"/>
        </a:accent6>
        <a:hlink>
          <a:srgbClr val="5D87A1"/>
        </a:hlink>
        <a:folHlink>
          <a:srgbClr val="6E8878"/>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EAEAEA"/>
        </a:dk2>
        <a:lt2>
          <a:srgbClr val="ADAFB2"/>
        </a:lt2>
        <a:accent1>
          <a:srgbClr val="C41230"/>
        </a:accent1>
        <a:accent2>
          <a:srgbClr val="9C5F0E"/>
        </a:accent2>
        <a:accent3>
          <a:srgbClr val="FFFFFF"/>
        </a:accent3>
        <a:accent4>
          <a:srgbClr val="000000"/>
        </a:accent4>
        <a:accent5>
          <a:srgbClr val="DEAAAD"/>
        </a:accent5>
        <a:accent6>
          <a:srgbClr val="8D550C"/>
        </a:accent6>
        <a:hlink>
          <a:srgbClr val="F2E18C"/>
        </a:hlink>
        <a:folHlink>
          <a:srgbClr val="6E887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2574</TotalTime>
  <Words>1332</Words>
  <Application>Microsoft Office PowerPoint</Application>
  <PresentationFormat>On-screen Show (4:3)</PresentationFormat>
  <Paragraphs>498</Paragraphs>
  <Slides>33</Slides>
  <Notes>33</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33</vt:i4>
      </vt:variant>
    </vt:vector>
  </HeadingPairs>
  <TitlesOfParts>
    <vt:vector size="37" baseType="lpstr">
      <vt:lpstr>Office Theme</vt:lpstr>
      <vt:lpstr>Default Design</vt:lpstr>
      <vt:lpstr>Photo Editor Photo</vt:lpstr>
      <vt:lpstr>Chart</vt:lpstr>
      <vt:lpstr>Using R to Develop a Molecular Diagnostic for Coronary Artery Disease</vt:lpstr>
      <vt:lpstr>Genomic Test for Coronary Artery Disease</vt:lpstr>
      <vt:lpstr>Clinical Background</vt:lpstr>
      <vt:lpstr>Coronary Angiography (Cath)</vt:lpstr>
      <vt:lpstr>Non-Invasive Imaging</vt:lpstr>
      <vt:lpstr>Non-Invasive Imaging</vt:lpstr>
      <vt:lpstr>Biological Background</vt:lpstr>
      <vt:lpstr>Slide 8</vt:lpstr>
      <vt:lpstr>Slide 9</vt:lpstr>
      <vt:lpstr>Slide 10</vt:lpstr>
      <vt:lpstr>Prospective Clinical Trial: PREDICT</vt:lpstr>
      <vt:lpstr>Clinical Data Monitoring</vt:lpstr>
      <vt:lpstr>Computerized Assessment of Angiography</vt:lpstr>
      <vt:lpstr>QCA</vt:lpstr>
      <vt:lpstr>Algorithm Development (3 years in 4 bullets)</vt:lpstr>
      <vt:lpstr>Discovery: Paired Microarray (N=250)</vt:lpstr>
      <vt:lpstr>Paired Array Analysis</vt:lpstr>
      <vt:lpstr>Algorithm Development (PCR, N=600)</vt:lpstr>
      <vt:lpstr>Slide 19</vt:lpstr>
      <vt:lpstr>Slide 20</vt:lpstr>
      <vt:lpstr>LASSO for Variable Selection</vt:lpstr>
      <vt:lpstr>Slide 22</vt:lpstr>
      <vt:lpstr>Ridge Regression</vt:lpstr>
      <vt:lpstr>Penalized Regression Libraries</vt:lpstr>
      <vt:lpstr>Validation</vt:lpstr>
      <vt:lpstr>Validation Results</vt:lpstr>
      <vt:lpstr>Validation Results</vt:lpstr>
      <vt:lpstr>Slide 28</vt:lpstr>
      <vt:lpstr>Commercial Laboratory</vt:lpstr>
      <vt:lpstr>Regulatory Issues</vt:lpstr>
      <vt:lpstr>Slide 31</vt:lpstr>
      <vt:lpstr>Questions?</vt:lpstr>
      <vt:lpstr>Corus™ CAD Intended Use</vt:lpstr>
    </vt:vector>
  </TitlesOfParts>
  <Company>Elashoff Consulting,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Elashoff</dc:creator>
  <cp:lastModifiedBy>Michael Elashoff</cp:lastModifiedBy>
  <cp:revision>60</cp:revision>
  <dcterms:created xsi:type="dcterms:W3CDTF">2010-05-03T20:06:55Z</dcterms:created>
  <dcterms:modified xsi:type="dcterms:W3CDTF">2010-05-11T14:40:43Z</dcterms:modified>
</cp:coreProperties>
</file>