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7" r:id="rId5"/>
    <p:sldId id="271" r:id="rId6"/>
    <p:sldId id="272" r:id="rId7"/>
    <p:sldId id="273" r:id="rId8"/>
    <p:sldId id="274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35" autoAdjust="0"/>
  </p:normalViewPr>
  <p:slideViewPr>
    <p:cSldViewPr snapToGrid="0" snapToObjects="1">
      <p:cViewPr varScale="1">
        <p:scale>
          <a:sx n="96" d="100"/>
          <a:sy n="9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AB95A-8C22-9648-BE6B-C7C4612A5119}" type="datetimeFigureOut">
              <a:rPr/>
              <a:pPr/>
              <a:t>10/7/12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12739-8F32-6F4D-B90A-45B6BF915D0B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0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12739-8F32-6F4D-B90A-45B6BF915D0B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12739-8F32-6F4D-B90A-45B6BF915D0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62BEE-A21B-4ED2-A584-C9E2788EE7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95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tea attributes are important?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combination of attributes and levels provide the best value?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the market segmentation?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the market share simulation </a:t>
            </a:r>
            <a:r>
              <a:rPr lang="en-US" smtClean="0">
                <a:latin typeface="Arial" pitchFamily="34" charset="0"/>
                <a:cs typeface="Arial" pitchFamily="34" charset="0"/>
              </a:rPr>
              <a:t>of profiles?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12739-8F32-6F4D-B90A-45B6BF915D0B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fit = kmeans(tprefm, 4)</a:t>
            </a:r>
          </a:p>
          <a:p>
            <a:r>
              <a:rPr lang="en-US"/>
              <a:t>fit$size</a:t>
            </a:r>
          </a:p>
          <a:p>
            <a:r>
              <a:rPr lang="en-US"/>
              <a:t>fit$centers</a:t>
            </a:r>
          </a:p>
          <a:p>
            <a:r>
              <a:rPr lang="en-US"/>
              <a:t>plot(tprefm, col=fit$cluster)</a:t>
            </a:r>
          </a:p>
          <a:p>
            <a:endParaRPr lang="en-US"/>
          </a:p>
          <a:p>
            <a:r>
              <a:rPr lang="en-US"/>
              <a:t>d = dist(tprefm, method="euclidian")</a:t>
            </a:r>
          </a:p>
          <a:p>
            <a:r>
              <a:rPr lang="en-US"/>
              <a:t>fit_h = hclust(d, method="ward")</a:t>
            </a:r>
          </a:p>
          <a:p>
            <a:r>
              <a:rPr lang="en-US"/>
              <a:t>names(fit_h)</a:t>
            </a:r>
          </a:p>
          <a:p>
            <a:r>
              <a:rPr lang="en-US"/>
              <a:t>plot(fit_h, main="Tea Cluster")</a:t>
            </a:r>
          </a:p>
          <a:p>
            <a:r>
              <a:rPr lang="en-US"/>
              <a:t>groups = cutree(fit_h, k=4)</a:t>
            </a:r>
          </a:p>
          <a:p>
            <a:r>
              <a:rPr lang="en-US"/>
              <a:t>rect.hclust(fit_h, k=4, border="blue")</a:t>
            </a:r>
          </a:p>
          <a:p>
            <a:endParaRPr lang="en-US"/>
          </a:p>
          <a:p>
            <a:r>
              <a:rPr lang="en-US"/>
              <a:t>library(cluster)</a:t>
            </a:r>
          </a:p>
          <a:p>
            <a:r>
              <a:rPr lang="en-US"/>
              <a:t>c_d = clusplot(tprefm, groups, color=TRUE, shade=TRUE, labels=2, lines=0)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12739-8F32-6F4D-B90A-45B6BF915D0B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7E5-E00C-7147-9E9C-D5E8814FEB09}" type="datetimeFigureOut">
              <a:rPr/>
              <a:pPr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E9DE-6FFF-3747-9F56-B3C31EA3518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7E5-E00C-7147-9E9C-D5E8814FEB09}" type="datetimeFigureOut">
              <a:rPr/>
              <a:pPr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E9DE-6FFF-3747-9F56-B3C31EA3518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7E5-E00C-7147-9E9C-D5E8814FEB09}" type="datetimeFigureOut">
              <a:rPr/>
              <a:pPr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E9DE-6FFF-3747-9F56-B3C31EA3518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7E5-E00C-7147-9E9C-D5E8814FEB09}" type="datetimeFigureOut">
              <a:rPr/>
              <a:pPr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E9DE-6FFF-3747-9F56-B3C31EA3518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7E5-E00C-7147-9E9C-D5E8814FEB09}" type="datetimeFigureOut">
              <a:rPr/>
              <a:pPr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E9DE-6FFF-3747-9F56-B3C31EA3518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7E5-E00C-7147-9E9C-D5E8814FEB09}" type="datetimeFigureOut">
              <a:rPr/>
              <a:pPr/>
              <a:t>10/7/12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E9DE-6FFF-3747-9F56-B3C31EA3518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7E5-E00C-7147-9E9C-D5E8814FEB09}" type="datetimeFigureOut">
              <a:rPr/>
              <a:pPr/>
              <a:t>10/7/12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E9DE-6FFF-3747-9F56-B3C31EA3518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7E5-E00C-7147-9E9C-D5E8814FEB09}" type="datetimeFigureOut">
              <a:rPr/>
              <a:pPr/>
              <a:t>10/7/12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E9DE-6FFF-3747-9F56-B3C31EA3518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7E5-E00C-7147-9E9C-D5E8814FEB09}" type="datetimeFigureOut">
              <a:rPr/>
              <a:pPr/>
              <a:t>10/7/12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E9DE-6FFF-3747-9F56-B3C31EA3518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7E5-E00C-7147-9E9C-D5E8814FEB09}" type="datetimeFigureOut">
              <a:rPr/>
              <a:pPr/>
              <a:t>10/7/12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E9DE-6FFF-3747-9F56-B3C31EA3518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7E5-E00C-7147-9E9C-D5E8814FEB09}" type="datetimeFigureOut">
              <a:rPr/>
              <a:pPr/>
              <a:t>10/7/12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E9DE-6FFF-3747-9F56-B3C31EA3518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DF7E5-E00C-7147-9E9C-D5E8814FEB09}" type="datetimeFigureOut">
              <a:rPr/>
              <a:pPr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E9DE-6FFF-3747-9F56-B3C31EA35184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Conjoint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Aamir Salaam</a:t>
            </a:r>
          </a:p>
          <a:p>
            <a:r>
              <a:rPr lang="en-US"/>
              <a:t>Date: Oct 07,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750F-7F04-464B-A8D6-215EAF77E66D}" type="datetime1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Conjoint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8DA-AEBB-4146-A9B5-88CE1F433C5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590490"/>
            <a:ext cx="720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Business Problems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752600"/>
            <a:ext cx="7010400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Which new products have a high success rate in the market?</a:t>
            </a:r>
          </a:p>
          <a:p>
            <a:pPr marL="285750" indent="-285750">
              <a:lnSpc>
                <a:spcPct val="20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Which product features or attributes drive purchase decisions?</a:t>
            </a:r>
          </a:p>
          <a:p>
            <a:pPr marL="285750" indent="-285750">
              <a:lnSpc>
                <a:spcPct val="20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advertising messages will be appealing to consumers?</a:t>
            </a:r>
          </a:p>
          <a:p>
            <a:pPr marL="285750" indent="-285750">
              <a:lnSpc>
                <a:spcPct val="20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the optimal price for a product / service?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1"/>
          <a:stretch/>
        </p:blipFill>
        <p:spPr>
          <a:xfrm>
            <a:off x="6172200" y="3649639"/>
            <a:ext cx="2227985" cy="20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7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750F-7F04-464B-A8D6-215EAF77E66D}" type="datetime1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Conjoint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8DA-AEBB-4146-A9B5-88CE1F433C5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590490"/>
            <a:ext cx="720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Solution - Conjoint Analysis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752600"/>
            <a:ext cx="84582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Conjoint Analysis is a statistical technique used in market research</a:t>
            </a:r>
          </a:p>
          <a:p>
            <a:pPr marL="285750" indent="-285750">
              <a:lnSpc>
                <a:spcPct val="20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Determines how people value different product features and attributes</a:t>
            </a:r>
          </a:p>
          <a:p>
            <a:pPr marL="285750" indent="-285750">
              <a:lnSpc>
                <a:spcPct val="20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Trade-offs are evaluated by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jointly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considering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number of important attributes</a:t>
            </a:r>
          </a:p>
          <a:p>
            <a:pPr marL="285750" indent="-285750">
              <a:lnSpc>
                <a:spcPct val="20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Objective is to find the most influential attributes of a product</a:t>
            </a:r>
          </a:p>
          <a:p>
            <a:pPr marL="285750" indent="-285750">
              <a:lnSpc>
                <a:spcPct val="200000"/>
              </a:lnSpc>
              <a:spcAft>
                <a:spcPts val="300"/>
              </a:spcAft>
              <a:buFont typeface="Arial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810000"/>
            <a:ext cx="1752600" cy="24511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9200" y="4495800"/>
            <a:ext cx="4953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i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How </a:t>
            </a:r>
            <a:r>
              <a:rPr lang="en-US" sz="1600" i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important is the brand of bottled water</a:t>
            </a:r>
            <a:r>
              <a:rPr lang="en-US" sz="1600" i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1600" i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VS</a:t>
            </a:r>
            <a:endParaRPr lang="en-US" sz="1600" i="1" dirty="0"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Do you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prefer bottled water with brand 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and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price X 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 bottled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water with brand B and price Y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1600" i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750F-7F04-464B-A8D6-215EAF77E66D}" type="datetime1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Conjoint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8DA-AEBB-4146-A9B5-88CE1F433C5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590490"/>
            <a:ext cx="720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Conjoint Analysis Example – Tea Data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69709"/>
              </p:ext>
            </p:extLst>
          </p:nvPr>
        </p:nvGraphicFramePr>
        <p:xfrm>
          <a:off x="306995" y="1397570"/>
          <a:ext cx="551948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4655"/>
                <a:gridCol w="3484831"/>
              </a:tblGrid>
              <a:tr h="34796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Attribute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Level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450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Price ($)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Low,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Medium,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High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450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Variety (V)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Black,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Green,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450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Kind (K)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Bags,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Granulated,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Leafy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450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Aroma (A)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Yes,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26481" y="1397570"/>
            <a:ext cx="33175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# of survey product profiles: 13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# of survey respondents: 100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69709"/>
              </p:ext>
            </p:extLst>
          </p:nvPr>
        </p:nvGraphicFramePr>
        <p:xfrm>
          <a:off x="364457" y="3738190"/>
          <a:ext cx="7369843" cy="2407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131"/>
                <a:gridCol w="2335074"/>
                <a:gridCol w="2253141"/>
                <a:gridCol w="1029497"/>
              </a:tblGrid>
              <a:tr h="4740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Survey Respondent</a:t>
                      </a:r>
                      <a:endParaRPr lang="en-US" sz="16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 Profile</a:t>
                      </a:r>
                      <a:r>
                        <a:rPr lang="en-US" sz="1600" baseline="0" dirty="0" smtClean="0"/>
                        <a:t> #1</a:t>
                      </a:r>
                    </a:p>
                    <a:p>
                      <a:r>
                        <a:rPr lang="en-US" sz="1600" dirty="0"/>
                        <a:t>$</a:t>
                      </a:r>
                      <a:r>
                        <a:rPr lang="en-US" sz="1600" baseline="-25000" dirty="0"/>
                        <a:t>high</a:t>
                      </a:r>
                      <a:r>
                        <a:rPr lang="en-US" sz="1600" baseline="0" dirty="0"/>
                        <a:t>, V</a:t>
                      </a:r>
                      <a:r>
                        <a:rPr lang="en-US" sz="1600" baseline="-25000" dirty="0"/>
                        <a:t>black</a:t>
                      </a:r>
                      <a:r>
                        <a:rPr lang="en-US" sz="1600" baseline="0" dirty="0"/>
                        <a:t>, K</a:t>
                      </a:r>
                      <a:r>
                        <a:rPr lang="en-US" sz="1600" baseline="-25000" dirty="0"/>
                        <a:t>bags</a:t>
                      </a:r>
                      <a:r>
                        <a:rPr lang="en-US" sz="1600" baseline="0" dirty="0"/>
                        <a:t>, A</a:t>
                      </a:r>
                      <a:r>
                        <a:rPr lang="en-US" sz="1600" baseline="-25000" dirty="0"/>
                        <a:t>yes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 Profile</a:t>
                      </a:r>
                      <a:r>
                        <a:rPr lang="en-US" sz="1600" baseline="0" dirty="0" smtClean="0"/>
                        <a:t> #2</a:t>
                      </a:r>
                    </a:p>
                    <a:p>
                      <a:r>
                        <a:rPr lang="en-US" sz="1600" dirty="0"/>
                        <a:t>$</a:t>
                      </a:r>
                      <a:r>
                        <a:rPr lang="en-US" sz="1600" baseline="-25000" dirty="0"/>
                        <a:t>low</a:t>
                      </a:r>
                      <a:r>
                        <a:rPr lang="en-US" sz="1600" baseline="0" dirty="0"/>
                        <a:t>, V</a:t>
                      </a:r>
                      <a:r>
                        <a:rPr lang="en-US" sz="1600" baseline="-25000" dirty="0"/>
                        <a:t>green</a:t>
                      </a:r>
                      <a:r>
                        <a:rPr lang="en-US" sz="1600" baseline="0" dirty="0"/>
                        <a:t>, K</a:t>
                      </a:r>
                      <a:r>
                        <a:rPr lang="en-US" sz="1600" baseline="-25000" dirty="0"/>
                        <a:t>bags</a:t>
                      </a:r>
                      <a:r>
                        <a:rPr lang="en-US" sz="1600" baseline="0" dirty="0"/>
                        <a:t>, A</a:t>
                      </a:r>
                      <a:r>
                        <a:rPr lang="en-US" sz="1600" baseline="-25000" dirty="0"/>
                        <a:t>yes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...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r>
                        <a:rPr lang="en-US" sz="1600" dirty="0"/>
                        <a:t>respondent</a:t>
                      </a:r>
                      <a:r>
                        <a:rPr lang="en-US" sz="1600" baseline="0" dirty="0"/>
                        <a:t> # 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respondent</a:t>
                      </a:r>
                      <a:r>
                        <a:rPr lang="en-US" sz="1600" baseline="0" dirty="0" smtClean="0"/>
                        <a:t> # 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06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42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respondent</a:t>
                      </a:r>
                      <a:r>
                        <a:rPr lang="en-US" sz="1600" baseline="0" dirty="0" smtClean="0"/>
                        <a:t> # 100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0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Conjoint Code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library(conjoint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data(tea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# ---------------------------------------------------------------------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#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tpref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rank response data from the survey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#         from 1 (least prefer) to 10 (most prefer)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#         1300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#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tprof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tea profiles attributes --&gt; Price, Variety, Kind, Aroma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#         13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4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#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tlevn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levels of each attribute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#         11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# ---------------------------------------------------------------------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# (1) main results of the conjoint analysis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Conjoint(tpref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tprof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tlevn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# (2) returns the importance of each attribute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imp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caImportance(tpref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tprof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# (3) respondents cluster / segmentation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segments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caSegmentation(tpref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tprof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4)</a:t>
            </a:r>
          </a:p>
          <a:p>
            <a:pPr>
              <a:buNone/>
            </a:pPr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431F-F171-4803-8188-3647B0517128}" type="datetime1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Conjoint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8DA-AEBB-4146-A9B5-88CE1F433C5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Math behind Conjoint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 descr="Screen shot 2012-06-03 at 6.25.43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488" b="-6488"/>
          <a:stretch>
            <a:fillRect/>
          </a:stretch>
        </p:blipFill>
        <p:spPr>
          <a:xfrm>
            <a:off x="609600" y="1600200"/>
            <a:ext cx="8229600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431F-F171-4803-8188-3647B0517128}" type="datetime1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Conjoint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8DA-AEBB-4146-A9B5-88CE1F433C5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200" y="1371600"/>
            <a:ext cx="8763000" cy="424347"/>
          </a:xfrm>
          <a:prstGeom prst="rect">
            <a:avLst/>
          </a:prstGeom>
          <a:blipFill rotWithShape="1">
            <a:blip r:embed="rId3"/>
            <a:stretch>
              <a:fillRect b="-5714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Conjoint Linear Regression Results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431F-F171-4803-8188-3647B0517128}" type="datetime1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Conjoint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8DA-AEBB-4146-A9B5-88CE1F433C5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97704"/>
            <a:ext cx="7086600" cy="41744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33800" y="325285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Price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38862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Variety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4531425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Kind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50292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Aroma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38200" y="5638800"/>
            <a:ext cx="43434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Result Analysis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 descr="Screen shot 2012-06-02 at 12.31.31 PM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68" t="33859" r="1068"/>
          <a:stretch/>
        </p:blipFill>
        <p:spPr>
          <a:xfrm>
            <a:off x="457200" y="1828800"/>
            <a:ext cx="8187047" cy="397247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431F-F171-4803-8188-3647B0517128}" type="datetime1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Conjoint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8DA-AEBB-4146-A9B5-88CE1F433C5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3810000" y="2667000"/>
            <a:ext cx="381000" cy="762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1981200"/>
            <a:ext cx="1752600" cy="3581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Cluster Analysis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431F-F171-4803-8188-3647B0517128}" type="datetime1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Conjoint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8DA-AEBB-4146-A9B5-88CE1F433C5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" name="Content Placeholder 12" descr="Screen shot 2012-06-03 at 7.07.58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8750" r="-18750"/>
          <a:stretch>
            <a:fillRect/>
          </a:stretch>
        </p:blipFill>
        <p:spPr>
          <a:xfrm>
            <a:off x="180090" y="1447800"/>
            <a:ext cx="8506710" cy="4678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96</TotalTime>
  <Words>499</Words>
  <Application>Microsoft Office PowerPoint</Application>
  <PresentationFormat>On-screen Show (4:3)</PresentationFormat>
  <Paragraphs>130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Conjoint Analysis in R</vt:lpstr>
      <vt:lpstr>PowerPoint Presentation</vt:lpstr>
      <vt:lpstr>PowerPoint Presentation</vt:lpstr>
      <vt:lpstr>PowerPoint Presentation</vt:lpstr>
      <vt:lpstr>Conjoint Code</vt:lpstr>
      <vt:lpstr>Math behind Conjoint</vt:lpstr>
      <vt:lpstr>Conjoint Linear Regression Results</vt:lpstr>
      <vt:lpstr>Result Analysis</vt:lpstr>
      <vt:lpstr>Cluster Analysis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Conjoint Analysis in R</dc:title>
  <dc:creator>asaalam</dc:creator>
  <cp:lastModifiedBy>luba</cp:lastModifiedBy>
  <cp:revision>12</cp:revision>
  <cp:lastPrinted>2012-10-07T18:29:56Z</cp:lastPrinted>
  <dcterms:created xsi:type="dcterms:W3CDTF">2012-10-07T23:55:11Z</dcterms:created>
  <dcterms:modified xsi:type="dcterms:W3CDTF">2012-10-08T17:34:53Z</dcterms:modified>
</cp:coreProperties>
</file>