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86" r:id="rId4"/>
    <p:sldId id="290" r:id="rId5"/>
    <p:sldId id="288" r:id="rId6"/>
    <p:sldId id="269" r:id="rId7"/>
    <p:sldId id="270" r:id="rId8"/>
    <p:sldId id="280" r:id="rId9"/>
    <p:sldId id="279" r:id="rId10"/>
    <p:sldId id="283" r:id="rId11"/>
    <p:sldId id="291" r:id="rId12"/>
    <p:sldId id="274" r:id="rId13"/>
    <p:sldId id="289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A5ECB-72F5-434C-A602-70A9E15C698E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84003-1F55-4680-8C59-1F181AEEB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7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 userDrawn="1"/>
        </p:nvSpPr>
        <p:spPr>
          <a:xfrm>
            <a:off x="6172200" y="2362200"/>
            <a:ext cx="2057400" cy="20573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3229" y="2362200"/>
            <a:ext cx="5334000" cy="2057399"/>
          </a:xfr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648200"/>
            <a:ext cx="5334000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574A-2F57-47B0-99B5-C749FA49936C}" type="datetime1">
              <a:rPr lang="en-US" smtClean="0"/>
              <a:t>10/9/2012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DF Analytics,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06F8-EA31-488A-8317-4038CB2EADE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420539"/>
            <a:ext cx="1943612" cy="194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ndy\Documents\DF Analytics\Marketing\Logo\dflogo4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609600"/>
            <a:ext cx="2362200" cy="83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227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03A050-4544-470F-865A-41158983312E}" type="datetime1">
              <a:rPr lang="en-US" smtClean="0"/>
              <a:t>10/9/2012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DF Analytics,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FC06F8-EA31-488A-8317-4038CB2EA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0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4F4CAD-900C-43A5-8AC0-19BBB4AFC503}" type="datetime1">
              <a:rPr lang="en-US" smtClean="0"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DF Analytics,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FC06F8-EA31-488A-8317-4038CB2EA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40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1B940F-6F1E-4B30-BB79-7B03521FFB9A}" type="datetime1">
              <a:rPr lang="en-US" smtClean="0"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DF Analytics,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FC06F8-EA31-488A-8317-4038CB2EA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7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AC8380A-1104-4FFA-A6CE-E917C3BEDD31}" type="datetime1">
              <a:rPr lang="en-US" smtClean="0"/>
              <a:t>10/9/2012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dirty="0" smtClean="0"/>
              <a:t>DF Analytics,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0FC06F8-EA31-488A-8317-4038CB2EAD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304800"/>
            <a:ext cx="82296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66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fld id="{588AC1A3-C3CD-4DAC-9DE0-BF558612B919}" type="datetime1">
              <a:rPr lang="en-US" smtClean="0"/>
              <a:t>10/9/2012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dirty="0" smtClean="0"/>
              <a:t>DF Analytics,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fld id="{30FC06F8-EA31-488A-8317-4038CB2EADE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76400"/>
            <a:ext cx="5096329" cy="156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7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FF6BCB-0A4E-44A7-9025-AE07D309B70E}" type="datetime1">
              <a:rPr lang="en-US" smtClean="0"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DF Analytics,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FC06F8-EA31-488A-8317-4038CB2EA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924C90-9262-436E-B7B8-7F17558532DA}" type="datetime1">
              <a:rPr lang="en-US" smtClean="0"/>
              <a:t>10/9/2012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DF Analytics,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FC06F8-EA31-488A-8317-4038CB2EA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5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51D922-03D7-4A56-8BE6-6D42A825C3B7}" type="datetime1">
              <a:rPr lang="en-US" smtClean="0"/>
              <a:t>10/9/2012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DF Analytics,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FC06F8-EA31-488A-8317-4038CB2EA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9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732B90-C982-4BC6-9008-09C92EDFBA41}" type="datetime1">
              <a:rPr lang="en-US" smtClean="0"/>
              <a:t>10/9/2012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DF Analytics,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FC06F8-EA31-488A-8317-4038CB2EA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3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6473EE-4E3C-4738-9A6E-A385A58889E2}" type="datetime1">
              <a:rPr lang="en-US" smtClean="0"/>
              <a:t>10/9/2012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DF Analytics,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FC06F8-EA31-488A-8317-4038CB2EA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4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95855A-5678-422B-98A8-0F0EC882C259}" type="datetime1">
              <a:rPr lang="en-US" smtClean="0"/>
              <a:t>10/9/2012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DF Analytics,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FC06F8-EA31-488A-8317-4038CB2EA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3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B14C913-2A7A-4EBE-A802-8114163FB48B}" type="datetime1">
              <a:rPr lang="en-US" smtClean="0"/>
              <a:t>10/9/2012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dirty="0" smtClean="0"/>
              <a:t>DF Analytics, Inc.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0FC06F8-EA31-488A-8317-4038CB2EA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7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robjhyndman.com/researchtips/arimax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-little-book-of-r-for-time-series.readthedocs.org/en/latest/index.html" TargetMode="External"/><Relationship Id="rId2" Type="http://schemas.openxmlformats.org/officeDocument/2006/relationships/hyperlink" Target="http://www.stat.pitt.edu/stoffer/tsa2/R_time_series_quick_fix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an.r-project.org/web/views/Econometrics.html" TargetMode="External"/><Relationship Id="rId5" Type="http://schemas.openxmlformats.org/officeDocument/2006/relationships/hyperlink" Target="http://cran.r-project.org/web/views/TimeSeries.html" TargetMode="External"/><Relationship Id="rId4" Type="http://schemas.openxmlformats.org/officeDocument/2006/relationships/hyperlink" Target="http://cran.r-project.org/doc/manuals/R-data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web/packages/forecast/forecast.pdf" TargetMode="External"/><Relationship Id="rId2" Type="http://schemas.openxmlformats.org/officeDocument/2006/relationships/hyperlink" Target="http://robjhyndman.com/software/forecas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robjhyndman.com/papers/forecastpackage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Automatic Forecasting with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Andy Fisher</a:t>
            </a:r>
          </a:p>
          <a:p>
            <a:r>
              <a:rPr lang="en-US" dirty="0" smtClean="0"/>
              <a:t>andy@dfanalytics.com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1B76-7710-4932-A1C5-C13EF44807EB}" type="datetime1">
              <a:rPr lang="en-US" smtClean="0"/>
              <a:t>10/9/2012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DF Analytics,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06F8-EA31-488A-8317-4038CB2EADE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1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080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forecast Package </a:t>
            </a:r>
            <a:r>
              <a:rPr lang="en-US" dirty="0" err="1" smtClean="0"/>
              <a:t>ets</a:t>
            </a:r>
            <a:r>
              <a:rPr lang="en-US" dirty="0" smtClean="0"/>
              <a:t> Exponential 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F7F4F"/>
                </a:solidFill>
                <a:latin typeface="Consolas"/>
              </a:rPr>
              <a:t># load forecast package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library(forecast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US" sz="9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3F7F4F"/>
                </a:solidFill>
                <a:latin typeface="Consolas"/>
              </a:rPr>
              <a:t># forecast package </a:t>
            </a:r>
            <a:r>
              <a:rPr lang="en-US" sz="900" dirty="0" err="1">
                <a:solidFill>
                  <a:srgbClr val="3F7F4F"/>
                </a:solidFill>
                <a:latin typeface="Consolas"/>
              </a:rPr>
              <a:t>ets</a:t>
            </a:r>
            <a:endParaRPr lang="en-US" sz="900" dirty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 err="1">
                <a:solidFill>
                  <a:srgbClr val="000000"/>
                </a:solidFill>
                <a:latin typeface="Consolas"/>
              </a:rPr>
              <a:t>Inflationets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&lt;-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ets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Inflationts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US" sz="9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3F7F4F"/>
                </a:solidFill>
                <a:latin typeface="Consolas"/>
              </a:rPr>
              <a:t># view </a:t>
            </a:r>
            <a:r>
              <a:rPr lang="en-US" sz="900" dirty="0" err="1">
                <a:solidFill>
                  <a:srgbClr val="3F7F4F"/>
                </a:solidFill>
                <a:latin typeface="Consolas"/>
              </a:rPr>
              <a:t>Inflationets</a:t>
            </a:r>
            <a:endParaRPr lang="en-US" sz="900" dirty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 err="1" smtClean="0">
                <a:solidFill>
                  <a:srgbClr val="000000"/>
                </a:solidFill>
                <a:latin typeface="Consolas"/>
              </a:rPr>
              <a:t>Inflationets</a:t>
            </a:r>
            <a:endParaRPr lang="en-US" sz="9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sz="9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i="1" dirty="0">
                <a:solidFill>
                  <a:srgbClr val="000000"/>
                </a:solidFill>
                <a:latin typeface="Consolas"/>
              </a:rPr>
              <a:t>ETS(</a:t>
            </a:r>
            <a:r>
              <a:rPr lang="en-US" sz="900" i="1" dirty="0" err="1">
                <a:solidFill>
                  <a:srgbClr val="000000"/>
                </a:solidFill>
                <a:latin typeface="Consolas"/>
              </a:rPr>
              <a:t>M,Md,N</a:t>
            </a:r>
            <a:r>
              <a:rPr lang="en-US" sz="900" i="1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pPr marL="0" indent="0">
              <a:buNone/>
            </a:pPr>
            <a:endParaRPr lang="en-US" sz="900" i="1" dirty="0">
              <a:latin typeface="Consolas"/>
            </a:endParaRPr>
          </a:p>
          <a:p>
            <a:pPr marL="0" indent="0">
              <a:buNone/>
            </a:pPr>
            <a:r>
              <a:rPr lang="en-US" sz="900" i="1" dirty="0">
                <a:solidFill>
                  <a:srgbClr val="000000"/>
                </a:solidFill>
                <a:latin typeface="Consolas"/>
              </a:rPr>
              <a:t>Call:</a:t>
            </a:r>
          </a:p>
          <a:p>
            <a:pPr marL="0" indent="0">
              <a:buNone/>
            </a:pPr>
            <a:r>
              <a:rPr lang="en-US" sz="9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i="1" dirty="0" err="1">
                <a:solidFill>
                  <a:srgbClr val="000000"/>
                </a:solidFill>
                <a:latin typeface="Consolas"/>
              </a:rPr>
              <a:t>ets</a:t>
            </a:r>
            <a:r>
              <a:rPr lang="en-US" sz="900" i="1" dirty="0">
                <a:solidFill>
                  <a:srgbClr val="000000"/>
                </a:solidFill>
                <a:latin typeface="Consolas"/>
              </a:rPr>
              <a:t>(y = </a:t>
            </a:r>
            <a:r>
              <a:rPr lang="en-US" sz="900" i="1" dirty="0" err="1">
                <a:solidFill>
                  <a:srgbClr val="000000"/>
                </a:solidFill>
                <a:latin typeface="Consolas"/>
              </a:rPr>
              <a:t>Inflationts</a:t>
            </a:r>
            <a:r>
              <a:rPr lang="en-US" sz="900" i="1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pPr marL="0" indent="0">
              <a:buNone/>
            </a:pPr>
            <a:endParaRPr lang="en-US" sz="900" i="1" dirty="0">
              <a:latin typeface="Consolas"/>
            </a:endParaRPr>
          </a:p>
          <a:p>
            <a:pPr marL="0" indent="0">
              <a:buNone/>
            </a:pPr>
            <a:r>
              <a:rPr lang="en-US" sz="900" i="1" dirty="0">
                <a:solidFill>
                  <a:srgbClr val="000000"/>
                </a:solidFill>
                <a:latin typeface="Consolas"/>
              </a:rPr>
              <a:t>  Smoothing parameters:</a:t>
            </a:r>
          </a:p>
          <a:p>
            <a:pPr marL="0" indent="0">
              <a:buNone/>
            </a:pPr>
            <a:r>
              <a:rPr lang="en-US" sz="900" i="1" dirty="0">
                <a:solidFill>
                  <a:srgbClr val="000000"/>
                </a:solidFill>
                <a:latin typeface="Consolas"/>
              </a:rPr>
              <a:t>    alpha = 0.0051 </a:t>
            </a:r>
          </a:p>
          <a:p>
            <a:pPr marL="0" indent="0">
              <a:buNone/>
            </a:pPr>
            <a:r>
              <a:rPr lang="en-US" sz="900" i="1" dirty="0">
                <a:solidFill>
                  <a:srgbClr val="000000"/>
                </a:solidFill>
                <a:latin typeface="Consolas"/>
              </a:rPr>
              <a:t>    beta  = 0.0051 </a:t>
            </a:r>
          </a:p>
          <a:p>
            <a:pPr marL="0" indent="0">
              <a:buNone/>
            </a:pPr>
            <a:r>
              <a:rPr lang="en-US" sz="900" i="1" dirty="0">
                <a:solidFill>
                  <a:srgbClr val="000000"/>
                </a:solidFill>
                <a:latin typeface="Consolas"/>
              </a:rPr>
              <a:t>    phi   = 0.8762 </a:t>
            </a:r>
          </a:p>
          <a:p>
            <a:pPr marL="0" indent="0">
              <a:buNone/>
            </a:pPr>
            <a:endParaRPr lang="en-US" sz="900" i="1" dirty="0">
              <a:latin typeface="Consolas"/>
            </a:endParaRPr>
          </a:p>
          <a:p>
            <a:pPr marL="0" indent="0">
              <a:buNone/>
            </a:pPr>
            <a:r>
              <a:rPr lang="en-US" sz="900" i="1" dirty="0">
                <a:solidFill>
                  <a:srgbClr val="000000"/>
                </a:solidFill>
                <a:latin typeface="Consolas"/>
              </a:rPr>
              <a:t>  Initial states:</a:t>
            </a:r>
          </a:p>
          <a:p>
            <a:pPr marL="0" indent="0">
              <a:buNone/>
            </a:pPr>
            <a:r>
              <a:rPr lang="en-US" sz="900" i="1" dirty="0">
                <a:solidFill>
                  <a:srgbClr val="000000"/>
                </a:solidFill>
                <a:latin typeface="Consolas"/>
              </a:rPr>
              <a:t>    l = 14.2541 </a:t>
            </a:r>
          </a:p>
          <a:p>
            <a:pPr marL="0" indent="0">
              <a:buNone/>
            </a:pPr>
            <a:r>
              <a:rPr lang="en-US" sz="900" i="1" dirty="0">
                <a:solidFill>
                  <a:srgbClr val="000000"/>
                </a:solidFill>
                <a:latin typeface="Consolas"/>
              </a:rPr>
              <a:t>    b = 0.7511 </a:t>
            </a:r>
          </a:p>
          <a:p>
            <a:pPr marL="0" indent="0">
              <a:buNone/>
            </a:pPr>
            <a:endParaRPr lang="en-US" sz="900" i="1" dirty="0">
              <a:latin typeface="Consolas"/>
            </a:endParaRPr>
          </a:p>
          <a:p>
            <a:pPr marL="0" indent="0">
              <a:buNone/>
            </a:pPr>
            <a:r>
              <a:rPr lang="en-US" sz="900" i="1" dirty="0">
                <a:solidFill>
                  <a:srgbClr val="000000"/>
                </a:solidFill>
                <a:latin typeface="Consolas"/>
              </a:rPr>
              <a:t>  sigma:  0.4079</a:t>
            </a:r>
          </a:p>
          <a:p>
            <a:pPr marL="0" indent="0">
              <a:buNone/>
            </a:pPr>
            <a:endParaRPr lang="en-US" sz="900" i="1" dirty="0">
              <a:latin typeface="Consolas"/>
            </a:endParaRPr>
          </a:p>
          <a:p>
            <a:pPr marL="0" indent="0">
              <a:buNone/>
            </a:pPr>
            <a:r>
              <a:rPr lang="en-US" sz="900" i="1" dirty="0">
                <a:solidFill>
                  <a:srgbClr val="000000"/>
                </a:solidFill>
                <a:latin typeface="Consolas"/>
              </a:rPr>
              <a:t>     AIC     </a:t>
            </a:r>
            <a:r>
              <a:rPr lang="en-US" sz="900" i="1" dirty="0" err="1">
                <a:solidFill>
                  <a:srgbClr val="000000"/>
                </a:solidFill>
                <a:latin typeface="Consolas"/>
              </a:rPr>
              <a:t>AICc</a:t>
            </a:r>
            <a:r>
              <a:rPr lang="en-US" sz="900" i="1" dirty="0">
                <a:solidFill>
                  <a:srgbClr val="000000"/>
                </a:solidFill>
                <a:latin typeface="Consolas"/>
              </a:rPr>
              <a:t>      BIC </a:t>
            </a:r>
          </a:p>
          <a:p>
            <a:pPr marL="0" indent="0">
              <a:buNone/>
            </a:pPr>
            <a:r>
              <a:rPr lang="en-US" sz="900" i="1" dirty="0">
                <a:solidFill>
                  <a:srgbClr val="000000"/>
                </a:solidFill>
                <a:latin typeface="Consolas"/>
              </a:rPr>
              <a:t>132.0158 134.3235 </a:t>
            </a:r>
            <a:r>
              <a:rPr lang="en-US" sz="900" i="1" dirty="0" smtClean="0">
                <a:solidFill>
                  <a:srgbClr val="000000"/>
                </a:solidFill>
                <a:latin typeface="Consolas"/>
              </a:rPr>
              <a:t>139.3445</a:t>
            </a:r>
          </a:p>
          <a:p>
            <a:pPr marL="0" indent="0">
              <a:buNone/>
            </a:pPr>
            <a:endParaRPr lang="en-US" sz="9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3F7F4F"/>
                </a:solidFill>
                <a:latin typeface="Consolas"/>
              </a:rPr>
              <a:t># forecast </a:t>
            </a:r>
            <a:r>
              <a:rPr lang="en-US" sz="900" dirty="0" err="1" smtClean="0">
                <a:solidFill>
                  <a:srgbClr val="3F7F4F"/>
                </a:solidFill>
                <a:latin typeface="Consolas"/>
              </a:rPr>
              <a:t>ets</a:t>
            </a:r>
            <a:endParaRPr lang="en-US" sz="900" dirty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 err="1">
                <a:solidFill>
                  <a:srgbClr val="000000"/>
                </a:solidFill>
                <a:latin typeface="Consolas"/>
              </a:rPr>
              <a:t>forecastets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&lt;- forecast(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Inflationets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h=</a:t>
            </a:r>
            <a:r>
              <a:rPr lang="en-US" sz="900" dirty="0">
                <a:solidFill>
                  <a:srgbClr val="00007F"/>
                </a:solidFill>
                <a:latin typeface="Consolas"/>
              </a:rPr>
              <a:t>30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endParaRPr lang="en-US" sz="900" dirty="0">
              <a:latin typeface="Consolas"/>
            </a:endParaRPr>
          </a:p>
          <a:p>
            <a:pPr marL="0" indent="0">
              <a:buNone/>
            </a:pPr>
            <a:endParaRPr lang="en-US" sz="9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sz="900" dirty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pPr marL="0" indent="0">
              <a:buNone/>
            </a:pPr>
            <a:endParaRPr lang="en-US" sz="900" dirty="0" smtClean="0">
              <a:solidFill>
                <a:srgbClr val="3F7F4F"/>
              </a:solidFill>
              <a:highlight>
                <a:srgbClr val="E8F2FE"/>
              </a:highlight>
              <a:latin typeface="Consolas"/>
            </a:endParaRPr>
          </a:p>
          <a:p>
            <a:pPr marL="0" indent="0">
              <a:buNone/>
            </a:pPr>
            <a:endParaRPr lang="en-US" sz="900" dirty="0">
              <a:solidFill>
                <a:srgbClr val="3F7F4F"/>
              </a:solidFill>
              <a:highlight>
                <a:srgbClr val="E8F2FE"/>
              </a:highlight>
              <a:latin typeface="Consolas"/>
            </a:endParaRPr>
          </a:p>
          <a:p>
            <a:pPr marL="0" indent="0">
              <a:buNone/>
            </a:pPr>
            <a:endParaRPr lang="en-US" sz="11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sz="11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380A-1104-4FFA-A6CE-E917C3BEDD31}" type="datetime1">
              <a:rPr lang="en-US" smtClean="0"/>
              <a:t>10/9/2012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DF Analytics,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06F8-EA31-488A-8317-4038CB2EADE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1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uto.arima</a:t>
            </a:r>
            <a:r>
              <a:rPr lang="en-US" dirty="0" smtClean="0"/>
              <a:t> and </a:t>
            </a:r>
            <a:r>
              <a:rPr lang="en-US" dirty="0" err="1" smtClean="0"/>
              <a:t>ets</a:t>
            </a:r>
            <a:r>
              <a:rPr lang="en-US" dirty="0" smtClean="0"/>
              <a:t> Forecasts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380A-1104-4FFA-A6CE-E917C3BEDD31}" type="datetime1">
              <a:rPr lang="en-US" smtClean="0"/>
              <a:t>10/9/2012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DF Analytics,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06F8-EA31-488A-8317-4038CB2EADE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82" y="3048000"/>
            <a:ext cx="4656667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4495800" cy="3678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82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Relevant Features in </a:t>
            </a:r>
            <a:r>
              <a:rPr lang="en-US" dirty="0"/>
              <a:t>f</a:t>
            </a:r>
            <a:r>
              <a:rPr lang="en-US" dirty="0" smtClean="0"/>
              <a:t>orecast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orecast package </a:t>
            </a:r>
            <a:r>
              <a:rPr lang="en-US" dirty="0" err="1" smtClean="0"/>
              <a:t>arima</a:t>
            </a:r>
            <a:r>
              <a:rPr lang="en-US" dirty="0" smtClean="0"/>
              <a:t> and exponential smoothing models can be manually specified, as well as automatically selected </a:t>
            </a:r>
          </a:p>
          <a:p>
            <a:r>
              <a:rPr lang="en-US" dirty="0" smtClean="0"/>
              <a:t>Accuracy: returns </a:t>
            </a:r>
            <a:r>
              <a:rPr lang="en-US" dirty="0"/>
              <a:t>a set of accuracy summary </a:t>
            </a:r>
            <a:r>
              <a:rPr lang="en-US" dirty="0" smtClean="0"/>
              <a:t>measures of forecast accuracy</a:t>
            </a:r>
          </a:p>
          <a:p>
            <a:r>
              <a:rPr lang="en-US" dirty="0" smtClean="0"/>
              <a:t>ACF: auto-correlation function estimation 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easonaldummy</a:t>
            </a:r>
            <a:r>
              <a:rPr lang="en-US" dirty="0" smtClean="0"/>
              <a:t>: returns matrices of seasonal dummies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380A-1104-4FFA-A6CE-E917C3BEDD31}" type="datetime1">
              <a:rPr lang="en-US" smtClean="0"/>
              <a:t>10/9/2012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DF Analytics,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06F8-EA31-488A-8317-4038CB2EADE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4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Considerations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Forecast package does not do automatic ARIMAX/transfer function specification</a:t>
            </a:r>
          </a:p>
          <a:p>
            <a:pPr lvl="1"/>
            <a:r>
              <a:rPr lang="en-US" dirty="0" smtClean="0"/>
              <a:t>This means lags for independent variables will need to be determined by hand</a:t>
            </a:r>
          </a:p>
          <a:p>
            <a:pPr lvl="1"/>
            <a:r>
              <a:rPr lang="en-US" dirty="0" smtClean="0"/>
              <a:t>See the </a:t>
            </a:r>
            <a:r>
              <a:rPr lang="en-US" dirty="0"/>
              <a:t>ARIMAX model muddle, Rob Hyndman</a:t>
            </a:r>
          </a:p>
          <a:p>
            <a:pPr marL="457200" lvl="1" indent="0" algn="ctr">
              <a:buNone/>
            </a:pPr>
            <a:r>
              <a:rPr lang="en-US" dirty="0">
                <a:hlinkClick r:id="rId2"/>
              </a:rPr>
              <a:t>http://robjhyndman.com/researchtips/arimax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Database for storage (RODBC, </a:t>
            </a:r>
            <a:r>
              <a:rPr lang="en-US" dirty="0" err="1" smtClean="0"/>
              <a:t>RMySQL</a:t>
            </a:r>
            <a:r>
              <a:rPr lang="en-US" dirty="0" smtClean="0"/>
              <a:t>, etc.) will be useful</a:t>
            </a:r>
          </a:p>
          <a:p>
            <a:r>
              <a:rPr lang="en-US" dirty="0" smtClean="0"/>
              <a:t>Some series perform better using hierarchical forecasting.  Try </a:t>
            </a:r>
            <a:r>
              <a:rPr lang="en-US" dirty="0" err="1" smtClean="0"/>
              <a:t>hts</a:t>
            </a:r>
            <a:r>
              <a:rPr lang="en-US" dirty="0" smtClean="0"/>
              <a:t> package.</a:t>
            </a:r>
          </a:p>
          <a:p>
            <a:r>
              <a:rPr lang="en-US" dirty="0" smtClean="0"/>
              <a:t>For more flexible management of time series data, try zoo or </a:t>
            </a:r>
            <a:r>
              <a:rPr lang="en-US" dirty="0" err="1" smtClean="0"/>
              <a:t>xts</a:t>
            </a:r>
            <a:r>
              <a:rPr lang="en-US" dirty="0" smtClean="0"/>
              <a:t> package.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380A-1104-4FFA-A6CE-E917C3BEDD31}" type="datetime1">
              <a:rPr lang="en-US" smtClean="0"/>
              <a:t>10/9/2012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DF Analytics,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06F8-EA31-488A-8317-4038CB2EADE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4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Useful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An R Time Series Tutorial</a:t>
            </a:r>
            <a:r>
              <a:rPr lang="en-US" dirty="0" smtClean="0"/>
              <a:t>, R.H Shumway and D.S. </a:t>
            </a:r>
            <a:r>
              <a:rPr lang="en-US" dirty="0" err="1" smtClean="0"/>
              <a:t>Stoffer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www.stat.pitt.edu/stoffer/tsa2/R_time_series_quick_fix.htm</a:t>
            </a:r>
            <a:endParaRPr lang="en-US" dirty="0" smtClean="0"/>
          </a:p>
          <a:p>
            <a:r>
              <a:rPr lang="en-US" i="1" dirty="0" smtClean="0"/>
              <a:t>A Little Book of R for Time Series</a:t>
            </a:r>
            <a:r>
              <a:rPr lang="en-US" dirty="0" smtClean="0"/>
              <a:t>, </a:t>
            </a:r>
            <a:r>
              <a:rPr lang="en-US" dirty="0" err="1" smtClean="0"/>
              <a:t>Avril</a:t>
            </a:r>
            <a:r>
              <a:rPr lang="en-US" dirty="0" smtClean="0"/>
              <a:t> </a:t>
            </a:r>
            <a:r>
              <a:rPr lang="en-US" dirty="0" err="1" smtClean="0"/>
              <a:t>Coghlan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a-little-book-of-r-for-time-series.readthedocs.org/en/latest/index.html</a:t>
            </a:r>
            <a:endParaRPr lang="en-US" dirty="0" smtClean="0"/>
          </a:p>
          <a:p>
            <a:r>
              <a:rPr lang="en-US" i="1" dirty="0" smtClean="0"/>
              <a:t>R Data Import/Export, </a:t>
            </a:r>
            <a:r>
              <a:rPr lang="en-US" dirty="0" smtClean="0"/>
              <a:t>R Development Core Team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cran.r-project.org/doc/manuals/R-data.pdf</a:t>
            </a:r>
            <a:endParaRPr lang="en-US" dirty="0" smtClean="0"/>
          </a:p>
          <a:p>
            <a:r>
              <a:rPr lang="en-US" dirty="0" smtClean="0"/>
              <a:t>CRAN Task View:  Time Series Analysis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cran.r-project.org/web/views/TimeSeries.html</a:t>
            </a:r>
            <a:endParaRPr lang="en-US" dirty="0" smtClean="0"/>
          </a:p>
          <a:p>
            <a:r>
              <a:rPr lang="en-US" dirty="0" smtClean="0"/>
              <a:t>CRAN Task View:  Econometrics</a:t>
            </a:r>
          </a:p>
          <a:p>
            <a:pPr lvl="1"/>
            <a:r>
              <a:rPr lang="en-US" dirty="0">
                <a:hlinkClick r:id="rId6"/>
              </a:rPr>
              <a:t>http://cran.r-project.org/web/views/Econometrics.html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380A-1104-4FFA-A6CE-E917C3BEDD31}" type="datetime1">
              <a:rPr lang="en-US" smtClean="0"/>
              <a:t>10/9/2012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DF Analytics,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06F8-EA31-488A-8317-4038CB2EADE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Forecasting in Supply Chain Management</a:t>
            </a:r>
          </a:p>
          <a:p>
            <a:r>
              <a:rPr lang="en-US" dirty="0" smtClean="0"/>
              <a:t>The R forecast package</a:t>
            </a:r>
          </a:p>
          <a:p>
            <a:r>
              <a:rPr lang="en-US" dirty="0" smtClean="0"/>
              <a:t>Additional considerations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380A-1104-4FFA-A6CE-E917C3BEDD31}" type="datetime1">
              <a:rPr lang="en-US" smtClean="0"/>
              <a:t>10/9/2012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DF Analytics,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06F8-EA31-488A-8317-4038CB2EADE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8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Relevant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Role in Professional Services at the SAS Institute as an Analytical Consultant focused on the implementation of SAS Forecast Server </a:t>
            </a:r>
          </a:p>
          <a:p>
            <a:endParaRPr lang="en-US" dirty="0"/>
          </a:p>
          <a:p>
            <a:r>
              <a:rPr lang="en-US" dirty="0" smtClean="0"/>
              <a:t>Role at Cisco Systems, first managing the application of SAS Forecast Server in supply chain consensus demand planning process, then as S&amp;OP Manager, translating supply chain strategies into financial trade-offs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380A-1104-4FFA-A6CE-E917C3BEDD31}" type="datetime1">
              <a:rPr lang="en-US" smtClean="0"/>
              <a:t>10/9/2012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DF Analytics,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06F8-EA31-488A-8317-4038CB2EADE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02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Forecasting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Automatic </a:t>
            </a:r>
            <a:r>
              <a:rPr lang="en-US" dirty="0"/>
              <a:t>forecasting relies on a computer to fit a proper set of models to every series and the computer picks the best one based on some sort of statistical test.</a:t>
            </a:r>
          </a:p>
          <a:p>
            <a:pPr lvl="1"/>
            <a:r>
              <a:rPr lang="en-US" dirty="0"/>
              <a:t>Proper set of models is important.  Proper is dependent on the demand patterns or time series properties</a:t>
            </a:r>
          </a:p>
          <a:p>
            <a:pPr lvl="1"/>
            <a:r>
              <a:rPr lang="en-US" dirty="0"/>
              <a:t>An improper set of models can lead to lower forecast performance</a:t>
            </a:r>
          </a:p>
          <a:p>
            <a:pPr lvl="1"/>
            <a:r>
              <a:rPr lang="en-US" dirty="0"/>
              <a:t>An improper statistic for model selection can lead to lower forecast </a:t>
            </a:r>
            <a:r>
              <a:rPr lang="en-US" dirty="0" smtClean="0"/>
              <a:t>performance</a:t>
            </a:r>
          </a:p>
          <a:p>
            <a:r>
              <a:rPr lang="en-US" dirty="0" smtClean="0"/>
              <a:t>Automatic forecasting is used in situations with more series than forecast analysts can typically handle</a:t>
            </a:r>
          </a:p>
          <a:p>
            <a:pPr lvl="1"/>
            <a:r>
              <a:rPr lang="en-US" dirty="0" smtClean="0"/>
              <a:t>Such as supply chain management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380A-1104-4FFA-A6CE-E917C3BEDD31}" type="datetime1">
              <a:rPr lang="en-US" smtClean="0"/>
              <a:t>10/9/2012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DF Analytics,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06F8-EA31-488A-8317-4038CB2EADE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0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Forecast System in Supply Chain Planning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380A-1104-4FFA-A6CE-E917C3BEDD31}" type="datetime1">
              <a:rPr lang="en-US" smtClean="0"/>
              <a:t>10/9/2012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DF Analytics,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06F8-EA31-488A-8317-4038CB2EADE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2436653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Demand History</a:t>
            </a:r>
            <a:endParaRPr lang="en-US" sz="1400" dirty="0"/>
          </a:p>
        </p:txBody>
      </p:sp>
      <p:sp>
        <p:nvSpPr>
          <p:cNvPr id="8" name="Right Arrow 7"/>
          <p:cNvSpPr/>
          <p:nvPr/>
        </p:nvSpPr>
        <p:spPr>
          <a:xfrm>
            <a:off x="1676400" y="2615723"/>
            <a:ext cx="672656" cy="444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000" y="2436653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Forecast System</a:t>
            </a:r>
            <a:endParaRPr lang="en-US" sz="1400" dirty="0"/>
          </a:p>
        </p:txBody>
      </p:sp>
      <p:sp>
        <p:nvSpPr>
          <p:cNvPr id="10" name="Right Arrow 9"/>
          <p:cNvSpPr/>
          <p:nvPr/>
        </p:nvSpPr>
        <p:spPr>
          <a:xfrm>
            <a:off x="3733800" y="2615723"/>
            <a:ext cx="672656" cy="444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24400" y="2436653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Demand Planning System</a:t>
            </a:r>
            <a:endParaRPr lang="en-US" sz="1400" dirty="0"/>
          </a:p>
        </p:txBody>
      </p:sp>
      <p:sp>
        <p:nvSpPr>
          <p:cNvPr id="12" name="Right Arrow 11"/>
          <p:cNvSpPr/>
          <p:nvPr/>
        </p:nvSpPr>
        <p:spPr>
          <a:xfrm>
            <a:off x="6019800" y="2615723"/>
            <a:ext cx="672656" cy="444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86599" y="2418746"/>
            <a:ext cx="1177027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Inventory Optimization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3579819"/>
            <a:ext cx="1371600" cy="9387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100" dirty="0" smtClean="0"/>
              <a:t>Product level demand history provides input to forecasting system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2349056" y="3590049"/>
            <a:ext cx="1384744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100" dirty="0" smtClean="0"/>
              <a:t>Statistical forecasting system provides baseline expectation of future demand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4451128" y="3565773"/>
            <a:ext cx="1384744" cy="16158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100" dirty="0" smtClean="0"/>
              <a:t>Demand Planners demand plan with Stat forecast as baseline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 smtClean="0"/>
              <a:t>Expected sales not included in forecast are added by Demand Planners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6813328" y="3553331"/>
            <a:ext cx="1384744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100" dirty="0" smtClean="0"/>
              <a:t>Once demand plan is finalized, component orders are determined through inventory optimization system</a:t>
            </a:r>
            <a:endParaRPr lang="en-US" sz="1100" dirty="0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968264" y="5584936"/>
            <a:ext cx="685800" cy="3363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29026" y="5614600"/>
            <a:ext cx="6734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 Supply Chain Management, a good forecast improves delivery times and reduces inventory holding cost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2286000" y="1905000"/>
            <a:ext cx="1600200" cy="18288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2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Forecasting in R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Relevant time series fitting functions in the Stats package</a:t>
            </a:r>
          </a:p>
          <a:p>
            <a:pPr lvl="1"/>
            <a:r>
              <a:rPr lang="en-US" dirty="0" err="1" smtClean="0"/>
              <a:t>arima</a:t>
            </a:r>
            <a:r>
              <a:rPr lang="en-US" dirty="0" smtClean="0"/>
              <a:t>: fit an ARIMA model to a </a:t>
            </a:r>
            <a:r>
              <a:rPr lang="en-US" dirty="0" err="1" smtClean="0"/>
              <a:t>univariate</a:t>
            </a:r>
            <a:r>
              <a:rPr lang="en-US" dirty="0" smtClean="0"/>
              <a:t> time series</a:t>
            </a:r>
          </a:p>
          <a:p>
            <a:pPr lvl="1"/>
            <a:r>
              <a:rPr lang="en-US" dirty="0" err="1" smtClean="0"/>
              <a:t>HoltWinters</a:t>
            </a:r>
            <a:r>
              <a:rPr lang="en-US" dirty="0" smtClean="0"/>
              <a:t>: computes Holt-Winters filtering of time series</a:t>
            </a:r>
          </a:p>
          <a:p>
            <a:pPr lvl="1"/>
            <a:r>
              <a:rPr lang="en-US" dirty="0" err="1" smtClean="0"/>
              <a:t>StructTS</a:t>
            </a:r>
            <a:r>
              <a:rPr lang="en-US" dirty="0" smtClean="0"/>
              <a:t>: </a:t>
            </a:r>
            <a:r>
              <a:rPr lang="en-US" dirty="0"/>
              <a:t>f</a:t>
            </a:r>
            <a:r>
              <a:rPr lang="en-US" dirty="0" smtClean="0"/>
              <a:t>it </a:t>
            </a:r>
            <a:r>
              <a:rPr lang="en-US" dirty="0"/>
              <a:t>a structural model for a time series by maximum likelihood</a:t>
            </a:r>
            <a:endParaRPr lang="en-US" dirty="0" smtClean="0"/>
          </a:p>
          <a:p>
            <a:pPr lvl="1"/>
            <a:r>
              <a:rPr lang="en-US" dirty="0" smtClean="0"/>
              <a:t>lm: used to fit linear regression models </a:t>
            </a:r>
          </a:p>
          <a:p>
            <a:r>
              <a:rPr lang="en-US" dirty="0" smtClean="0"/>
              <a:t>Relevant forecasting functions in the Stats package</a:t>
            </a:r>
          </a:p>
          <a:p>
            <a:pPr lvl="1"/>
            <a:r>
              <a:rPr lang="en-US" dirty="0" err="1" smtClean="0"/>
              <a:t>predict.Arima</a:t>
            </a:r>
            <a:r>
              <a:rPr lang="en-US" dirty="0" smtClean="0"/>
              <a:t>: </a:t>
            </a:r>
            <a:r>
              <a:rPr lang="en-US" dirty="0" smtClean="0"/>
              <a:t>forecasts from </a:t>
            </a:r>
            <a:r>
              <a:rPr lang="en-US" dirty="0" smtClean="0"/>
              <a:t>models fitted by </a:t>
            </a:r>
            <a:r>
              <a:rPr lang="en-US" dirty="0" err="1" smtClean="0"/>
              <a:t>arima</a:t>
            </a:r>
            <a:endParaRPr lang="en-US" dirty="0" smtClean="0"/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redict.HoltWinters</a:t>
            </a:r>
            <a:r>
              <a:rPr lang="en-US" dirty="0" smtClean="0"/>
              <a:t>:  </a:t>
            </a:r>
            <a:r>
              <a:rPr lang="en-US" dirty="0" smtClean="0"/>
              <a:t>forecasts from </a:t>
            </a:r>
            <a:r>
              <a:rPr lang="en-US" dirty="0" smtClean="0"/>
              <a:t>models </a:t>
            </a:r>
            <a:r>
              <a:rPr lang="en-US" dirty="0" smtClean="0"/>
              <a:t>fitted </a:t>
            </a:r>
            <a:r>
              <a:rPr lang="en-US" dirty="0" smtClean="0"/>
              <a:t>by </a:t>
            </a:r>
            <a:r>
              <a:rPr lang="en-US" dirty="0" err="1" smtClean="0"/>
              <a:t>HoltWinters</a:t>
            </a:r>
            <a:endParaRPr lang="en-US" dirty="0" smtClean="0"/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redict.StructTS</a:t>
            </a:r>
            <a:r>
              <a:rPr lang="en-US" dirty="0" smtClean="0"/>
              <a:t>: forecast from models fitted by </a:t>
            </a:r>
            <a:r>
              <a:rPr lang="en-US" dirty="0" err="1" smtClean="0"/>
              <a:t>StructTS</a:t>
            </a:r>
            <a:endParaRPr lang="en-US" dirty="0" smtClean="0"/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redict.lm</a:t>
            </a:r>
            <a:r>
              <a:rPr lang="en-US" dirty="0" smtClean="0"/>
              <a:t>:  predicted values based on linear object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380A-1104-4FFA-A6CE-E917C3BEDD31}" type="datetime1">
              <a:rPr lang="en-US" smtClean="0"/>
              <a:t>10/9/2012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DF Analytics,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06F8-EA31-488A-8317-4038CB2EADE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53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Series Forecasting in forecast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R forecast package, authored by Rob Hyndman</a:t>
            </a:r>
          </a:p>
          <a:p>
            <a:pPr marL="0" indent="0" algn="ctr">
              <a:buNone/>
            </a:pPr>
            <a:r>
              <a:rPr lang="en-US" sz="1100" dirty="0">
                <a:hlinkClick r:id="rId2"/>
              </a:rPr>
              <a:t>http://robjhyndman.com/software/forecast</a:t>
            </a:r>
            <a:r>
              <a:rPr lang="en-US" sz="1100" dirty="0" smtClean="0">
                <a:hlinkClick r:id="rId2"/>
              </a:rPr>
              <a:t>/</a:t>
            </a:r>
            <a:endParaRPr lang="en-US" sz="1100" dirty="0" smtClean="0"/>
          </a:p>
          <a:p>
            <a:pPr marL="0" indent="0" algn="ctr">
              <a:buNone/>
            </a:pPr>
            <a:r>
              <a:rPr lang="en-US" sz="1100" dirty="0">
                <a:hlinkClick r:id="rId3"/>
              </a:rPr>
              <a:t>http://</a:t>
            </a:r>
            <a:r>
              <a:rPr lang="en-US" sz="1100" dirty="0" smtClean="0">
                <a:hlinkClick r:id="rId3"/>
              </a:rPr>
              <a:t>cran.r-project.org/web/packages/forecast/forecast.pdf</a:t>
            </a:r>
            <a:endParaRPr lang="en-US" sz="1100" dirty="0" smtClean="0"/>
          </a:p>
          <a:p>
            <a:r>
              <a:rPr lang="en-US" dirty="0" smtClean="0"/>
              <a:t>Relevant fitting functions </a:t>
            </a:r>
          </a:p>
          <a:p>
            <a:pPr lvl="1"/>
            <a:r>
              <a:rPr lang="en-US" dirty="0" err="1" smtClean="0"/>
              <a:t>Arima</a:t>
            </a:r>
            <a:r>
              <a:rPr lang="en-US" dirty="0" smtClean="0"/>
              <a:t>: Fit ARIMA model to </a:t>
            </a:r>
            <a:r>
              <a:rPr lang="en-US" dirty="0" err="1" smtClean="0"/>
              <a:t>univariate</a:t>
            </a:r>
            <a:r>
              <a:rPr lang="en-US" dirty="0" smtClean="0"/>
              <a:t> time series (largely wrapper for stats package </a:t>
            </a:r>
            <a:r>
              <a:rPr lang="en-US" dirty="0" err="1" smtClean="0"/>
              <a:t>arima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auto.arima</a:t>
            </a:r>
            <a:r>
              <a:rPr lang="en-US" dirty="0" smtClean="0"/>
              <a:t>: Fit best ARIMA model to </a:t>
            </a:r>
            <a:r>
              <a:rPr lang="en-US" dirty="0" err="1" smtClean="0"/>
              <a:t>univariate</a:t>
            </a:r>
            <a:r>
              <a:rPr lang="en-US" dirty="0" smtClean="0"/>
              <a:t> time series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ts</a:t>
            </a:r>
            <a:r>
              <a:rPr lang="en-US" dirty="0" smtClean="0"/>
              <a:t>: exponential smoothing state space model</a:t>
            </a:r>
          </a:p>
          <a:p>
            <a:pPr lvl="1"/>
            <a:r>
              <a:rPr lang="en-US" dirty="0" err="1" smtClean="0"/>
              <a:t>Croston</a:t>
            </a:r>
            <a:r>
              <a:rPr lang="en-US" dirty="0" smtClean="0"/>
              <a:t>: Forecasts for intermittent demand using </a:t>
            </a:r>
            <a:r>
              <a:rPr lang="en-US" dirty="0" err="1" smtClean="0"/>
              <a:t>Croston’s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Relevant forecasting functions</a:t>
            </a:r>
          </a:p>
          <a:p>
            <a:pPr lvl="1"/>
            <a:r>
              <a:rPr lang="en-US" dirty="0" err="1" smtClean="0"/>
              <a:t>forecast.Arima</a:t>
            </a:r>
            <a:r>
              <a:rPr lang="en-US" dirty="0" smtClean="0"/>
              <a:t>: Returns forecasts and other information for </a:t>
            </a:r>
            <a:r>
              <a:rPr lang="en-US" dirty="0" err="1" smtClean="0"/>
              <a:t>Arima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auto.arima</a:t>
            </a:r>
            <a:r>
              <a:rPr lang="en-US" dirty="0" smtClean="0"/>
              <a:t> fitted models</a:t>
            </a:r>
          </a:p>
          <a:p>
            <a:pPr lvl="1"/>
            <a:r>
              <a:rPr lang="en-US" dirty="0" err="1"/>
              <a:t>f</a:t>
            </a:r>
            <a:r>
              <a:rPr lang="en-US" dirty="0" err="1" smtClean="0"/>
              <a:t>orecast.ets</a:t>
            </a:r>
            <a:r>
              <a:rPr lang="en-US" dirty="0" smtClean="0"/>
              <a:t>:  Returns forecasts and other information for </a:t>
            </a:r>
            <a:r>
              <a:rPr lang="en-US" dirty="0" err="1" smtClean="0"/>
              <a:t>univariate</a:t>
            </a:r>
            <a:r>
              <a:rPr lang="en-US" dirty="0" smtClean="0"/>
              <a:t> </a:t>
            </a:r>
            <a:r>
              <a:rPr lang="en-US" dirty="0" err="1" smtClean="0"/>
              <a:t>ets</a:t>
            </a:r>
            <a:r>
              <a:rPr lang="en-US" dirty="0" smtClean="0"/>
              <a:t> models</a:t>
            </a:r>
          </a:p>
          <a:p>
            <a:pPr lvl="1"/>
            <a:r>
              <a:rPr lang="en-US" dirty="0" err="1"/>
              <a:t>f</a:t>
            </a:r>
            <a:r>
              <a:rPr lang="en-US" dirty="0" err="1" smtClean="0"/>
              <a:t>orecast.StructTS</a:t>
            </a:r>
            <a:r>
              <a:rPr lang="en-US" dirty="0" smtClean="0"/>
              <a:t>: Returns forecasts and other information for </a:t>
            </a:r>
            <a:r>
              <a:rPr lang="en-US" dirty="0" err="1" smtClean="0"/>
              <a:t>univariate</a:t>
            </a:r>
            <a:r>
              <a:rPr lang="en-US" dirty="0" smtClean="0"/>
              <a:t> structural time series models    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380A-1104-4FFA-A6CE-E917C3BEDD31}" type="datetime1">
              <a:rPr lang="en-US" smtClean="0"/>
              <a:t>10/9/2012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DF Analytics,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06F8-EA31-488A-8317-4038CB2EADE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2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uto.arima</a:t>
            </a:r>
            <a:r>
              <a:rPr lang="en-US" dirty="0" smtClean="0"/>
              <a:t> and </a:t>
            </a:r>
            <a:r>
              <a:rPr lang="en-US" dirty="0" err="1" smtClean="0"/>
              <a:t>ets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auto.arima</a:t>
            </a:r>
            <a:endParaRPr lang="en-US" dirty="0" smtClean="0"/>
          </a:p>
          <a:p>
            <a:pPr lvl="1"/>
            <a:r>
              <a:rPr lang="en-US" dirty="0" smtClean="0"/>
              <a:t>Automatically determine differencing needed for </a:t>
            </a:r>
            <a:r>
              <a:rPr lang="en-US" dirty="0" err="1" smtClean="0"/>
              <a:t>stationarity</a:t>
            </a:r>
            <a:endParaRPr lang="en-US" dirty="0" smtClean="0"/>
          </a:p>
          <a:p>
            <a:pPr lvl="1"/>
            <a:r>
              <a:rPr lang="en-US" dirty="0" smtClean="0"/>
              <a:t>Then automatically estimate models using different AR and MA terms</a:t>
            </a:r>
          </a:p>
          <a:p>
            <a:pPr lvl="1"/>
            <a:r>
              <a:rPr lang="en-US" dirty="0" smtClean="0"/>
              <a:t>Forecast model is selected by AIC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ets</a:t>
            </a:r>
            <a:endParaRPr lang="en-US" dirty="0" smtClean="0"/>
          </a:p>
          <a:p>
            <a:pPr lvl="1"/>
            <a:r>
              <a:rPr lang="en-US" dirty="0" smtClean="0"/>
              <a:t>Based on the idea that exponential smoothing methods are optimal forecasts from innovations state space models</a:t>
            </a:r>
          </a:p>
          <a:p>
            <a:pPr lvl="1"/>
            <a:r>
              <a:rPr lang="en-US" dirty="0" smtClean="0"/>
              <a:t>The triplet (E,T,S) refers to 3 components: error, trend, seasonality</a:t>
            </a:r>
          </a:p>
          <a:p>
            <a:pPr lvl="1"/>
            <a:r>
              <a:rPr lang="en-US" dirty="0" smtClean="0"/>
              <a:t>ETS(</a:t>
            </a:r>
            <a:r>
              <a:rPr lang="en-US" dirty="0" err="1" smtClean="0"/>
              <a:t>M,Md,M</a:t>
            </a:r>
            <a:r>
              <a:rPr lang="en-US" dirty="0" smtClean="0"/>
              <a:t>) refers to a model with multiplicative errors, damped multiplicative trend, multiplicative seasonality</a:t>
            </a:r>
          </a:p>
          <a:p>
            <a:pPr lvl="1"/>
            <a:r>
              <a:rPr lang="en-US" dirty="0" smtClean="0"/>
              <a:t>Forecast model is selected by applying all relevant models, optimizing parameters, and selecting the best model by AIC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err="1" smtClean="0"/>
              <a:t>auto.arima</a:t>
            </a:r>
            <a:r>
              <a:rPr lang="en-US" dirty="0" smtClean="0"/>
              <a:t> and </a:t>
            </a:r>
            <a:r>
              <a:rPr lang="en-US" dirty="0" err="1" smtClean="0"/>
              <a:t>ets</a:t>
            </a:r>
            <a:r>
              <a:rPr lang="en-US" dirty="0" smtClean="0"/>
              <a:t> algorithms </a:t>
            </a:r>
            <a:r>
              <a:rPr lang="en-US" dirty="0"/>
              <a:t>explained in detail at:</a:t>
            </a:r>
          </a:p>
          <a:p>
            <a:pPr marL="0" indent="0" algn="ctr">
              <a:buNone/>
            </a:pPr>
            <a:r>
              <a:rPr lang="en-US" sz="1100" dirty="0">
                <a:hlinkClick r:id="rId2"/>
              </a:rPr>
              <a:t>http://robjhyndman.com/papers/forecastpackage.pdf</a:t>
            </a:r>
            <a:endParaRPr lang="en-US" sz="1100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380A-1104-4FFA-A6CE-E917C3BEDD31}" type="datetime1">
              <a:rPr lang="en-US" smtClean="0"/>
              <a:t>10/9/2012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DF Analytics,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06F8-EA31-488A-8317-4038CB2EADE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0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08038"/>
          </a:xfrm>
        </p:spPr>
        <p:txBody>
          <a:bodyPr/>
          <a:lstStyle/>
          <a:p>
            <a:r>
              <a:rPr lang="en-US" dirty="0" smtClean="0"/>
              <a:t>forecast Package </a:t>
            </a:r>
            <a:r>
              <a:rPr lang="en-US" dirty="0" err="1" smtClean="0"/>
              <a:t>auto.arima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F7F4F"/>
                </a:solidFill>
                <a:latin typeface="Consolas"/>
              </a:rPr>
              <a:t># load forecast package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library(forecast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US" sz="900" dirty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3F7F4F"/>
                </a:solidFill>
                <a:latin typeface="Consolas"/>
              </a:rPr>
              <a:t># forecast package ARIMA</a:t>
            </a:r>
          </a:p>
          <a:p>
            <a:pPr marL="0" indent="0">
              <a:buNone/>
            </a:pPr>
            <a:r>
              <a:rPr lang="en-US" sz="900" dirty="0" err="1">
                <a:solidFill>
                  <a:srgbClr val="000000"/>
                </a:solidFill>
                <a:latin typeface="Consolas"/>
              </a:rPr>
              <a:t>Inflationmodauto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&lt;-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auto.arima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Inflationts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US" sz="900" dirty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3F7F4F"/>
                </a:solidFill>
                <a:latin typeface="Consolas"/>
              </a:rPr>
              <a:t># view </a:t>
            </a:r>
            <a:r>
              <a:rPr lang="en-US" sz="900" dirty="0" err="1">
                <a:solidFill>
                  <a:srgbClr val="3F7F4F"/>
                </a:solidFill>
                <a:latin typeface="Consolas"/>
              </a:rPr>
              <a:t>Inflationmodauto</a:t>
            </a:r>
            <a:endParaRPr lang="en-US" sz="900" dirty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 err="1" smtClean="0">
                <a:solidFill>
                  <a:srgbClr val="000000"/>
                </a:solidFill>
                <a:latin typeface="Consolas"/>
              </a:rPr>
              <a:t>Inflationmodauto</a:t>
            </a:r>
            <a:endParaRPr lang="en-US" sz="9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sz="900" dirty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i="1" dirty="0">
                <a:solidFill>
                  <a:srgbClr val="000000"/>
                </a:solidFill>
                <a:latin typeface="Consolas"/>
              </a:rPr>
              <a:t>Series: </a:t>
            </a:r>
            <a:r>
              <a:rPr lang="en-US" sz="900" i="1" dirty="0" err="1">
                <a:solidFill>
                  <a:srgbClr val="000000"/>
                </a:solidFill>
                <a:latin typeface="Consolas"/>
              </a:rPr>
              <a:t>Inflationts</a:t>
            </a:r>
            <a:r>
              <a:rPr lang="en-US" sz="900" i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900" i="1" dirty="0">
                <a:solidFill>
                  <a:srgbClr val="000000"/>
                </a:solidFill>
                <a:latin typeface="Consolas"/>
              </a:rPr>
              <a:t>ARIMA(0,1,0)                    </a:t>
            </a:r>
          </a:p>
          <a:p>
            <a:pPr marL="0" indent="0">
              <a:buNone/>
            </a:pPr>
            <a:endParaRPr lang="en-US" sz="900" i="1" dirty="0">
              <a:latin typeface="Consolas"/>
            </a:endParaRPr>
          </a:p>
          <a:p>
            <a:pPr marL="0" indent="0">
              <a:buNone/>
            </a:pPr>
            <a:r>
              <a:rPr lang="en-US" sz="900" i="1" dirty="0">
                <a:solidFill>
                  <a:srgbClr val="000000"/>
                </a:solidFill>
                <a:latin typeface="Consolas"/>
              </a:rPr>
              <a:t>sigma^2 estimated as 3.188:  log likelihood=-61.96</a:t>
            </a:r>
          </a:p>
          <a:p>
            <a:pPr marL="0" indent="0">
              <a:buNone/>
            </a:pPr>
            <a:r>
              <a:rPr lang="en-US" sz="900" i="1" dirty="0">
                <a:solidFill>
                  <a:srgbClr val="000000"/>
                </a:solidFill>
                <a:latin typeface="Consolas"/>
              </a:rPr>
              <a:t>AIC=125.92   </a:t>
            </a:r>
            <a:r>
              <a:rPr lang="en-US" sz="900" i="1" dirty="0" err="1">
                <a:solidFill>
                  <a:srgbClr val="000000"/>
                </a:solidFill>
                <a:latin typeface="Consolas"/>
              </a:rPr>
              <a:t>AICc</a:t>
            </a:r>
            <a:r>
              <a:rPr lang="en-US" sz="900" i="1" dirty="0">
                <a:solidFill>
                  <a:srgbClr val="000000"/>
                </a:solidFill>
                <a:latin typeface="Consolas"/>
              </a:rPr>
              <a:t>=126.05   BIC=127.35</a:t>
            </a:r>
            <a:endParaRPr lang="en-US" sz="900" i="1" dirty="0" smtClean="0">
              <a:solidFill>
                <a:srgbClr val="3F7F4F"/>
              </a:solidFill>
              <a:highlight>
                <a:srgbClr val="E8F2FE"/>
              </a:highlight>
              <a:latin typeface="Consolas"/>
            </a:endParaRPr>
          </a:p>
          <a:p>
            <a:pPr marL="0" indent="0">
              <a:buNone/>
            </a:pPr>
            <a:endParaRPr lang="en-US" sz="900" dirty="0" smtClean="0">
              <a:solidFill>
                <a:srgbClr val="3F7F4F"/>
              </a:solidFill>
              <a:highlight>
                <a:srgbClr val="E8F2FE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3F7F4F"/>
                </a:solidFill>
                <a:latin typeface="Consolas"/>
              </a:rPr>
              <a:t># forecast </a:t>
            </a:r>
            <a:r>
              <a:rPr lang="en-US" sz="900" dirty="0" err="1">
                <a:solidFill>
                  <a:srgbClr val="3F7F4F"/>
                </a:solidFill>
                <a:latin typeface="Consolas"/>
              </a:rPr>
              <a:t>Inflationmodauto</a:t>
            </a:r>
            <a:endParaRPr lang="en-US" sz="900" dirty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 err="1">
                <a:solidFill>
                  <a:srgbClr val="000000"/>
                </a:solidFill>
                <a:latin typeface="Consolas"/>
              </a:rPr>
              <a:t>Inflationfcstauto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&lt;-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forecast.Arima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Inflationmodauto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h=</a:t>
            </a:r>
            <a:r>
              <a:rPr lang="en-US" sz="900" dirty="0">
                <a:solidFill>
                  <a:srgbClr val="00007F"/>
                </a:solidFill>
                <a:latin typeface="Consolas"/>
              </a:rPr>
              <a:t>30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US" sz="900" dirty="0"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3F7F4F"/>
                </a:solidFill>
                <a:latin typeface="Consolas"/>
              </a:rPr>
              <a:t># view </a:t>
            </a:r>
            <a:r>
              <a:rPr lang="en-US" sz="900" dirty="0" err="1">
                <a:solidFill>
                  <a:srgbClr val="3F7F4F"/>
                </a:solidFill>
                <a:latin typeface="Consolas"/>
              </a:rPr>
              <a:t>Inflationfcstauto</a:t>
            </a:r>
            <a:endParaRPr lang="en-US" sz="900" dirty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 err="1" smtClean="0">
                <a:solidFill>
                  <a:srgbClr val="000000"/>
                </a:solidFill>
                <a:latin typeface="Consolas"/>
              </a:rPr>
              <a:t>Inflationfcstauto</a:t>
            </a:r>
            <a:endParaRPr lang="en-US" sz="9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sz="900" dirty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i="1" dirty="0">
                <a:solidFill>
                  <a:srgbClr val="000000"/>
                </a:solidFill>
                <a:latin typeface="Consolas"/>
              </a:rPr>
              <a:t> Point Forecast      Lo 80    Hi 80      Lo 95     Hi 95</a:t>
            </a:r>
          </a:p>
          <a:p>
            <a:pPr marL="0" indent="0">
              <a:buNone/>
            </a:pPr>
            <a:r>
              <a:rPr lang="en-US" sz="900" i="1" dirty="0">
                <a:solidFill>
                  <a:srgbClr val="000000"/>
                </a:solidFill>
                <a:latin typeface="Consolas"/>
              </a:rPr>
              <a:t>2012          2.565  0.2767618 4.853238 -0.9345584  6.064558</a:t>
            </a:r>
          </a:p>
          <a:p>
            <a:pPr marL="0" indent="0">
              <a:buNone/>
            </a:pPr>
            <a:r>
              <a:rPr lang="en-US" sz="900" i="1" dirty="0">
                <a:solidFill>
                  <a:srgbClr val="000000"/>
                </a:solidFill>
                <a:latin typeface="Consolas"/>
              </a:rPr>
              <a:t>2013          2.565 -0.6710575 5.801058 -2.3841229  7.514123</a:t>
            </a:r>
          </a:p>
          <a:p>
            <a:pPr marL="0" indent="0">
              <a:buNone/>
            </a:pPr>
            <a:r>
              <a:rPr lang="en-US" sz="900" i="1" dirty="0">
                <a:solidFill>
                  <a:srgbClr val="000000"/>
                </a:solidFill>
                <a:latin typeface="Consolas"/>
              </a:rPr>
              <a:t>2014          2.565 -1.3983449 6.528345 -3.4964129  8.626413</a:t>
            </a:r>
          </a:p>
          <a:p>
            <a:pPr marL="0" indent="0">
              <a:buNone/>
            </a:pPr>
            <a:r>
              <a:rPr lang="en-US" sz="900" i="1" dirty="0">
                <a:solidFill>
                  <a:srgbClr val="000000"/>
                </a:solidFill>
                <a:latin typeface="Consolas"/>
              </a:rPr>
              <a:t>2015          2.565 -2.0114764 7.141476 -4.4341167  9.564117</a:t>
            </a:r>
            <a:endParaRPr lang="en-US" sz="900" i="1" dirty="0">
              <a:solidFill>
                <a:srgbClr val="3F7F4F"/>
              </a:solidFill>
              <a:highlight>
                <a:srgbClr val="E8F2FE"/>
              </a:highlight>
              <a:latin typeface="Consolas"/>
            </a:endParaRPr>
          </a:p>
          <a:p>
            <a:pPr marL="0" indent="0">
              <a:buNone/>
            </a:pPr>
            <a:endParaRPr lang="en-US" sz="11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sz="11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380A-1104-4FFA-A6CE-E917C3BEDD31}" type="datetime1">
              <a:rPr lang="en-US" smtClean="0"/>
              <a:t>10/9/2012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DF Analytics,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06F8-EA31-488A-8317-4038CB2EADE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6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F Analytics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1445</TotalTime>
  <Words>1023</Words>
  <Application>Microsoft Office PowerPoint</Application>
  <PresentationFormat>On-screen Show (4:3)</PresentationFormat>
  <Paragraphs>203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DF Analytics 2011</vt:lpstr>
      <vt:lpstr>Automatic Forecasting with R</vt:lpstr>
      <vt:lpstr>Agenda</vt:lpstr>
      <vt:lpstr>My Relevant Background</vt:lpstr>
      <vt:lpstr>Automatic Forecasting Explained</vt:lpstr>
      <vt:lpstr>Example: Forecast System in Supply Chain Planning</vt:lpstr>
      <vt:lpstr>Time Series Forecasting in R stats</vt:lpstr>
      <vt:lpstr>Time Series Forecasting in forecast Package</vt:lpstr>
      <vt:lpstr>auto.arima and ets Approach</vt:lpstr>
      <vt:lpstr>forecast Package auto.arima</vt:lpstr>
      <vt:lpstr>forecast Package ets Exponential Smoothing</vt:lpstr>
      <vt:lpstr>auto.arima and ets Forecasts</vt:lpstr>
      <vt:lpstr>Other Relevant Features in forecast Package</vt:lpstr>
      <vt:lpstr>Additional Considerations </vt:lpstr>
      <vt:lpstr>Useful Resources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Semi-Automatic New Product Forecasting:  A Look at Alternative Approaches</dc:title>
  <dc:creator>andy</dc:creator>
  <cp:lastModifiedBy>andy</cp:lastModifiedBy>
  <cp:revision>422</cp:revision>
  <cp:lastPrinted>2012-04-13T17:07:11Z</cp:lastPrinted>
  <dcterms:created xsi:type="dcterms:W3CDTF">2011-11-30T21:39:22Z</dcterms:created>
  <dcterms:modified xsi:type="dcterms:W3CDTF">2012-10-10T00:51:47Z</dcterms:modified>
</cp:coreProperties>
</file>