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  <p:sldId id="257" r:id="rId16"/>
    <p:sldId id="258" r:id="rId17"/>
    <p:sldId id="259" r:id="rId1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128" y="-13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67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433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7255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784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81832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0362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277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197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44221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6654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8785426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0"/>
            <a:ext cx="2616200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0"/>
            <a:ext cx="7696200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4096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7090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2544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166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130962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05100"/>
            <a:ext cx="2444750" cy="584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05100"/>
            <a:ext cx="2444750" cy="584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0267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8939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0448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10863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70369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7204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8403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259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39713"/>
            <a:ext cx="2616200" cy="830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39713"/>
            <a:ext cx="7696200" cy="830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0365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93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019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71514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84470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223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77868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84188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2278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149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67434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3912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77800"/>
            <a:ext cx="2616200" cy="957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77800"/>
            <a:ext cx="7696200" cy="957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28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62622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8125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320211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05100"/>
            <a:ext cx="1905000" cy="584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05100"/>
            <a:ext cx="1905000" cy="584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92157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4983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010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24293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806744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400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76531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864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39713"/>
            <a:ext cx="2616200" cy="830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39713"/>
            <a:ext cx="7696200" cy="830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3919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822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392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6864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05100"/>
            <a:ext cx="2444750" cy="584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05100"/>
            <a:ext cx="2444750" cy="584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6673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2238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5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05100"/>
            <a:ext cx="5156200" cy="584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05100"/>
            <a:ext cx="5156200" cy="584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6536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462458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617920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204367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775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39713"/>
            <a:ext cx="2616200" cy="830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39713"/>
            <a:ext cx="7696200" cy="830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220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631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079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879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8878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34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67224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590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0"/>
            <a:ext cx="2616200" cy="8545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0"/>
            <a:ext cx="7696200" cy="8545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058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6728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02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0847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33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583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096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9097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4148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9367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1659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508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549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583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47433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757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593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24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182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00484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29352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20113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048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0344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763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354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905836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469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853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86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479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157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864925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07337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554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266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552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3926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11437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00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779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629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662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7278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45136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41149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788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863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66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1227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0486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92994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801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949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489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15399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33699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74583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455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0"/>
            <a:ext cx="1466850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0"/>
            <a:ext cx="4248150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151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1760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7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50708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918961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0541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498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780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5838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9220605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577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904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0"/>
            <a:ext cx="1466850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0"/>
            <a:ext cx="4248150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653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58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1812068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2362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20306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0431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4260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962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6085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36986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202699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3350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88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70000" y="0"/>
            <a:ext cx="104648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683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128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73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3018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63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03575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60775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117975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75175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39713"/>
            <a:ext cx="10464800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05100"/>
            <a:ext cx="5041900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58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033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47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923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436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8940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3512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084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2656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177800"/>
            <a:ext cx="10464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698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58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033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47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923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436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8940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3512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084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2656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39713"/>
            <a:ext cx="10464800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7772400" y="2705100"/>
            <a:ext cx="3962400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58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033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47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923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436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8940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3512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084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2656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39713"/>
            <a:ext cx="10464800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05100"/>
            <a:ext cx="5041900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58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033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47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923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436813" indent="-493713" algn="l" rtl="0" eaLnBrk="0" fontAlgn="base" hangingPunct="0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8940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3512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084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265613" indent="-493713" algn="l" rtl="0" fontAlgn="base">
        <a:spcBef>
          <a:spcPts val="3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0"/>
            <a:ext cx="10464800" cy="2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05100"/>
            <a:ext cx="10464800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66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811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256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701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146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718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862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434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9375" indent="-7937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9375" indent="3778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9375" indent="8350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79375" indent="12922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9375" indent="17494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6600" indent="-5715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81100" indent="-5715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25600" indent="-5715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70100" indent="-5715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14600" indent="-5715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71800" indent="-571500" algn="l" rtl="0" fontAlgn="base">
        <a:spcBef>
          <a:spcPts val="4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0" indent="-571500" algn="l" rtl="0" fontAlgn="base">
        <a:spcBef>
          <a:spcPts val="4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86200" indent="-571500" algn="l" rtl="0" fontAlgn="base">
        <a:spcBef>
          <a:spcPts val="4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43400" indent="-571500" algn="l" rtl="0" fontAlgn="base">
        <a:spcBef>
          <a:spcPts val="4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9375" indent="-7937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9375" indent="3778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9375" indent="8350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79375" indent="12922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9375" indent="17494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9375" indent="-7937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9375" indent="3778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9375" indent="8350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79375" indent="12922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9375" indent="1749425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35000" y="4787900"/>
            <a:ext cx="58674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35000" y="0"/>
            <a:ext cx="58674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35000" y="4787900"/>
            <a:ext cx="58674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35000" y="0"/>
            <a:ext cx="58674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683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128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73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3018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6375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03575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60775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117975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75175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 + Hadoop = big data analytics</a:t>
            </a:r>
          </a:p>
        </p:txBody>
      </p:sp>
      <p:sp>
        <p:nvSpPr>
          <p:cNvPr id="14339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Antonio Piccolboni</a:t>
            </a:r>
          </a:p>
          <a:p>
            <a:pPr marL="0" indent="0" eaLnBrk="1" hangingPunct="1"/>
            <a:r>
              <a:rPr lang="en-US" smtClean="0"/>
              <a:t>Revolution Analytics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>
            <p:ph type="title"/>
          </p:nvPr>
        </p:nvSpPr>
        <p:spPr>
          <a:xfrm>
            <a:off x="1447800" y="0"/>
            <a:ext cx="10464800" cy="2944813"/>
          </a:xfrm>
        </p:spPr>
        <p:txBody>
          <a:bodyPr/>
          <a:lstStyle/>
          <a:p>
            <a:pPr algn="l" eaLnBrk="1" hangingPunct="1"/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mtcars</a:t>
            </a:r>
            <a:r>
              <a:rPr lang="en-US" sz="1800" smtClean="0">
                <a:solidFill>
                  <a:srgbClr val="4E627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[</a:t>
            </a:r>
            <a:r>
              <a:rPr lang="en-US" sz="1800" smtClean="0">
                <a:solidFill>
                  <a:srgbClr val="0500C3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r>
              <a:rPr lang="en-US" sz="1800" smtClean="0">
                <a:solidFill>
                  <a:srgbClr val="4E627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:</a:t>
            </a:r>
            <a:r>
              <a:rPr lang="en-US" sz="1800" smtClean="0">
                <a:solidFill>
                  <a:srgbClr val="0500C3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15</a:t>
            </a: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sz="1800" smtClean="0">
                <a:solidFill>
                  <a:srgbClr val="4E627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  <a:endParaRPr lang="en-US" sz="1800" smtClean="0">
              <a:solidFill>
                <a:srgbClr val="4E6274"/>
              </a:solidFill>
              <a:latin typeface="Courier" charset="0"/>
              <a:sym typeface="Courier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>
            <p:ph type="body" idx="1"/>
          </p:nvPr>
        </p:nvSpPr>
        <p:spPr>
          <a:xfrm>
            <a:off x="1270000" y="2705100"/>
            <a:ext cx="13157200" cy="5840413"/>
          </a:xfrm>
        </p:spPr>
        <p:txBody>
          <a:bodyPr/>
          <a:lstStyle/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      	mpg 	cyl	disp  	hp 	drat	wt  	qsec 	vs am gear carb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Mazda RX4          	21.0   6 	160.0 	110 	3.90 	2.620 	16.46  0  	1    4    	4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Mazda RX4 Wag      	21.0   6 	160.0 	110 	3.90 	2.875 	17.02  0  	1    4    	4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Datsun 710        	22.8   4 	108.0  	93 	3.85 	2.320 	18.61  1  	1   	4    	1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Hornet 4 Drive     	21.4   6 	258.0 	110 	3.08 	3.215 	19.44  1  	0    3    	1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Hornet Sportabout  	18.7   8 	360.0 	175 	3.15 	3.440 	17.02  0  	0    3    	2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Valiant            	18.1  6 	225.0 	105 	2.76 	3.460 	20.22  1  	0    3    	1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Duster 360         	14.3   8 	360.0 	245 	3.21 	3.570 	15.84  0  	0    3    	4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Merc 240D          	24.4   4 	146.7  	62 	3.69 	3.190 	20.00  1  	0    4    	2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Merc 230           	22.8   4 	140.8  	95 	3.92 	3.150 	22.90  1  	0    4    	2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Merc 280           	19.2   6 	167.6 	123 	3.92 	3.440 	18.30  1  	0    4    	4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Merc 280C          	17.8   6 	167.6 	123 	3.92 	3.440 	18.90  1  	0    4    	4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Merc 450SE         	16.4   8 	275.8 	180 	3.07 	4.070 	17.40 	0  	0    3    	3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Merc 450SL         	17.3   8 	275.8 	180 	3.07 	3.730 	17.60  0  	0    3    	3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Merc 450SLC        	15.2   8 	275.8 	180 	3.07 	3.780 	18.00  0  	0    3    	3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ts val="1200"/>
              </a:spcBef>
              <a:buFont typeface="Gill Sans" charset="0"/>
              <a:buNone/>
              <a:tabLst>
                <a:tab pos="2292350" algn="l"/>
                <a:tab pos="2857500" algn="l"/>
                <a:tab pos="3314700" algn="l"/>
                <a:tab pos="4114800" algn="l"/>
                <a:tab pos="4686300" algn="l"/>
                <a:tab pos="5372100" algn="l"/>
                <a:tab pos="6121400" algn="l"/>
                <a:tab pos="6807200" algn="l"/>
                <a:tab pos="7200900" algn="l"/>
                <a:tab pos="7543800" algn="l"/>
                <a:tab pos="78359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Cadillac Fleetwood 	10.4   8 	472.0 	205 	2.93 	5.250 	17.98  0  	0    3    	4</a:t>
            </a:r>
            <a:endParaRPr lang="en-US" sz="1800" smtClean="0">
              <a:latin typeface="Courier" charset="0"/>
              <a:sym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str(</a:t>
            </a:r>
            <a:r>
              <a:rPr lang="en-US" sz="1800" smtClean="0">
                <a:latin typeface="Courier" charset="0"/>
                <a:sym typeface="Courier" charset="0"/>
              </a:rPr>
              <a:t/>
            </a:r>
            <a:br>
              <a:rPr lang="en-US" sz="1800" smtClean="0">
                <a:latin typeface="Courier" charset="0"/>
                <a:sym typeface="Courier" charset="0"/>
              </a:rPr>
            </a:b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apply(mtcars[,1:5], 2, function(x) aggregate(x,list(x),length)))</a:t>
            </a:r>
            <a:endParaRPr lang="en-US" sz="1800" smtClean="0">
              <a:latin typeface="Courier" charset="0"/>
              <a:sym typeface="Courier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>
            <p:ph type="body" idx="1"/>
          </p:nvPr>
        </p:nvSpPr>
        <p:spPr>
          <a:xfrm>
            <a:off x="1117600" y="2705100"/>
            <a:ext cx="11785600" cy="5840413"/>
          </a:xfrm>
        </p:spPr>
        <p:txBody>
          <a:bodyPr/>
          <a:lstStyle/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List of 5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$ mpg :'data.frame':	25 obs. of  2 variables: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Group.1	: num [1:25] 10.4 13.3 14.3 14.7 15 15.2 15.5 15.8 16.4 17.3 ...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x      	: int [1:25] 2 1 1 1 1 2 1 1 1 1 ...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$ cyl :'data.frame':	3 obs. of  2 variables: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Group.1	: num [1:3] 4 6 8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x      	: int [1:3] 11 7 14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$ disp:'data.frame':	27 obs. of  2 variables: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Group.1	: num [1:27] 71.1 75.7 78.7 79 95.1 ...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x      	: int [1:27] 1 1 1 1 1 1 1 1 1 1 ...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$ hp  :'data.frame':	22 obs. of  2 variables: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Group.1	: num [1:22] 52 62 65 66 91 93 95 97 105 109 ...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x      	: int [1:22] 1 1 1 2 1 1 1 1 1 1 ...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$ drat:'data.frame':	22 obs. of  2 variables: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Group.1	: num [1:22] 2.76 2.93 3 3.07 3.08 3.15 3.21 3.23 3.54 3.62 ...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defTabSz="571500" eaLnBrk="1" hangingPunct="1">
              <a:spcBef>
                <a:spcPts val="1200"/>
              </a:spcBef>
              <a:buFont typeface="Gill Sans" charset="0"/>
              <a:buNone/>
              <a:tabLst>
                <a:tab pos="1485900" algn="l"/>
                <a:tab pos="2578100" algn="l"/>
              </a:tabLst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..$ x      	: int [1:22] 2 1 1 3 2 2 1 1 1 1 ...</a:t>
            </a:r>
            <a:endParaRPr lang="en-US" sz="1800" smtClean="0">
              <a:latin typeface="Courier" charset="0"/>
              <a:sym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body" idx="1"/>
          </p:nvPr>
        </p:nvSpPr>
        <p:spPr>
          <a:xfrm>
            <a:off x="965200" y="3098800"/>
            <a:ext cx="11023600" cy="4673600"/>
          </a:xfrm>
        </p:spPr>
        <p:txBody>
          <a:bodyPr/>
          <a:lstStyle/>
          <a:p>
            <a:pPr marL="165100" indent="0" eaLnBrk="1" hangingPunct="1">
              <a:spcBef>
                <a:spcPct val="0"/>
              </a:spcBef>
              <a:buFont typeface="Gill Sans" charset="0"/>
              <a:buNone/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from.dfs(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ct val="0"/>
              </a:spcBef>
              <a:buFont typeface="Gill Sans" charset="0"/>
              <a:buNone/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   mapreduce(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ct val="0"/>
              </a:spcBef>
              <a:buFont typeface="Gill Sans" charset="0"/>
              <a:buNone/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data, 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ct val="0"/>
              </a:spcBef>
              <a:buFont typeface="Gill Sans" charset="0"/>
              <a:buNone/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map = map.count, 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ct val="0"/>
              </a:spcBef>
              <a:buFont typeface="Gill Sans" charset="0"/>
              <a:buNone/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reduce = reduce.count,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ct val="0"/>
              </a:spcBef>
              <a:buFont typeface="Gill Sans" charset="0"/>
              <a:buNone/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combine = T,</a:t>
            </a:r>
            <a:endParaRPr lang="en-US" sz="1800" smtClean="0">
              <a:latin typeface="Courier" charset="0"/>
              <a:sym typeface="Courier" charset="0"/>
            </a:endParaRPr>
          </a:p>
          <a:p>
            <a:pPr marL="165100" indent="0" eaLnBrk="1" hangingPunct="1">
              <a:spcBef>
                <a:spcPct val="0"/>
              </a:spcBef>
              <a:buFont typeface="Gill Sans" charset="0"/>
              <a:buNone/>
            </a:pPr>
            <a:r>
              <a:rPr lang="en-US" sz="180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...))}</a:t>
            </a:r>
            <a:endParaRPr lang="en-US" sz="1800" smtClean="0">
              <a:latin typeface="Courier" charset="0"/>
              <a:sym typeface="Courier" charset="0"/>
            </a:endParaRPr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927100" y="927100"/>
            <a:ext cx="113411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count = 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function(data, ...) {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990600" y="1524000"/>
            <a:ext cx="11226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map.count = 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function(dummy,data) {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counts = apply(data,2,function(x) aggregate(x,list(x),length)) 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keyval(names(counts), counts)}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990600" y="2730500"/>
            <a:ext cx="1071245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reduce.count =   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function(colname, counts) {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counts = do.call(rbind, counts)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keyval(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colname, 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list(aggregate(counts$x, list(as.character(counts$Group.1)), sum)))}</a:t>
            </a:r>
          </a:p>
          <a:p>
            <a:r>
              <a:rPr lang="en-US" sz="18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 autoUpdateAnimBg="0"/>
      <p:bldP spid="18435" grpId="0" autoUpdateAnimBg="0"/>
      <p:bldP spid="18436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Pages>0</Pages>
  <Words>111</Words>
  <Characters>0</Characters>
  <Application>Microsoft Office PowerPoint</Application>
  <PresentationFormat>Custom</PresentationFormat>
  <Lines>0</Lines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4</vt:i4>
      </vt:variant>
    </vt:vector>
  </HeadingPairs>
  <TitlesOfParts>
    <vt:vector size="23" baseType="lpstr">
      <vt:lpstr>Gill Sans</vt:lpstr>
      <vt:lpstr>ヒラギノ角ゴ ProN W3</vt:lpstr>
      <vt:lpstr>Arial</vt:lpstr>
      <vt:lpstr>Calibri</vt:lpstr>
      <vt:lpstr>Courier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R + Hadoop = big data analytics</vt:lpstr>
      <vt:lpstr>mtcars[1:15,]</vt:lpstr>
      <vt:lpstr>str(   apply(mtcars[,1:5], 2, function(x) aggregate(x,list(x),length)))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+ Hadoop = big data analytics</dc:title>
  <dc:creator>luba</dc:creator>
  <cp:lastModifiedBy>luba</cp:lastModifiedBy>
  <cp:revision>3</cp:revision>
  <dcterms:modified xsi:type="dcterms:W3CDTF">2012-10-08T17:59:52Z</dcterms:modified>
</cp:coreProperties>
</file>