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9" r:id="rId2"/>
    <p:sldId id="543" r:id="rId3"/>
    <p:sldId id="567" r:id="rId4"/>
    <p:sldId id="569" r:id="rId5"/>
    <p:sldId id="547" r:id="rId6"/>
    <p:sldId id="548" r:id="rId7"/>
    <p:sldId id="551" r:id="rId8"/>
    <p:sldId id="561" r:id="rId9"/>
    <p:sldId id="571" r:id="rId10"/>
    <p:sldId id="562" r:id="rId11"/>
    <p:sldId id="563" r:id="rId12"/>
    <p:sldId id="549" r:id="rId13"/>
    <p:sldId id="564" r:id="rId14"/>
    <p:sldId id="565" r:id="rId15"/>
    <p:sldId id="570" r:id="rId16"/>
    <p:sldId id="566" r:id="rId17"/>
    <p:sldId id="553" r:id="rId18"/>
    <p:sldId id="573" r:id="rId19"/>
    <p:sldId id="539" r:id="rId20"/>
    <p:sldId id="550" r:id="rId21"/>
    <p:sldId id="5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 autoAdjust="0"/>
    <p:restoredTop sz="95474" autoAdjust="0"/>
  </p:normalViewPr>
  <p:slideViewPr>
    <p:cSldViewPr>
      <p:cViewPr varScale="1">
        <p:scale>
          <a:sx n="60" d="100"/>
          <a:sy n="60" d="100"/>
        </p:scale>
        <p:origin x="90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38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8FF2E-AC60-1D47-B6B4-5636302CEE20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798FD-D0B2-D247-A6B4-DE8C04BC3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904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C0012-3892-436F-BFDA-383097B6EC5F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D750A-CBC3-4706-9C62-B6AC1EBEF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use all of the data</a:t>
            </a:r>
          </a:p>
          <a:p>
            <a:r>
              <a:rPr lang="en-US" dirty="0" smtClean="0"/>
              <a:t>This is not just a mantra of the uniformed</a:t>
            </a:r>
          </a:p>
          <a:p>
            <a:r>
              <a:rPr lang="en-US" dirty="0" smtClean="0"/>
              <a:t>I worked with a statistician in a prominent insurance company who spoke about the pressure from industry regulators to use all of the data in denying a claim</a:t>
            </a:r>
          </a:p>
          <a:p>
            <a:endParaRPr lang="en-US" dirty="0"/>
          </a:p>
          <a:p>
            <a:r>
              <a:rPr lang="en-US" dirty="0" smtClean="0"/>
              <a:t>What is big data to a statistician?</a:t>
            </a:r>
          </a:p>
          <a:p>
            <a:r>
              <a:rPr lang="en-US" dirty="0" smtClean="0"/>
              <a:t>Use Wasserman’s explanation on curse of dimensionality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750A-CBC3-4706-9C62-B6AC1EBEF4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9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use all of the data</a:t>
            </a:r>
          </a:p>
          <a:p>
            <a:r>
              <a:rPr lang="en-US" dirty="0" smtClean="0"/>
              <a:t>This is not just a mantra of the uniformed</a:t>
            </a:r>
          </a:p>
          <a:p>
            <a:r>
              <a:rPr lang="en-US" dirty="0" smtClean="0"/>
              <a:t>I worked with a statistician in a prominent insurance company who spoke about the pressure from industry regulators to use all of the data in denying a claim</a:t>
            </a:r>
          </a:p>
          <a:p>
            <a:endParaRPr lang="en-US" dirty="0"/>
          </a:p>
          <a:p>
            <a:r>
              <a:rPr lang="en-US" dirty="0" smtClean="0"/>
              <a:t>What is big data to a statistician?</a:t>
            </a:r>
          </a:p>
          <a:p>
            <a:r>
              <a:rPr lang="en-US" dirty="0" smtClean="0"/>
              <a:t>Use Wasserman’s explanation on curse of dimensionality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750A-CBC3-4706-9C62-B6AC1EBEF4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66633" y="927761"/>
            <a:ext cx="5577367" cy="5930239"/>
          </a:xfrm>
          <a:prstGeom prst="rect">
            <a:avLst/>
          </a:prstGeom>
          <a:solidFill>
            <a:srgbClr val="3A49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REVO_home_0447 cop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633" y="0"/>
            <a:ext cx="5577367" cy="927761"/>
          </a:xfrm>
          <a:prstGeom prst="rect">
            <a:avLst/>
          </a:prstGeom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9" name="Picture 8" descr="RA_logo_fin_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134" y="1080887"/>
            <a:ext cx="3062260" cy="6206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133" y="6201593"/>
            <a:ext cx="1846363" cy="62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57613" y="1268413"/>
            <a:ext cx="5159375" cy="127631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754077" y="2576158"/>
            <a:ext cx="5159375" cy="98929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757629" y="433753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754093" y="495065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enhanced_barplot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8000"/>
            <a:biLevel thresh="50000"/>
          </a:blip>
          <a:srcRect/>
          <a:stretch>
            <a:fillRect/>
          </a:stretch>
        </p:blipFill>
        <p:spPr>
          <a:xfrm>
            <a:off x="-150801" y="3920548"/>
            <a:ext cx="3805403" cy="21767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66633" y="6372447"/>
            <a:ext cx="5577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Revolution</a:t>
            </a:r>
            <a:r>
              <a:rPr lang="en-US" sz="1100" baseline="0" dirty="0" smtClean="0">
                <a:solidFill>
                  <a:schemeClr val="bg1"/>
                </a:solidFill>
              </a:rPr>
              <a:t>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6998-4E2D-D649-89C4-82662DCFBF0C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itchFamily="2" charset="2"/>
              <a:buChar char="§"/>
              <a:defRPr sz="3200"/>
            </a:lvl1pPr>
            <a:lvl2pPr>
              <a:buFont typeface="Wingdings" pitchFamily="2" charset="2"/>
              <a:buChar char="§"/>
              <a:defRPr sz="2800"/>
            </a:lvl2pPr>
            <a:lvl3pPr>
              <a:buFont typeface="Wingdings" pitchFamily="2" charset="2"/>
              <a:buChar char="§"/>
              <a:defRPr sz="2400"/>
            </a:lvl3pPr>
            <a:lvl4pPr>
              <a:buFont typeface="Wingdings" pitchFamily="2" charset="2"/>
              <a:buChar char="§"/>
              <a:defRPr sz="2000"/>
            </a:lvl4pPr>
            <a:lvl5pPr>
              <a:buFont typeface="Wingdings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7C9F-BA10-9E4F-A9CD-DE2212B3DB8D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0B8-FBD6-FD47-AF18-2F2DC493B988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498D-57F8-2841-82B6-9A78C95DEA38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B2F2-3125-F440-B8AC-9122793A9472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F6F2-10FF-8C43-B8C4-A3BCC7A5200E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 descr="RA_thinR_1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514600"/>
            <a:ext cx="4876800" cy="1121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66633" y="927761"/>
            <a:ext cx="5577367" cy="5930239"/>
          </a:xfrm>
          <a:prstGeom prst="rect">
            <a:avLst/>
          </a:prstGeom>
          <a:solidFill>
            <a:srgbClr val="3A49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REVO_home_0447 cop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3566633" y="0"/>
            <a:ext cx="5577367" cy="927761"/>
          </a:xfrm>
          <a:prstGeom prst="rect">
            <a:avLst/>
          </a:prstGeom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9" name="Picture 8" descr="RA_logo_fin_300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0134" y="1080887"/>
            <a:ext cx="3062260" cy="62069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80133" y="6201593"/>
            <a:ext cx="1846363" cy="62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57613" y="1268413"/>
            <a:ext cx="5159375" cy="127631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754077" y="2576158"/>
            <a:ext cx="5159375" cy="98929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757629" y="433753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754093" y="495065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enhanced_barplot.pn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8000"/>
            <a:biLevel thresh="50000"/>
          </a:blip>
          <a:srcRect/>
          <a:stretch>
            <a:fillRect/>
          </a:stretch>
        </p:blipFill>
        <p:spPr>
          <a:xfrm>
            <a:off x="-150801" y="3920548"/>
            <a:ext cx="3805403" cy="2176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66633" y="927761"/>
            <a:ext cx="5577367" cy="5930239"/>
          </a:xfrm>
          <a:prstGeom prst="rect">
            <a:avLst/>
          </a:prstGeom>
          <a:solidFill>
            <a:srgbClr val="3A49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REVO_home_0447 cop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633" y="0"/>
            <a:ext cx="5577367" cy="927761"/>
          </a:xfrm>
          <a:prstGeom prst="rect">
            <a:avLst/>
          </a:prstGeom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9" name="Picture 8" descr="RA_logo_fin_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134" y="1080887"/>
            <a:ext cx="3062260" cy="6206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133" y="6201593"/>
            <a:ext cx="1846363" cy="62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57613" y="1268413"/>
            <a:ext cx="5159375" cy="127631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754077" y="2576158"/>
            <a:ext cx="5159375" cy="98929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757629" y="433753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754093" y="495065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6633" y="6372447"/>
            <a:ext cx="5577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Revolution</a:t>
            </a:r>
            <a:r>
              <a:rPr lang="en-US" sz="1100" baseline="0" dirty="0" smtClean="0">
                <a:solidFill>
                  <a:schemeClr val="bg1"/>
                </a:solidFill>
              </a:rPr>
              <a:t>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43000"/>
          </a:blip>
          <a:srcRect/>
          <a:stretch>
            <a:fillRect/>
          </a:stretch>
        </p:blipFill>
        <p:spPr>
          <a:xfrm>
            <a:off x="0" y="3908756"/>
            <a:ext cx="3566633" cy="23318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66633" y="927761"/>
            <a:ext cx="5577367" cy="5930239"/>
          </a:xfrm>
          <a:prstGeom prst="rect">
            <a:avLst/>
          </a:prstGeom>
          <a:solidFill>
            <a:srgbClr val="3A49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REVO_home_0447 cop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633" y="0"/>
            <a:ext cx="5577367" cy="927761"/>
          </a:xfrm>
          <a:prstGeom prst="rect">
            <a:avLst/>
          </a:prstGeom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9" name="Picture 8" descr="RA_logo_fin_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134" y="1080887"/>
            <a:ext cx="3062260" cy="6206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133" y="6201593"/>
            <a:ext cx="1846363" cy="62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57613" y="1268413"/>
            <a:ext cx="5159375" cy="127631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754077" y="2576158"/>
            <a:ext cx="5159375" cy="98929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757629" y="433753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754093" y="495065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6633" y="6372447"/>
            <a:ext cx="5577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Revolution</a:t>
            </a:r>
            <a:r>
              <a:rPr lang="en-US" sz="1100" baseline="0" dirty="0" smtClean="0">
                <a:solidFill>
                  <a:schemeClr val="bg1"/>
                </a:solidFill>
              </a:rPr>
              <a:t>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52E7-4B7E-D146-B481-CF026F1B15DF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C1A1-2426-7D4C-88E9-2DF1DADC5EDB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824-B8B5-DE4F-B9EA-C66CC45043E2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309A-6A80-A444-ADF2-E1816AA7456D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/>
            </a:lvl1pPr>
            <a:lvl2pPr>
              <a:buFont typeface="Wingdings" pitchFamily="2" charset="2"/>
              <a:buChar char="§"/>
              <a:defRPr sz="2000"/>
            </a:lvl2pPr>
            <a:lvl3pPr>
              <a:buFont typeface="Wingdings" pitchFamily="2" charset="2"/>
              <a:buChar char="§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/>
            </a:lvl1pPr>
            <a:lvl2pPr>
              <a:buFont typeface="Wingdings" pitchFamily="2" charset="2"/>
              <a:buChar char="§"/>
              <a:defRPr sz="2000"/>
            </a:lvl2pPr>
            <a:lvl3pPr>
              <a:buFont typeface="Wingdings" pitchFamily="2" charset="2"/>
              <a:buChar char="§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E47-5EEE-4A46-94DE-9B6928C0D059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A7E-BEEA-E147-90EF-9473E62114D2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709" y="196238"/>
            <a:ext cx="8631481" cy="932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709" y="1339238"/>
            <a:ext cx="8631936" cy="492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3079" y="6356350"/>
            <a:ext cx="907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659C1-6CA3-D44A-A411-1E173CE7196C}" type="datetime1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0375" y="6356350"/>
            <a:ext cx="457837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8745" y="6356350"/>
            <a:ext cx="8314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A_thinR_179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8709" y="6340126"/>
            <a:ext cx="1658042" cy="3813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7010400" y="5334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normAutofit/>
          </a:bodyPr>
          <a:lstStyle/>
          <a:p>
            <a:pPr marL="342900" indent="-342900" algn="r"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z="1200" b="0" dirty="0" smtClean="0">
                <a:solidFill>
                  <a:schemeClr val="bg1"/>
                </a:solidFill>
                <a:effectLst/>
                <a:latin typeface="Constantia" pitchFamily="18" charset="0"/>
                <a:ea typeface="ＭＳ Ｐゴシック" pitchFamily="34" charset="-128"/>
              </a:rPr>
              <a:t>Revolution Confidential</a:t>
            </a:r>
            <a:endParaRPr lang="en-US" sz="1200" b="0" dirty="0">
              <a:solidFill>
                <a:schemeClr val="bg1"/>
              </a:solidFill>
              <a:effectLst/>
              <a:latin typeface="Constantia" pitchFamily="18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3A497A"/>
          </a:solidFill>
          <a:latin typeface="Arial Bold"/>
          <a:ea typeface="+mj-ea"/>
          <a:cs typeface="Arial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32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ge.org/3rd_culture/anderson08/anderson08_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faO75" TargetMode="External"/><Relationship Id="rId3" Type="http://schemas.openxmlformats.org/officeDocument/2006/relationships/hyperlink" Target="http://bit.ly/12YpZN7" TargetMode="External"/><Relationship Id="rId7" Type="http://schemas.openxmlformats.org/officeDocument/2006/relationships/hyperlink" Target="http://bit.ly/YRQIDD" TargetMode="External"/><Relationship Id="rId2" Type="http://schemas.openxmlformats.org/officeDocument/2006/relationships/hyperlink" Target="http://bit.ly/15gO2oB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bit.ly/10kVOca" TargetMode="External"/><Relationship Id="rId11" Type="http://schemas.openxmlformats.org/officeDocument/2006/relationships/hyperlink" Target="http://bit.ly/11PJ0Kr" TargetMode="External"/><Relationship Id="rId5" Type="http://schemas.openxmlformats.org/officeDocument/2006/relationships/hyperlink" Target="http://bit.ly/JMQEhP" TargetMode="External"/><Relationship Id="rId10" Type="http://schemas.openxmlformats.org/officeDocument/2006/relationships/hyperlink" Target="http://bit.ly/11BHdK4" TargetMode="External"/><Relationship Id="rId4" Type="http://schemas.openxmlformats.org/officeDocument/2006/relationships/hyperlink" Target="http://stanford.io/fbQoQU" TargetMode="External"/><Relationship Id="rId9" Type="http://schemas.openxmlformats.org/officeDocument/2006/relationships/hyperlink" Target="http://bit.ly/10Btmr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54093" y="1905000"/>
            <a:ext cx="5159375" cy="2236787"/>
          </a:xfrm>
        </p:spPr>
        <p:txBody>
          <a:bodyPr/>
          <a:lstStyle/>
          <a:p>
            <a:r>
              <a:rPr lang="en-US" sz="3200" i="1" dirty="0"/>
              <a:t>Statistics with Big Data: Beyond the Hype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754093" y="5622004"/>
            <a:ext cx="5159375" cy="532178"/>
          </a:xfrm>
        </p:spPr>
        <p:txBody>
          <a:bodyPr/>
          <a:lstStyle/>
          <a:p>
            <a:r>
              <a:rPr lang="en-US" sz="1800" dirty="0" smtClean="0"/>
              <a:t>Joseph </a:t>
            </a:r>
            <a:r>
              <a:rPr lang="en-US" sz="1800" dirty="0" err="1" smtClean="0"/>
              <a:t>Rickert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754092" y="3962400"/>
            <a:ext cx="5159375" cy="996466"/>
          </a:xfrm>
        </p:spPr>
        <p:txBody>
          <a:bodyPr/>
          <a:lstStyle/>
          <a:p>
            <a:r>
              <a:rPr lang="en-US" dirty="0" err="1" smtClean="0"/>
              <a:t>useR</a:t>
            </a:r>
            <a:r>
              <a:rPr lang="en-US" dirty="0" smtClean="0"/>
              <a:t> 2013</a:t>
            </a:r>
          </a:p>
          <a:p>
            <a:r>
              <a:rPr lang="en-US" sz="1800" dirty="0" smtClean="0"/>
              <a:t>Thursday - 7/11/13 - 11:50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10" y="26898"/>
            <a:ext cx="8631481" cy="9765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realm </a:t>
            </a:r>
            <a:r>
              <a:rPr lang="en-US" dirty="0"/>
              <a:t>of “chunking”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2" y="1650066"/>
            <a:ext cx="6035429" cy="2046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Distributed Computing</a:t>
            </a:r>
          </a:p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Must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deal with 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cluster management 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Data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storage and allocation strategies 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0752" y="1323983"/>
            <a:ext cx="2142899" cy="4391017"/>
            <a:chOff x="390752" y="1323983"/>
            <a:chExt cx="2142899" cy="4391017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219200" y="1981200"/>
              <a:ext cx="0" cy="373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0752" y="3438788"/>
              <a:ext cx="599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11</a:t>
              </a:r>
              <a:endParaRPr lang="en-US" sz="1600" baseline="30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351" y="1323983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 of rows</a:t>
              </a:r>
              <a:endParaRPr lang="en-US" dirty="0"/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1524001" y="4435818"/>
            <a:ext cx="898770" cy="128526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in a File</a:t>
            </a:r>
            <a:endParaRPr lang="en-US" sz="1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977673" y="4114736"/>
            <a:ext cx="898770" cy="1896666"/>
            <a:chOff x="2727571" y="3115147"/>
            <a:chExt cx="898770" cy="2694028"/>
          </a:xfrm>
        </p:grpSpPr>
        <p:sp>
          <p:nvSpPr>
            <p:cNvPr id="15" name="Flowchart: Magnetic Disk 14"/>
            <p:cNvSpPr/>
            <p:nvPr/>
          </p:nvSpPr>
          <p:spPr>
            <a:xfrm>
              <a:off x="2727571" y="4803335"/>
              <a:ext cx="898770" cy="100584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Data  </a:t>
              </a:r>
              <a:endParaRPr lang="en-US" sz="1600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727571" y="3980733"/>
              <a:ext cx="898770" cy="100584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</a:t>
              </a:r>
              <a:endParaRPr lang="en-US" sz="1600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727571" y="3115147"/>
              <a:ext cx="898770" cy="1005840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 </a:t>
              </a:r>
              <a:endParaRPr 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3121" y="4173649"/>
            <a:ext cx="2856448" cy="1809101"/>
            <a:chOff x="4001552" y="3219026"/>
            <a:chExt cx="2856448" cy="2502584"/>
          </a:xfrm>
        </p:grpSpPr>
        <p:sp>
          <p:nvSpPr>
            <p:cNvPr id="19" name="Flowchart: Process 18"/>
            <p:cNvSpPr/>
            <p:nvPr/>
          </p:nvSpPr>
          <p:spPr>
            <a:xfrm>
              <a:off x="5867400" y="3944359"/>
              <a:ext cx="990600" cy="725333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Master node</a:t>
              </a:r>
              <a:endParaRPr lang="en-US" sz="14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01552" y="3219026"/>
              <a:ext cx="1789648" cy="2502584"/>
              <a:chOff x="4001552" y="3219026"/>
              <a:chExt cx="1789648" cy="2502584"/>
            </a:xfrm>
          </p:grpSpPr>
          <p:sp>
            <p:nvSpPr>
              <p:cNvPr id="6" name="Flowchart: Process 5"/>
              <p:cNvSpPr/>
              <p:nvPr/>
            </p:nvSpPr>
            <p:spPr>
              <a:xfrm>
                <a:off x="4001552" y="3219026"/>
                <a:ext cx="990600" cy="7253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Compute node</a:t>
                </a:r>
                <a:endParaRPr lang="en-US" sz="1400" dirty="0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4004558" y="4996277"/>
                <a:ext cx="990600" cy="7253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Compute node</a:t>
                </a:r>
                <a:endParaRPr lang="en-US" sz="1400" dirty="0"/>
              </a:p>
            </p:txBody>
          </p:sp>
          <p:sp>
            <p:nvSpPr>
              <p:cNvPr id="18" name="Flowchart: Process 17"/>
              <p:cNvSpPr/>
              <p:nvPr/>
            </p:nvSpPr>
            <p:spPr>
              <a:xfrm>
                <a:off x="4001552" y="4095394"/>
                <a:ext cx="990600" cy="725333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Compute node</a:t>
                </a:r>
                <a:endParaRPr lang="en-US" sz="1400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5134711" y="3657600"/>
                <a:ext cx="656489" cy="437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068352" y="4307025"/>
                <a:ext cx="7228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134711" y="4620289"/>
                <a:ext cx="656489" cy="647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Arrow Connector 11"/>
          <p:cNvCxnSpPr>
            <a:endCxn id="14" idx="2"/>
          </p:cNvCxnSpPr>
          <p:nvPr/>
        </p:nvCxnSpPr>
        <p:spPr>
          <a:xfrm flipV="1">
            <a:off x="2464547" y="4468805"/>
            <a:ext cx="1513126" cy="580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98971" y="5186613"/>
            <a:ext cx="1402502" cy="52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78032" y="5096056"/>
            <a:ext cx="1423441" cy="62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realm </a:t>
            </a:r>
            <a:r>
              <a:rPr lang="en-US" dirty="0"/>
              <a:t>of “chunking”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651" y="1475161"/>
            <a:ext cx="6356539" cy="46043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Change your way of working</a:t>
            </a:r>
            <a:endParaRPr lang="en-US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Might have to change your usual way of working (e.g. not feasible to “look at” residuals to validate a regression 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model)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Don’t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compute 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things you are not going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to use (e.g. residuals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)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Plotting what you want to see may be difficult</a:t>
            </a:r>
          </a:p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Limited number of functions available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Some real programming 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likely</a:t>
            </a:r>
          </a:p>
          <a:p>
            <a:endParaRPr lang="en-US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>
              <a:buNone/>
            </a:pPr>
            <a:endParaRPr lang="en-US" dirty="0" smtClean="0">
              <a:hlinkClick r:id="rId2" action="ppaction://hlinksldjump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0752" y="1323983"/>
            <a:ext cx="2142899" cy="4391017"/>
            <a:chOff x="390752" y="1323983"/>
            <a:chExt cx="2142899" cy="4391017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219200" y="1981200"/>
              <a:ext cx="0" cy="373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0752" y="3438788"/>
              <a:ext cx="599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11</a:t>
              </a:r>
              <a:endParaRPr lang="en-US" sz="1600" baseline="30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351" y="1323983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 of rows</a:t>
              </a:r>
              <a:endParaRPr lang="en-US" dirty="0"/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1524001" y="4038600"/>
            <a:ext cx="898770" cy="173736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in a 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10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realm of massive data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145" y="1447282"/>
            <a:ext cx="5233045" cy="31999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What’s new 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The cluster is given!!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Restricted to the Map/Reduce paradigm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Basic statistical tasks are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This is batch programming! The “flow” is gone.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The Data Mining Mindset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90270" y="1941731"/>
            <a:ext cx="0" cy="3733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2257417"/>
            <a:ext cx="709270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&gt;10</a:t>
            </a:r>
            <a:r>
              <a:rPr lang="en-US" sz="1600" baseline="30000" dirty="0" smtClean="0"/>
              <a:t>12</a:t>
            </a:r>
            <a:endParaRPr lang="en-US" sz="16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537821" y="1295400"/>
            <a:ext cx="2019300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rows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88018"/>
            <a:ext cx="2191753" cy="533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19200" y="3319399"/>
            <a:ext cx="2103090" cy="2334640"/>
            <a:chOff x="5132525" y="2729645"/>
            <a:chExt cx="2103090" cy="2334640"/>
          </a:xfrm>
        </p:grpSpPr>
        <p:grpSp>
          <p:nvGrpSpPr>
            <p:cNvPr id="12" name="Group 11"/>
            <p:cNvGrpSpPr/>
            <p:nvPr/>
          </p:nvGrpSpPr>
          <p:grpSpPr>
            <a:xfrm>
              <a:off x="5132525" y="2729645"/>
              <a:ext cx="2029895" cy="2333674"/>
              <a:chOff x="5132525" y="2729645"/>
              <a:chExt cx="2029895" cy="2333674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5132525" y="2739647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Data </a:t>
                </a:r>
                <a:endParaRPr lang="en-US" sz="1600" dirty="0"/>
              </a:p>
            </p:txBody>
          </p:sp>
          <p:sp>
            <p:nvSpPr>
              <p:cNvPr id="16" name="Flowchart: Magnetic Disk 15"/>
              <p:cNvSpPr/>
              <p:nvPr/>
            </p:nvSpPr>
            <p:spPr>
              <a:xfrm>
                <a:off x="6263650" y="2729645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in  </a:t>
                </a:r>
                <a:endParaRPr lang="en-US" sz="1600" dirty="0"/>
              </a:p>
            </p:txBody>
          </p:sp>
          <p:sp>
            <p:nvSpPr>
              <p:cNvPr id="17" name="Flowchart: Magnetic Disk 16"/>
              <p:cNvSpPr/>
              <p:nvPr/>
            </p:nvSpPr>
            <p:spPr>
              <a:xfrm>
                <a:off x="5158940" y="4057479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Multiple</a:t>
                </a:r>
                <a:endParaRPr lang="en-US" sz="1600" dirty="0"/>
              </a:p>
            </p:txBody>
          </p:sp>
        </p:grpSp>
        <p:sp>
          <p:nvSpPr>
            <p:cNvPr id="13" name="Flowchart: Magnetic Disk 12"/>
            <p:cNvSpPr/>
            <p:nvPr/>
          </p:nvSpPr>
          <p:spPr>
            <a:xfrm>
              <a:off x="6336845" y="4058445"/>
              <a:ext cx="898770" cy="1005840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Files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0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realm of massive data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145" y="1447282"/>
            <a:ext cx="5233045" cy="518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cluster is given!!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Parallel computing is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Distribute data parallel computations favors ensemble methods</a:t>
            </a:r>
          </a:p>
          <a:p>
            <a:pPr marL="0" indent="0">
              <a:buNone/>
            </a:pP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90270" y="1941731"/>
            <a:ext cx="0" cy="3733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2257417"/>
            <a:ext cx="709270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&gt;10</a:t>
            </a:r>
            <a:r>
              <a:rPr lang="en-US" sz="1600" baseline="30000" dirty="0" smtClean="0"/>
              <a:t>12</a:t>
            </a:r>
            <a:endParaRPr lang="en-US" sz="16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537821" y="1295400"/>
            <a:ext cx="2019300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rows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42" y="511561"/>
            <a:ext cx="2191753" cy="533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19200" y="3319399"/>
            <a:ext cx="2103090" cy="2334640"/>
            <a:chOff x="5132525" y="2729645"/>
            <a:chExt cx="2103090" cy="2334640"/>
          </a:xfrm>
        </p:grpSpPr>
        <p:grpSp>
          <p:nvGrpSpPr>
            <p:cNvPr id="12" name="Group 11"/>
            <p:cNvGrpSpPr/>
            <p:nvPr/>
          </p:nvGrpSpPr>
          <p:grpSpPr>
            <a:xfrm>
              <a:off x="5132525" y="2729645"/>
              <a:ext cx="2029895" cy="2333674"/>
              <a:chOff x="5132525" y="2729645"/>
              <a:chExt cx="2029895" cy="2333674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5132525" y="2739647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Data </a:t>
                </a:r>
                <a:endParaRPr lang="en-US" sz="1600" dirty="0"/>
              </a:p>
            </p:txBody>
          </p:sp>
          <p:sp>
            <p:nvSpPr>
              <p:cNvPr id="16" name="Flowchart: Magnetic Disk 15"/>
              <p:cNvSpPr/>
              <p:nvPr/>
            </p:nvSpPr>
            <p:spPr>
              <a:xfrm>
                <a:off x="6263650" y="2729645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in  </a:t>
                </a:r>
                <a:endParaRPr lang="en-US" sz="1600" dirty="0"/>
              </a:p>
            </p:txBody>
          </p:sp>
          <p:sp>
            <p:nvSpPr>
              <p:cNvPr id="17" name="Flowchart: Magnetic Disk 16"/>
              <p:cNvSpPr/>
              <p:nvPr/>
            </p:nvSpPr>
            <p:spPr>
              <a:xfrm>
                <a:off x="5158940" y="4057479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Multiple</a:t>
                </a:r>
                <a:endParaRPr lang="en-US" sz="1600" dirty="0"/>
              </a:p>
            </p:txBody>
          </p:sp>
        </p:grpSp>
        <p:sp>
          <p:nvSpPr>
            <p:cNvPr id="13" name="Flowchart: Magnetic Disk 12"/>
            <p:cNvSpPr/>
            <p:nvPr/>
          </p:nvSpPr>
          <p:spPr>
            <a:xfrm>
              <a:off x="6336845" y="4058445"/>
              <a:ext cx="898770" cy="1005840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Files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35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realm of massive data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145" y="1447282"/>
            <a:ext cx="5233045" cy="518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Map/Reduce Paradigm</a:t>
            </a:r>
          </a:p>
          <a:p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Very limited number of algorithms readily 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available</a:t>
            </a:r>
          </a:p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Algorithms that need coordination among compute nodes difficult or slow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Serious programming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Multiple languages likely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90270" y="1941731"/>
            <a:ext cx="0" cy="3733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2257417"/>
            <a:ext cx="709270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&gt;10</a:t>
            </a:r>
            <a:r>
              <a:rPr lang="en-US" sz="1600" baseline="30000" dirty="0" smtClean="0"/>
              <a:t>12</a:t>
            </a:r>
            <a:endParaRPr lang="en-US" sz="16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537821" y="1295400"/>
            <a:ext cx="2019300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rows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422" y="488018"/>
            <a:ext cx="2191753" cy="533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19200" y="3319399"/>
            <a:ext cx="2103090" cy="2334640"/>
            <a:chOff x="5132525" y="2729645"/>
            <a:chExt cx="2103090" cy="2334640"/>
          </a:xfrm>
        </p:grpSpPr>
        <p:grpSp>
          <p:nvGrpSpPr>
            <p:cNvPr id="12" name="Group 11"/>
            <p:cNvGrpSpPr/>
            <p:nvPr/>
          </p:nvGrpSpPr>
          <p:grpSpPr>
            <a:xfrm>
              <a:off x="5132525" y="2729645"/>
              <a:ext cx="2029895" cy="2333674"/>
              <a:chOff x="5132525" y="2729645"/>
              <a:chExt cx="2029895" cy="2333674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5132525" y="2739647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Data </a:t>
                </a:r>
                <a:endParaRPr lang="en-US" sz="1600" dirty="0"/>
              </a:p>
            </p:txBody>
          </p:sp>
          <p:sp>
            <p:nvSpPr>
              <p:cNvPr id="16" name="Flowchart: Magnetic Disk 15"/>
              <p:cNvSpPr/>
              <p:nvPr/>
            </p:nvSpPr>
            <p:spPr>
              <a:xfrm>
                <a:off x="6263650" y="2729645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in  </a:t>
                </a:r>
                <a:endParaRPr lang="en-US" sz="1600" dirty="0"/>
              </a:p>
            </p:txBody>
          </p:sp>
          <p:sp>
            <p:nvSpPr>
              <p:cNvPr id="17" name="Flowchart: Magnetic Disk 16"/>
              <p:cNvSpPr/>
              <p:nvPr/>
            </p:nvSpPr>
            <p:spPr>
              <a:xfrm>
                <a:off x="5158940" y="4057479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Multiple</a:t>
                </a:r>
                <a:endParaRPr lang="en-US" sz="1600" dirty="0"/>
              </a:p>
            </p:txBody>
          </p:sp>
        </p:grpSp>
        <p:sp>
          <p:nvSpPr>
            <p:cNvPr id="13" name="Flowchart: Magnetic Disk 12"/>
            <p:cNvSpPr/>
            <p:nvPr/>
          </p:nvSpPr>
          <p:spPr>
            <a:xfrm>
              <a:off x="6336845" y="4058445"/>
              <a:ext cx="898770" cy="1005840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Files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6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realm of massive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145" y="2842192"/>
            <a:ext cx="5233045" cy="312471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Getting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random samples of exact lengths difficult</a:t>
            </a:r>
          </a:p>
          <a:p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Approximate sampling methods common</a:t>
            </a:r>
          </a:p>
          <a:p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Independent parallel random number streams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90270" y="1941731"/>
            <a:ext cx="0" cy="3733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2257417"/>
            <a:ext cx="709270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&gt;10</a:t>
            </a:r>
            <a:r>
              <a:rPr lang="en-US" sz="1600" baseline="30000" dirty="0" smtClean="0"/>
              <a:t>12</a:t>
            </a:r>
            <a:endParaRPr lang="en-US" sz="16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537821" y="1295400"/>
            <a:ext cx="2019300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rows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715" y="523573"/>
            <a:ext cx="2191753" cy="533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19200" y="3319399"/>
            <a:ext cx="2103090" cy="2334640"/>
            <a:chOff x="5132525" y="2729645"/>
            <a:chExt cx="2103090" cy="2334640"/>
          </a:xfrm>
        </p:grpSpPr>
        <p:grpSp>
          <p:nvGrpSpPr>
            <p:cNvPr id="12" name="Group 11"/>
            <p:cNvGrpSpPr/>
            <p:nvPr/>
          </p:nvGrpSpPr>
          <p:grpSpPr>
            <a:xfrm>
              <a:off x="5132525" y="2729645"/>
              <a:ext cx="2029895" cy="2333674"/>
              <a:chOff x="5132525" y="2729645"/>
              <a:chExt cx="2029895" cy="2333674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5132525" y="2739647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Data </a:t>
                </a:r>
                <a:endParaRPr lang="en-US" sz="1600" dirty="0"/>
              </a:p>
            </p:txBody>
          </p:sp>
          <p:sp>
            <p:nvSpPr>
              <p:cNvPr id="16" name="Flowchart: Magnetic Disk 15"/>
              <p:cNvSpPr/>
              <p:nvPr/>
            </p:nvSpPr>
            <p:spPr>
              <a:xfrm>
                <a:off x="6263650" y="2729645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in  </a:t>
                </a:r>
                <a:endParaRPr lang="en-US" sz="1600" dirty="0"/>
              </a:p>
            </p:txBody>
          </p:sp>
          <p:sp>
            <p:nvSpPr>
              <p:cNvPr id="17" name="Flowchart: Magnetic Disk 16"/>
              <p:cNvSpPr/>
              <p:nvPr/>
            </p:nvSpPr>
            <p:spPr>
              <a:xfrm>
                <a:off x="5158940" y="4057479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Multiple</a:t>
                </a:r>
                <a:endParaRPr lang="en-US" sz="1600" dirty="0"/>
              </a:p>
            </p:txBody>
          </p:sp>
        </p:grpSp>
        <p:sp>
          <p:nvSpPr>
            <p:cNvPr id="13" name="Flowchart: Magnetic Disk 12"/>
            <p:cNvSpPr/>
            <p:nvPr/>
          </p:nvSpPr>
          <p:spPr>
            <a:xfrm>
              <a:off x="6336845" y="4058445"/>
              <a:ext cx="898770" cy="1005840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Files</a:t>
              </a:r>
              <a:endParaRPr lang="en-US" sz="16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29636" y="1831179"/>
            <a:ext cx="725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Basic Statistical Tasks </a:t>
            </a:r>
            <a:r>
              <a:rPr lang="en-US" sz="3200" dirty="0" smtClean="0"/>
              <a:t>are challenging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44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realm of massive data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145" y="1447282"/>
            <a:ext cx="5233045" cy="518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Data Mining Mind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90270" y="1941731"/>
            <a:ext cx="0" cy="3733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2257417"/>
            <a:ext cx="709270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&gt;10</a:t>
            </a:r>
            <a:r>
              <a:rPr lang="en-US" sz="1600" baseline="30000" dirty="0" smtClean="0"/>
              <a:t>12</a:t>
            </a:r>
            <a:endParaRPr lang="en-US" sz="1600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537821" y="1295400"/>
            <a:ext cx="2019300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rows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14" y="595553"/>
            <a:ext cx="2191753" cy="533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19200" y="3319399"/>
            <a:ext cx="2103090" cy="2334640"/>
            <a:chOff x="5132525" y="2729645"/>
            <a:chExt cx="2103090" cy="2334640"/>
          </a:xfrm>
        </p:grpSpPr>
        <p:grpSp>
          <p:nvGrpSpPr>
            <p:cNvPr id="12" name="Group 11"/>
            <p:cNvGrpSpPr/>
            <p:nvPr/>
          </p:nvGrpSpPr>
          <p:grpSpPr>
            <a:xfrm>
              <a:off x="5132525" y="2729645"/>
              <a:ext cx="2029895" cy="2333674"/>
              <a:chOff x="5132525" y="2729645"/>
              <a:chExt cx="2029895" cy="2333674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5132525" y="2739647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Data </a:t>
                </a:r>
                <a:endParaRPr lang="en-US" sz="1600" dirty="0"/>
              </a:p>
            </p:txBody>
          </p:sp>
          <p:sp>
            <p:nvSpPr>
              <p:cNvPr id="16" name="Flowchart: Magnetic Disk 15"/>
              <p:cNvSpPr/>
              <p:nvPr/>
            </p:nvSpPr>
            <p:spPr>
              <a:xfrm>
                <a:off x="6263650" y="2729645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in  </a:t>
                </a:r>
                <a:endParaRPr lang="en-US" sz="1600" dirty="0"/>
              </a:p>
            </p:txBody>
          </p:sp>
          <p:sp>
            <p:nvSpPr>
              <p:cNvPr id="17" name="Flowchart: Magnetic Disk 16"/>
              <p:cNvSpPr/>
              <p:nvPr/>
            </p:nvSpPr>
            <p:spPr>
              <a:xfrm>
                <a:off x="5158940" y="4057479"/>
                <a:ext cx="898770" cy="1005840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Multiple</a:t>
                </a:r>
                <a:endParaRPr lang="en-US" sz="1600" dirty="0"/>
              </a:p>
            </p:txBody>
          </p:sp>
        </p:grpSp>
        <p:sp>
          <p:nvSpPr>
            <p:cNvPr id="13" name="Flowchart: Magnetic Disk 12"/>
            <p:cNvSpPr/>
            <p:nvPr/>
          </p:nvSpPr>
          <p:spPr>
            <a:xfrm>
              <a:off x="6336845" y="4058445"/>
              <a:ext cx="898770" cy="1005840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 Files</a:t>
              </a:r>
              <a:endParaRPr lang="en-US" sz="16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4025767" y="2567122"/>
            <a:ext cx="4495800" cy="29860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/>
              <a:t>Accumulated experience over the </a:t>
            </a:r>
            <a:r>
              <a:rPr lang="en-US" i="1" dirty="0" smtClean="0"/>
              <a:t>last decade </a:t>
            </a:r>
            <a:r>
              <a:rPr lang="en-US" i="1" dirty="0"/>
              <a:t>has </a:t>
            </a:r>
            <a:r>
              <a:rPr lang="en-US" i="1" dirty="0" smtClean="0"/>
              <a:t>shown that </a:t>
            </a:r>
            <a:r>
              <a:rPr lang="en-US" i="1" dirty="0"/>
              <a:t>in real-world settings, the size of the dataset is the </a:t>
            </a:r>
            <a:r>
              <a:rPr lang="en-US" i="1" dirty="0" smtClean="0"/>
              <a:t>most important ... </a:t>
            </a:r>
            <a:r>
              <a:rPr lang="en-US" i="1" dirty="0"/>
              <a:t>Studies have </a:t>
            </a:r>
            <a:r>
              <a:rPr lang="en-US" i="1" dirty="0" smtClean="0"/>
              <a:t>repeatedly </a:t>
            </a:r>
            <a:r>
              <a:rPr lang="en-US" i="1" dirty="0"/>
              <a:t>shown that simple models trained over enormous </a:t>
            </a:r>
            <a:r>
              <a:rPr lang="en-US" i="1" dirty="0" smtClean="0"/>
              <a:t>quantities </a:t>
            </a:r>
            <a:r>
              <a:rPr lang="en-US" i="1" dirty="0"/>
              <a:t>of data outperform </a:t>
            </a:r>
            <a:r>
              <a:rPr lang="en-US" i="1" dirty="0" smtClean="0"/>
              <a:t>more sophisticated </a:t>
            </a:r>
            <a:r>
              <a:rPr lang="en-US" i="1" dirty="0"/>
              <a:t>models </a:t>
            </a:r>
            <a:r>
              <a:rPr lang="en-US" i="1" dirty="0" smtClean="0"/>
              <a:t>trained on </a:t>
            </a:r>
            <a:r>
              <a:rPr lang="en-US" i="1" dirty="0"/>
              <a:t>less data </a:t>
            </a:r>
            <a:r>
              <a:rPr lang="en-US" i="1" dirty="0" smtClean="0"/>
              <a:t>.... </a:t>
            </a:r>
          </a:p>
          <a:p>
            <a:endParaRPr lang="en-US" dirty="0"/>
          </a:p>
          <a:p>
            <a:r>
              <a:rPr lang="en-US" dirty="0" smtClean="0"/>
              <a:t>Lin </a:t>
            </a:r>
            <a:r>
              <a:rPr lang="en-US" dirty="0"/>
              <a:t>and </a:t>
            </a:r>
            <a:r>
              <a:rPr lang="en-US" dirty="0" err="1"/>
              <a:t>Ryaboy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Tools for the realm of “chunking”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External Memory Algorithms</a:t>
            </a:r>
          </a:p>
          <a:p>
            <a:pPr lvl="1"/>
            <a:r>
              <a:rPr lang="en-US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bigmemory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: massive matrices in memory-mapped files </a:t>
            </a:r>
          </a:p>
          <a:p>
            <a:pPr lvl="1"/>
            <a:r>
              <a:rPr lang="en-US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ff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and </a:t>
            </a:r>
            <a:r>
              <a:rPr lang="en-US" i="1" dirty="0" err="1" smtClean="0">
                <a:solidFill>
                  <a:srgbClr val="FF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ffbase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offer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file-based access to data 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sets. </a:t>
            </a:r>
          </a:p>
          <a:p>
            <a:pPr lvl="1"/>
            <a:r>
              <a:rPr lang="en-US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SciDB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-R: access massive </a:t>
            </a:r>
            <a:r>
              <a:rPr lang="en-US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SciDB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matrices from R</a:t>
            </a:r>
          </a:p>
          <a:p>
            <a:pPr lvl="1"/>
            <a:r>
              <a:rPr lang="en-US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RevoScaleR</a:t>
            </a:r>
            <a:endParaRPr lang="en-US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2"/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parallel external memory algorithms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e.g.</a:t>
            </a:r>
            <a:r>
              <a:rPr lang="en-US" i="1" dirty="0">
                <a:solidFill>
                  <a:srgbClr val="FF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rxDTree</a:t>
            </a:r>
            <a:endParaRPr lang="en-US" i="1" dirty="0" smtClean="0">
              <a:solidFill>
                <a:srgbClr val="FF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2"/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Distributed computing infrastructure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Visualization: </a:t>
            </a:r>
          </a:p>
          <a:p>
            <a:pPr lvl="1"/>
            <a:r>
              <a:rPr lang="en-US" i="1" dirty="0" err="1" smtClean="0">
                <a:solidFill>
                  <a:srgbClr val="FF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bigvis</a:t>
            </a:r>
            <a:r>
              <a:rPr lang="en-US" i="1" dirty="0" smtClean="0">
                <a:solidFill>
                  <a:srgbClr val="FF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: 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aggregation and smoothing applied to visualization</a:t>
            </a:r>
          </a:p>
          <a:p>
            <a:pPr lvl="1"/>
            <a:r>
              <a:rPr lang="en-US" i="1" dirty="0" err="1" smtClean="0">
                <a:solidFill>
                  <a:srgbClr val="FF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tabplot</a:t>
            </a:r>
            <a:endParaRPr lang="en-US" i="1" dirty="0" smtClean="0">
              <a:solidFill>
                <a:srgbClr val="FF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rxDTree</a:t>
            </a:r>
            <a:r>
              <a:rPr lang="en-US" dirty="0" smtClean="0"/>
              <a:t>: trees for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en-US" sz="11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Based on an algorithm published by </a:t>
            </a:r>
            <a:r>
              <a:rPr lang="en-US" sz="11200" dirty="0">
                <a:latin typeface="CordiaUPC" panose="020B0304020202020204" pitchFamily="34" charset="-34"/>
                <a:cs typeface="CordiaUPC" panose="020B0304020202020204" pitchFamily="34" charset="-34"/>
              </a:rPr>
              <a:t>Ben-</a:t>
            </a:r>
            <a:r>
              <a:rPr lang="en-US" sz="112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Haim</a:t>
            </a:r>
            <a:r>
              <a:rPr lang="en-US" sz="11200" dirty="0">
                <a:latin typeface="CordiaUPC" panose="020B0304020202020204" pitchFamily="34" charset="-34"/>
                <a:cs typeface="CordiaUPC" panose="020B0304020202020204" pitchFamily="34" charset="-34"/>
              </a:rPr>
              <a:t> and Yom-Tov </a:t>
            </a:r>
            <a:r>
              <a:rPr lang="en-US" sz="11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in 2010</a:t>
            </a:r>
          </a:p>
          <a:p>
            <a:pPr>
              <a:spcBef>
                <a:spcPts val="0"/>
              </a:spcBef>
            </a:pPr>
            <a:r>
              <a:rPr lang="en-US" sz="11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Avoids sorting the raw data</a:t>
            </a:r>
          </a:p>
          <a:p>
            <a:pPr>
              <a:spcBef>
                <a:spcPts val="0"/>
              </a:spcBef>
            </a:pPr>
            <a:r>
              <a:rPr lang="en-US" sz="112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Builds </a:t>
            </a:r>
            <a:r>
              <a:rPr lang="en-US" sz="11200" dirty="0">
                <a:latin typeface="CordiaUPC" panose="020B0304020202020204" pitchFamily="34" charset="-34"/>
                <a:cs typeface="CordiaUPC" panose="020B0304020202020204" pitchFamily="34" charset="-34"/>
              </a:rPr>
              <a:t>trees using histogram  summaries of the data</a:t>
            </a:r>
          </a:p>
          <a:p>
            <a:pPr>
              <a:spcBef>
                <a:spcPts val="0"/>
              </a:spcBef>
            </a:pPr>
            <a:r>
              <a:rPr lang="en-US" sz="11200" dirty="0">
                <a:latin typeface="CordiaUPC" panose="020B0304020202020204" pitchFamily="34" charset="-34"/>
                <a:cs typeface="CordiaUPC" panose="020B0304020202020204" pitchFamily="34" charset="-34"/>
              </a:rPr>
              <a:t>Inherently parallel: each compute node sees 1/N of data (all variables)</a:t>
            </a:r>
          </a:p>
          <a:p>
            <a:pPr>
              <a:spcBef>
                <a:spcPts val="0"/>
              </a:spcBef>
            </a:pPr>
            <a:r>
              <a:rPr lang="en-US" sz="11200" dirty="0">
                <a:latin typeface="CordiaUPC" panose="020B0304020202020204" pitchFamily="34" charset="-34"/>
                <a:cs typeface="CordiaUPC" panose="020B0304020202020204" pitchFamily="34" charset="-34"/>
              </a:rPr>
              <a:t>Compute nodes build histograms for all variables</a:t>
            </a:r>
          </a:p>
          <a:p>
            <a:pPr>
              <a:spcBef>
                <a:spcPts val="0"/>
              </a:spcBef>
            </a:pPr>
            <a:r>
              <a:rPr lang="en-US" sz="11200" dirty="0">
                <a:latin typeface="CordiaUPC" panose="020B0304020202020204" pitchFamily="34" charset="-34"/>
                <a:cs typeface="CordiaUPC" panose="020B0304020202020204" pitchFamily="34" charset="-34"/>
              </a:rPr>
              <a:t>Master node integrates histograms and builds tree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9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#Build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tree using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rxDTree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a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2,021,019 row version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#the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segmentaionData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set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#from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caret package</a:t>
            </a:r>
          </a:p>
          <a:p>
            <a:pPr marL="0" indent="0">
              <a:buNone/>
            </a:pP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allvars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names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segmentationData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xvars &lt;- allvars[-c</a:t>
            </a:r>
            <a:r>
              <a:rPr lang="sv-SE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</a:t>
            </a:r>
            <a:r>
              <a:rPr lang="sv-S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sv-S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  <a:r>
              <a:rPr lang="sv-SE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as.formula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"Class"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"~"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paste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xvars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collapse 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sz="1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complexity parameter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xval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Don't do any cross validation</a:t>
            </a:r>
          </a:p>
          <a:p>
            <a:pPr marL="0" indent="0">
              <a:buNone/>
            </a:pP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maximum tree depth</a:t>
            </a:r>
          </a:p>
          <a:p>
            <a:pPr marL="0" indent="0">
              <a:buNone/>
            </a:pP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##-----------------------------------------------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a model with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rxDtree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Looks like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but with a parameter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macNumBins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control accuracy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dtree.model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rxDTree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segmentationDataBig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maxNumBinns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NULL,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xVal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xval</a:t>
            </a:r>
            <a:r>
              <a:rPr lang="en-US" sz="1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blocksPerRead</a:t>
            </a:r>
            <a:r>
              <a:rPr lang="en-US" sz="1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RHadoop</a:t>
            </a:r>
            <a:r>
              <a:rPr lang="en-US" dirty="0" smtClean="0"/>
              <a:t>: Map-Reduce with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7474-BD8B-F249-B2D0-BC655CC62A5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9" name="AutoShape 2" descr="data:image/jpeg;base64,/9j/4AAQSkZJRgABAQAAAQABAAD/2wCEAAkGBhQQERQUExQUFBQUFhgXFhYXGBQaGBQWGBUVFhYVFhgXHCceFx4kGRcVHy8gJCcqLC0sFh8xNjAqNSYrLCkBCQoKDgwOGg8PGiwkHyUsKiksKiwtLSksKiktKSksMCktKiwsLCksKSwuKSkpNCkpLSwsLCwvKSwsLi4pKiwpKf/AABEIALQA8AMBIgACEQEDEQH/xAAcAAABBAMBAAAAAAAAAAAAAAAAAQUGBwMECAL/xABIEAACAQMBBQUEBgYHBwUBAAABAgMABBEFBhIhMUEHE1FhcSKBkaEUIzJCUrEIYnKCkqIkM0NTssHCY3ODs9Hh8BY0RJPSFf/EABsBAAEFAQEAAAAAAAAAAAAAAAABAgMEBgUH/8QANREAAgEDAgMFBwQBBQEAAAAAAAECAwQRITEFEkETIlFhcQYUMoGRobFS0eHwwSMzYsLxFf/aAAwDAQACEQMRAD8AvGiiigAooooAKKKKACiiigAooooAKKKKAEJqsNY2xuTOixq8ksxJtLJDufVA4+l3sn2lU/aCAjhjPHlZdzKqIzNwVVJY+CgZPyzUe2R0Ep3t3Ov9Ku235M84o/7K3HgEXdz4tnyoAXR9nJziS+uWnk592mY7ePyVFwZPVyc+Apz1nX7eyj37iWOFem8QM+Sjm3oBVa9pfbYtozW1juyTrkPKeKRHqqj77D4DzPAQrQuyfUdXf6TeyNEr8e8my0rLzG5Hw3R4ZIHgKSUlFZYEv2i/SKgjytnC0x/HIdxPUKMs3v3aiQ7Q9e1M/wBGWRUJ/sIsKPLvHz82q0dB7JNOsQCIRPJ+OfD8fJMbg+FSkeHIDkByHkBXEvuMQtnyxWWSxp5KHGxm0UvtNPOpPRrsj5K+BXv/ANP7SWntJNO/kLgS/wArsavWiuK/aKvn4Y/f9yTskUvpPbpfWcgi1G23/E7pilA8cH2X+Az41cGy+2drqUe/bSh8faQ8HT9tDxHry86wavokN3GY7iJJU8GGceanmp8xiqc2r7MrnSpPpmmySFU44B+tiHXl/WJ5Y9c867FjxujcPkn3ZfZ/MjlTaOhgaWq27Me1+PUQsFxuxXeOHRJ/NPBvFfh4CyM13iIWiiigAooooAKKKKACiiigAooooAKKKKACiiigAooooAKKKY9rtr4NMgM1w2OiIMb8jfhQdfM8h1oAeXUMMEZHhVTdtXad9EU2Vq+J3H1rqeMKEfZU9HYdeg8yMQ9tsNZ1+ZltC8EK8xExRIx07ybgzE+HXoKcdO7CbnvBNNeoJAwfeVGlO8DkEmQjJ4DmDVWveUbf/ckkxyi3sO3ZB2TrCqXl4mZmw0MTDhEOauyn7/UD7vryt4VD7TZWYY73Ub2XxAaKMH+BMj4092loIuTSE+Lu7E/xHFcGvxmhnKy/75kips37rpWvWQy7wwedYs1nOIVY1KvaQejJoLCwLSUUVzHIeFeSKWkqNyFKk7R+yvfc3NkNyXO8UHAORxyp+6/Xz8jW52c9tPEWmpnu5FO6s7DGSOG7OPut+tyPXHM2Pc2wfmTw8MVCNquyOC9Jk72VZsYDEqw4cgRgZHv94rV8L4+qcezuXp0ZBOlnVFqJIGAIwQeII5EdCPGvdc6aRtPqOzUywz5msycBckgDqYWP2Gxx3DwPzq/NE1qK8gSeBw8cgyp/MEdCDwIraU6kakVODyn1KzWDfooqI7Z9p1npTBJmd5WGRHGAzBehbJAXPTJ408CXUVDtle1aw1FxHFKUlPKKUbrN5KclWPkDmpgKAFooooAKKKKACiikJoAWim/Wtegs4jLcSLEg6scZPgo5sfIcapzar9IdiSmnw46CaYZJ80jHL94n0oAvItio5qvaLp1twlu4QR91WDt6YTJHvqjBszr2te1MZu7b++buo+fMR8M/w0+WP6PHdoZLu9RFUFn7tOAUcSTJIRgAfq0x1Irdi4JXqX6Qenx/1azzHjjCBAT04uQQPcaq/TrG82o1AvIxWNcb7cdy3iycRoDzY8cDqck9aabHZNNR1D6Np3eNCP7WXBIQH2pnCgBRx4Lz5Dma6S2e2dh062S3gGFXizH7Ujn7TuepOPcMAcBVS9vI21Jze/QWMcsTTdMt9PthFEFihiUsSSOOBlpHbqepP/aqx1zt73ZCtpbd4mSqySFhvnh9lFGeo654jgKkPaXO9y0GmxMVNwe8nYfct0PH+JuA/Z86YdF2UR9UkbcAgsVjit4+neMocv5kZ3iTzLDwrNUFSmncXXebTaXlsvqyZ5WkR+07UtYnwZBZ2wboEklkGfEF90H1NS7TraVV+tlMjfsovwCjA/8AONZ7W2CDzPM/5Vnrg3Fyp6RikvJEqQUE0Uhqg5DiL7Q7ZGKdbO2jE9243t0kiOFfxysOOP1RxPDxFPenW8ir9bJ3jnngBUHki8wPUk0wbH6EY5ry5kH1s9xJxPMRoxWMDy3Rn3+lSrNWruVOnilSWyWX4v8AZCRTerFJryTQTWOOdWzukHBwcEHBHMcOtc153HnvNITSE1huWYKSgBbHAEkAnzIBNMWrwKM22Ggx3cDRyDIYYz1U/dceYNVj2V7TyaRqLWFwcQzPuceSSnhHKv6reyD6jwrztztLrG68uGitEkKCSJd1GYNu5JYlyN4EA8qglzqU2oSRAhpLnIRWAUF1+6DjHEHPtHoemK9I4LZ17Sn/AKkk4vX0/vUp1JKT0OotuNuINKt2kkYGQg91Fn2pW6cOYXPNunrgVR2x2yzatNLqOoEmEsScnd75/wAIP3Y1HDh4Y6HGSDYGPe+k6rfox5siy77t+q0hPyUH3VLrOGTVNyKOI22lxgDiCrXCjlHGvNYz1Y8Tx8aff8SXZtUXhdZ9EvCPjJ9MCRhrqQ/bnYaJLZL+zUxLneMYLcE3sJKmeKnkefIg8KuHsm2sOo6dG8jb00RMUp6sygEOf2lKn1zXjXtPWa3eIgbjKUIHRWG7wHTHT0qtf0ftTa3v7mzc430Jx/tIWIOP3Wf+EUnAr+V1SlGTy4vTxw9gqx5WdAGsCXis7ICCyY3gPu54gN4Ejjjnjj4VXmpbc3FwUitMLJeyPFa5APdwRNuzX0g8yG3F8BniTgPur6xbaBY7zlmxnAJzLczHizMx5sxyWY8h7hWhIiT3V2kSF5GVEUZZmIVVHiSeApo0DbS1v3kS1l73ugu+yq24N7OAGIwSd08vCqB2pvL/AFa2kv7tzFaKQLeEZ3ZHY7qhF+9jjmQ+Bx5Tr9H+8SJLqyeNo7qOTvJN7my8ExjpukY8PbB60yM4yykxcFw1B+0XtRg0lNzhLcsMpED9kdHkI+yvlzPTxr12odoa6TbeyVa5lBEKHp4yOPwjw6nh44qfs37N5NYma9vmcwFySSTv3L54jPRByJHoOXB0pKKyxDS0nZvUtpp+/mkIhBwZWB7tB1SFBzPkPeauvZLs0stNAMUYeUc5pMM+f1TyT93FSS1tUiRURVREGFVQAFA5AAcq9tKBXNr3KSzJ4Q9I91RPaZtvLqtyNM0/LoW3ZGU8JnB4jPLu15k8iRnkBmQds23zwRrZW2e/uBht37SRsd0KuPvOeA8s+Ip87LOzldLg35ADdyqO8b+7HPukPgOpHM+QFLRnFw7Xx2/cH4DhsJsTFpFr3a4aVsGaTHGR/AeCjJAHv5k09msk8mT6Vp3rERvg4O6cHwOOB+NY3il47ityp6LT+SxCOERTQbT6RdXN0ecz93EfwwQkoMftOGbz9nwp/s9OCSuR1wxPid0KD8Fr1o1kIo1CjAChVHgqgAflW+F4k+OPlVG5uXKTS22+SHJC1oLqgN01v1WFZfc0jIP8Nb5qAWuo42knQnh9DjUeu8j/AOo1FbUu1VR/pjn8Ct4wT+kNGa8k1z3IeeY1xnzJNRTtC29TS4MjDzyAiKM/N3/VHzPDxxK3J6c+mfGq92m7Oo7l0edjI7zRtLJxH1QOGhjH3FCk49M5JrocNjQnXXvD0zt4+vkMnnGhS2q7ZXd0+9NPI/HO4SRHzzjuxhce6rr7N9vIri0HemKAxncIyiJnGRuAkYBHQciDTFtVsRa6jcrDpsCwpASs9yue7YjA7tF/tGU82yADkcamuy/Z9aaeB3cYaTrK+Gb3Z+z7sVp+OV7HsVRfxLVKONPXoiGkpZySOKYOAynIPI8ePxr0TRmo9tVA9yYrRHZFly07qcMtumAyg9C7Mq+m94ViaNJVaijnC6vwRZbwiO7YalYyRtbXGqOseeMMPdEfa3sMVjYnB8WqB6PY21lrNibWfv4XYe0SpIL76YOAMdDxGeNTDVdl0uL1dOt1FvaQxLLcmMAPKWPsRs/M5GDxz948cCse2GyVva3ek/RoVi/pO627nLAGNgWJ4kgK3xNbW3uacYqi5yfNB6PGEuV4bwtH5ZZWknuWLLpULNvtDEz9HMaFvXeIzW0TRSViJSk9GyyYrkZRvSqV0yT6HtRGRwEk4HqJ03f8TVdknI+h/KqM2/budZtpfDuH/glx/prUey9TFxKPiiCutC4dmtAVNUuGx7Npa21pDnHAFDLJ7z7H8RqudpEOtbRm2kJ+j2u8pXJ+xGA0mPN34Z8MeFXrb2QR5XHOVgx/dRU/JRVLbc2jaLraX4G9b3hZZB+EsFEo/Jx44I6Vuq/P2cuTfDwVluZO3O63bG3jTCKJhuqvAAJG+AMeGRWp2X282n6nezagxUQ2gaSViSGV2iMZyeLZVSB1JGOdNHaZqofVIorwMtpAA4CDeaZWwzEchliu5zwMU2doW3NzqymXuu5s1YIo/vG9oqHfH1jD2zujguT1OTV4fT7O3jnd6/UWTyzY0y0l2n1hnk3lhB3n/wBlbqcJGD+I8vUseldH2lqkMaxxqERFCqo4BVHAAVCuxzZQWGnIzDE1ziWQ9QCPq09ynPqxqYyy59Kp8SvlQX4Q+EciyTk8qb9W1NLaGSaQ4SJC7egHIeZ5e+tuqv7fNXaKzihXIE8h3vNYwDj+JlP7tZSi531zGE3u/oiZ4isoauyPSH1TUZ9UuBkRv9WDxHekeyB5Rpj3lau6eTA86j/Zzo6WmmWqL1iWRz4vIokY/wA2PcKeJHya7/F7xUKfJDRvReSI6ccnmtW4XfYL0HFv8hWyxryi499YjmxqWD0BRRSVC5DgNVHq9z3O1Cn+9hUD/wCrh81q2zVPdrg+j6pp9zyBwpP7Eo3v5ZK6/BXz1p0/1Qkvtn/BHU2yW+GyM+NBNa1hJmMeXD4VnzXCno2iQK1tRh342XiCw3cjmM8Mg9D59K2M0lJGTi8oDW07Tkt41jjUKqgAAcBw/wDPnWxmgmkzSyk5PL3AKxLAAzN95sAnyXOB6ZZj7zWTNITQm0KNGjWG7NdzHnNKAP2IkCL89/41oa3B3upWC9IVuJz/AAxxp82NSUcK047ACd5jxLRpGPJFLOfizfyir1O5xUdR78uF9OX8DHHoblJRmkNUhx5lPA+h/KqJ7Yf/AHtv49yP+dJV5XTYRvSqQ2/X6RrNtD/uI/e8mf8AXWn9mot3WfJkNbY6bqHdquyDalp7xxjM0ZEsQ8WUEFc+alh6kVMaK9DKhzjZdoFoYo4tTtGe4th3eWRWPs8MEMQVbgMgjGRmsUmtrr2o2NrHEYrdHJKHd4qMM/spwUbiboxnma6A1LZm1uW3p7aCVuW88aM2OgyRnFUb2MwLJrt1IAFVEnZAAAFDTKgAA5DdbFUvdadNuos51xrovRDst6F8XBwMCtevczZJrHXn/ELh1a0n0WhagsIKhXaxsmb+xPdjM0B7xB+IAEOg8yvLzUVNa8SJkEeIqpb3EqFWNSO6Y5rKwV72NbeC5tRZynE9uuFz/aQjgMea8iPDB8cWHVFdouz8mn3Kaja+wQ+ZAOSSZ+1j8L8QR4+tSrW+0s3FnbJZf+8vgFVQf6jjuyMfDDZAPgCeld/iVtK+nTr0fhlo/wDi1q8+RFB8uUyYRap9KuHjj4w25xM/R5uYhU+C/aY+O6v4qe802bOaGllbRwJxCDi3V3PF3PmWyacs1mLmcOflp/CtF5+fzJ4oXNeSaM0hNU2xwZqqe3+DNtaydVldf4kz/oq1DVX9vsoFnbr1M5PuETg/4hXX4G37/Tx5/hkdX4WTrZy534gfFVb+JQadaYdmV3URT0iQe8Ko/wAqfc1z7qKVWWBy2A0maDSVXHBmkJoY4rBBepJkI6PjnusrY8jjl6U9QeM4EM2aTNFJSChRQa85oEFpKM15ZsU5AauoSYAHv+FU7sIn/wDS2jEo4okjzZ/UiGIz5ZO58alfahtR9GtmVTiWcFEHUL99/cOHq3lW7+j1soYbaS8ce1cEJHn+6Q8SP2n/AMArfezdo6dN1pddF6dSrWll4LdooorVkAhrnzsG4areA8+5k+VxHmugzXPPZu/0baW4iPDee6j/AJy6/JRUdX4GKi8SeNFBpK8kqS7zLyDNJRRUDkOI1tvYxtazmX+qMTb58MKSGHnkDHmBVddg+ywZpL1x9j6qL9ogGRvcCF/eapx2tyONJuNwE53A2BnCb67xPgMDnTb2J6tC+nLCjDvYWYyJ1G+xKt5gjhnxGK0VCrVhwmpKHWXL6Lx+exC0nNFhUmaM0mayzZOBNJWK5uliQu7KiKMlmIAHqTwFVttH22RI3dWUZuZCcBiGEef1QPak+VXLWwr3bxSjnz6L5jZSUdyzqprtZuheanZ2S8RGRv46GRlLD3RqD7zWEx67f+1JMbZD0B7vA8ljG/8AE047LdnjWtz9Jmn7+TBxwbO8RjeLMSW4ZHKtBZ2tLh0nWqVYuaTwlrq/Mik3PRIn+mn6we/8qeDTXpceWJ8B+f8A2rDr9zPDiSBRJjg0JON8fqN918cs5B5Hoaz8odrU5U9fMl2Q815Jph0Lbi1vDuI+5MODQS+xKp6jdP2vdmn6oqtCpRly1E0/MVNPYi20WifT7uKKTJtoY+8kTJCySO5VA2OYVUY4/WHjWHT9urOG4ksn3bV4X3FBwsbjgQVYYCkgjIPzqWheJ8Tz8+g+XCuYdu9QE+o3Ui8jKwHmFwmf5a0XCrZcRzRqZUYx0x0ed/B51Iaj5NUdOo4YAggg8iOIPoRzorlbSdo7m1OYJpI/JWO6fVeRqfydp+p2JVbuFG3hvLn2WYeIKZHxFPuPZqtB4pzTzsnowVZdS6aKqi27doyPbgkU/qmNvz3ayS9uMGOEU+fSIfPeNUHwO9TxyfdDu1iWe8gXnwqO7U7WxWkReVsD7qD7cjeAH+fIVWt72t3Nw25aW+HbgPtSuf2VAx8jThs72OX+pSifUXeFDjO8QZmH4VXlGPXl4GuxY+zk+ZSuHheG7I5Vl0GbZrQLjaTUC8mVgQjvGH2Y4weESH8R/wCrGumbO0SFFjjUKiKFVRyVVGAB7q1dC0GGyhWG3QRxryA5k9WY82J6k041toQjCKjFYSKwUUViubhY0Z3YKigszEgBVAySSeQpwGLU9QS3ikmkOEiRnY/qqCx/KuTdI2qddUS/kzxuRJIeJADsd9R+4WA9KmHaL2jza1OLKxDGAtugDg1wwP2m/Cg5gHwyfAbevdmf0TSHjyHnUi4Zhy3lG66L4gJvfnVK5vKVCUac3rJ4x/kcot6l1MeJxypKiHZbtF9N06Ek5khHcyeOUACn3pumpdmvLr6DpXE4Po2XY6pMWkopCaoNjzzIgIIIyCMEHkQeBBHWqc2r7PbjTLj6dpe9ugktEvFox94Bf7SM/h5j5i480lX7HiFSzk3HVPeL2aGyipFVaP29QlQLqCRHHAmPDIT6MQy+nGsmq9u9uFxbQSyyHgu/hVz04Alm9Bj1qb6rsda3JLSQRMx5kopJ9+M/Otew2KggOYo4oz4qg3vjzrp+8cKb5+yefDOhHifiVj/6e1HWGEl/KYYc5WMDGB+rHyU+bcanGz+yUFoMQRYbkXPF29WP5DAqVxaag55Y+f8A2rZAxwHAVBc8XqVY9nDux/StF/IsaaQ2RaWx+0QPma2F0xPM++tvNJXJdWTJMHiKEIMDlXi6UFGz4VlzWrfvhD58KSOXJAV92i6NbvaTTyRr3saZSQcG3sgKCR9oceRqGbE9pVzYlPpHeTWshIBbJK7uAxiZueMjK8uXI4qS9rd/i2jgXi88gGBzIXj/AIigps7KbKK7N3pF4vBsyRHhvRTx5SQxnoSuD4EIfGvReFW0biy5K+qbeM9Ftp4FSpLEtC3YNTSe376BhIrIxRhyJwcDyOeGOdcqzW7gBmVgG5MQcN44J58asWaLUNl7kqR3ts7cDx7qYeIP9lJjp5feArci2301t50e9tC5LPDGI2jZzxJAYMoyfDd9BTbKzq8LnNRi5xljDXlnR9eu+AlJTxkhexmy0t5cR4Q90rqZHI9kKCCRnqTyx51NbKBdX2ijTAkgtzluqlIss2ehBkIHgc+dal1ttc6ifomnRSksMFzgyleRJ3fZiXxOfeKtzsv7OV0mAlyHuZcd645KBxEaeQPM9T6DHWoQq1Knb1ljCwlvjO7Yx4xhDrddnGmyHLWVvnyjC/4cVjh7MNMQ5FlB71z8mJqUUV0BhqWGkQ24xDFHEPCNFQfygZraxS0UAFFFFAAaqX9Iq7lSxgVGIjkmIkA+9hCyKfEZDHHiBVtVEe1PZc6hps0SDMq4kiHUunHdHmy7y++gCGdiezsEdkt0oDTTFgznmiqxG4vgOGT41PNUtt9Dwzjp4jqKp3sR2yELtYzHdEjb0JPDEnJoznlvYGPMHxq7c15jxqNajeylPPin5fxsXaeHHQpTYq7Oj6xJaOcW9yQEJ5ZJJhb4lk99XXmqq7VNmvpUBliH1sBLLjm0fNlHpjeHofGpL2Z7YjUbMFj9fFhJR1Jx7Mn7w+YNS8Tp+9UI3kd13Z+vR/MSHdfKyX0maM0lZkmDNayXYMrR/eCq2PIkj8x862KgG0O1sVhqsbzMVie3kQkAnBEiMvAehHvq5aW0riThFZeG18hsngn9IaikfadYNyuI/e2PzFLL2i2Y/wDkQD/iA/lT/wD59zs6b+jDnRKSa1LW7Ejvg/YIXHmQGyfcRULv+1KyA43IbyjVz/lW12X6j9Jt7if+9upGGeYUBFUfwhasS4dVpUJVakWtksrG43nTeETM0maM0lcwkCm7UpOIHhx+NODNgZ8Kie1GvLawSztjgPZH4nPBV+P5GrVrSlUqKMd3oNk8IhE/9P10Lzis1z5by8f+Yw+FNu1znS9ZhvE5MyzYHXB3ZV94z/FUg7K9KZYJLmTjJcuWyeZUE8fexY/CmvtrT2bU+co+IiP+Vbe1r8l/GhB92MeX5pZb+pWa7uToSe3juI911SSNwDusAysDgjIIwajD9kWlFt76HHnwBkA/hDYp52QfesLQnmbaA/GFKeK1RAaGlaJBaJuW8UcS+CKFz5nHM+tb4oooAKKKKACiiigAooooAKQ0tFAFI9rvZC7O97YqWZjvTQqPa3uZliA5k8yo454jnUZ2T7WGjAhvN4gcBKM7w8pF6+o4+Oa6TxUM2u7J7HUiXeMxTHnLFhWY+Lgjdf1Iz51VurSldQ5Kqz+V6DoycdiI3W3tkkRkFxG+BkKpyzHooXmD61GuwiIyXd3NjA7sDA4KDJIWAA8gjU09pPZVHo8SSfSzK0r7qRmIKcAZZiwkOcez937w5VO+w7SO609pSOM8hYfsINxfnvn31m+I2lLh1hUUG254Wv8AfUmhJzkixaSisc04QcT/ANa8/wANvQtCzShVJ8KortjkU3NqG4+wxYDngycfyPwq19V1YKjO53I0BY+QAySfGqo2R0iTaDV++cEW8JV38o1P1cXqxBz+8elbH2btJds6vRL7voV60tME9l/RzsScrPdL5ZiP5pVK7S2FqtwYbEzzBWKd4+4e9bOPq0Rc4zyOSTnkOvXl1Dvoyg43lIz4ZBGfnXL/AGVYt9YSOYYcd7EM/dlAK+45BHvrb3FV0qUqiWcJvHoVksvA6bG9i8s2JL3MMfMRD+tf9r+7Hz8hzq2tntm47FZEh9mJ37xU4ncJRVYAnoSuffTqaRmxzry+94rcXjam9P0rb/3zLsaaiLSE15aUAZyMU3XV7vcBwH51zoU3Jj8nq8u972Ry6+dVFtFdNrGoJaRH+jwkmRhyJHCR/d9lfU+Nbm2/aIvG1tDvSOdxpQQFXPAqjHgT03uQqQ7C7KrYW+ODSyYMjjiPJFPgOPqeNaq2oPh9Ht5rvvSC/wCzIJPneESGCBY1VFAVVAVQOQAGAPgKr3toiJgt2xwEjAnwyox+RqxqhPa3eKtj3ZI3pJE3R19kkk458OWfOq/CnL3yDxnX8izxylqdnl6s2l2TIcgW8aH9pECMPcVIqR1XnYREV0eLOfaklK+m/jh7wasOvRSoFFFFABRRRQAUUUUAFFFFABRRRQAUUUUAc7fpGPJ9PgDZ7sW/seGTI+/7+C+7FWF2c69b3FjAkDLvRRIjx8N5GVQGJHMgtk55calO1uxdtqkPdXCZ3SSjrweMnmVPwyDkHA8KpjWOwC9t337OdJQOK8TFKPfnd94Yegrl8U4dG/pKm5Yw8ofCfK8lzGmnVGBYY6Dj8TVMT6xrum8J1uNwdZUMiY/3gyP5q92/bTKP6y3jY+Kuy/mGrIv2buqUsxal9vyWO2iyS9rE5XTyAcb8iKf1hxOPkDUr7AbNE0kOq4aSWQufxbp3F+AAHx8apXabbSfVjHCkOBvZWNN53dyMDpx5ngB1rpDs92faw063t3ADqmZMfjcl2GeuCce6tdwq1na26hPfLZXnLLyiRGue+3HZF7O8XUIMqkzAsw/s7heIPlvYBHmGroWm7X9DivbeS3mGY5VwfEHoynoQcEeldN+Ywg+xu2iX9qkp9l/syKOjjn6A8CPI043d5v8AAcvzqkMXOzl+0cgLRnnzCzxZ9mRPAjj6HIqxLbtAsXj3/pCKMcVbIYeRXH5V5/xHg0qFZypRbi9sa48i3ComtR7u7xIUMkjKiLxLE4A/88OtVVtHtvcanKLSxR91zu4UfWTeOfwJ/lzNae2u1j6pNHb2yu0e8Ai49qaQ8AcdPAD1PpfXZ52ew6VAoCq1w6jvpeZZuZRSeSA9OuMmu9wrhEaMVVrLvdF4fz+CKdTOiK7tf0cC1spe63Lk8WAQPEo6IOIYkdW5eXUt7fo6Xqn2Lq3x/wAZfkFNdB0VoyE58H6Puoj/AOXb/wAdx/8AitzTP0c5mkBurtNzr3QdnI8A0gAX1wfSr3opEktgNPStLjtYY4Yl3Y4lCqPAD8z1J6kmtyiilAKKKKACiiigAooooAKKKKACiiigAooooADSYoooAMU2Xmy1pMcy2tvIfFooyfiVzSUUAZNO2etrbjBbwxE8zHGik+pUZNOAFFFAC0lFFADNtRsjbalD3VzHvgcVYcHjPijdPyPXNcz6xsjFDqBtlaQx727klN7GfELj5UUUAdAbD9mtlpyrJDGWmK/1shDOAeYXAAX3AVMcUUUgC0UUUoBRRRQAUUUUAFFFFABRRRQAUUUUAFFFFAH/2Q=="/>
          <p:cNvSpPr>
            <a:spLocks noChangeAspect="1" noChangeArrowheads="1"/>
          </p:cNvSpPr>
          <p:nvPr/>
        </p:nvSpPr>
        <p:spPr bwMode="auto">
          <a:xfrm>
            <a:off x="63500" y="-833437"/>
            <a:ext cx="2286000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8709" y="1147868"/>
            <a:ext cx="8153400" cy="4892040"/>
            <a:chOff x="258709" y="1147868"/>
            <a:chExt cx="8153400" cy="4892040"/>
          </a:xfrm>
        </p:grpSpPr>
        <p:pic>
          <p:nvPicPr>
            <p:cNvPr id="3" name="Picture 2" descr="map-reduce with RMR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09" y="1147868"/>
              <a:ext cx="8153400" cy="4892040"/>
            </a:xfrm>
            <a:prstGeom prst="rect">
              <a:avLst/>
            </a:prstGeom>
          </p:spPr>
        </p:pic>
        <p:pic>
          <p:nvPicPr>
            <p:cNvPr id="8" name="Picture 2" descr="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2286000"/>
              <a:ext cx="802106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371" y="3048000"/>
              <a:ext cx="802106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237" y="3858154"/>
              <a:ext cx="802106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237" y="4637828"/>
              <a:ext cx="802106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3041597"/>
              <a:ext cx="802106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2343" y="3827674"/>
              <a:ext cx="802106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66" y="5355710"/>
            <a:ext cx="219175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1446" y="4975256"/>
            <a:ext cx="4095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http://www.edge.org/3rd_culture/anderson08/anderson08_index.html</a:t>
            </a:r>
            <a:endParaRPr lang="en-US" sz="1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8709" y="1518551"/>
            <a:ext cx="3856091" cy="3372049"/>
            <a:chOff x="432378" y="2511148"/>
            <a:chExt cx="3856091" cy="3372049"/>
          </a:xfrm>
        </p:grpSpPr>
        <p:pic>
          <p:nvPicPr>
            <p:cNvPr id="279554" name="Picture 2" descr="http://2.bp.blogspot.com/-IDGpKCs90q4/T_Oa269zI8I/AAAAAAAAAUM/gQ85rCFSwHE/s1600/EndOfScientificApproac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378" y="2957117"/>
              <a:ext cx="3816624" cy="2926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21469" y="2511148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2008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49" y="3412085"/>
            <a:ext cx="3840480" cy="196308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876800" y="798493"/>
            <a:ext cx="3493947" cy="2332054"/>
            <a:chOff x="4811426" y="1518551"/>
            <a:chExt cx="3493947" cy="2332054"/>
          </a:xfrm>
        </p:grpSpPr>
        <p:sp>
          <p:nvSpPr>
            <p:cNvPr id="9" name="TextBox 8"/>
            <p:cNvSpPr txBox="1"/>
            <p:nvPr/>
          </p:nvSpPr>
          <p:spPr>
            <a:xfrm>
              <a:off x="5910700" y="1518551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2013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811426" y="2280945"/>
              <a:ext cx="3493947" cy="1569660"/>
              <a:chOff x="485924" y="1142734"/>
              <a:chExt cx="3493947" cy="1569660"/>
            </a:xfrm>
          </p:grpSpPr>
          <p:pic>
            <p:nvPicPr>
              <p:cNvPr id="1026" name="Picture 2" descr="big data definiti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924" y="1251646"/>
                <a:ext cx="1216025" cy="1216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701949" y="1142734"/>
                <a:ext cx="227792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444444"/>
                    </a:solidFill>
                    <a:latin typeface="Helvetica" panose="020B0604020202020204" pitchFamily="34" charset="0"/>
                  </a:rPr>
                  <a:t>Big Data is one of THE biggest buzzwords around at the moment, and I believe big data will change the world</a:t>
                </a:r>
                <a:r>
                  <a:rPr lang="en-US" sz="1200" dirty="0" smtClean="0">
                    <a:solidFill>
                      <a:srgbClr val="444444"/>
                    </a:solidFill>
                    <a:latin typeface="Helvetica" panose="020B0604020202020204" pitchFamily="34" charset="0"/>
                  </a:rPr>
                  <a:t>.</a:t>
                </a:r>
              </a:p>
              <a:p>
                <a:endParaRPr lang="en-US" sz="1200" dirty="0" smtClean="0">
                  <a:solidFill>
                    <a:srgbClr val="444444"/>
                  </a:solidFill>
                  <a:latin typeface="Helvetica" panose="020B0604020202020204" pitchFamily="34" charset="0"/>
                </a:endParaRPr>
              </a:p>
              <a:p>
                <a:r>
                  <a:rPr lang="en-US" sz="1200" dirty="0" smtClean="0">
                    <a:solidFill>
                      <a:srgbClr val="444444"/>
                    </a:solidFill>
                    <a:latin typeface="Helvetica" panose="020B0604020202020204" pitchFamily="34" charset="0"/>
                  </a:rPr>
                  <a:t>Bernard Marr: 6/6/13</a:t>
                </a:r>
              </a:p>
              <a:p>
                <a:r>
                  <a:rPr lang="en-US" sz="1200" dirty="0" smtClean="0">
                    <a:solidFill>
                      <a:srgbClr val="444444"/>
                    </a:solidFill>
                    <a:latin typeface="Helvetica" panose="020B0604020202020204" pitchFamily="34" charset="0"/>
                  </a:rPr>
                  <a:t>http</a:t>
                </a:r>
                <a:r>
                  <a:rPr lang="en-US" sz="1200" dirty="0">
                    <a:solidFill>
                      <a:srgbClr val="444444"/>
                    </a:solidFill>
                    <a:latin typeface="Helvetica" panose="020B0604020202020204" pitchFamily="34" charset="0"/>
                  </a:rPr>
                  <a:t>://</a:t>
                </a:r>
                <a:r>
                  <a:rPr lang="en-US" sz="1200" dirty="0" smtClean="0">
                    <a:solidFill>
                      <a:srgbClr val="444444"/>
                    </a:solidFill>
                    <a:latin typeface="Helvetica" panose="020B0604020202020204" pitchFamily="34" charset="0"/>
                  </a:rPr>
                  <a:t>bit.ly/16X59iL</a:t>
                </a:r>
              </a:p>
              <a:p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88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Theory that could help deflate the hype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Provide a definition of big data that makes statistical sense </a:t>
            </a:r>
          </a:p>
          <a:p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C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haracterize the type of data mining classification problem in which more data does beat sophisticated models</a:t>
            </a:r>
          </a:p>
          <a:p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Describe the boundary where </a:t>
            </a:r>
            <a:r>
              <a:rPr lang="en-US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rpart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type algorithms should yield to </a:t>
            </a:r>
            <a:r>
              <a:rPr lang="en-US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rxDTree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type approaches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000" b="1" dirty="0" smtClean="0"/>
              <a:t>Statistics vs. Data Mining</a:t>
            </a:r>
          </a:p>
          <a:p>
            <a:pPr lvl="1"/>
            <a:r>
              <a:rPr lang="en-US" sz="2000" dirty="0" smtClean="0"/>
              <a:t>Statistical Modeling: The Two Cultures, Leo </a:t>
            </a:r>
            <a:r>
              <a:rPr lang="en-US" sz="2000" dirty="0" err="1" smtClean="0"/>
              <a:t>Breiman</a:t>
            </a:r>
            <a:r>
              <a:rPr lang="en-US" sz="2000" dirty="0"/>
              <a:t>, 2001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bit.ly/15gO2oB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Mathematical Formulations of Big Data Issues</a:t>
            </a:r>
          </a:p>
          <a:p>
            <a:pPr lvl="1"/>
            <a:r>
              <a:rPr lang="en-US" sz="2000" dirty="0" smtClean="0"/>
              <a:t>On Measuring and Correcting he Effects of Data Mining and </a:t>
            </a:r>
            <a:r>
              <a:rPr lang="en-US" sz="2000" dirty="0"/>
              <a:t>Model Selection: Ye ,1998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bit.ly/12YpZN7</a:t>
            </a:r>
            <a:endParaRPr lang="en-US" sz="2000" dirty="0"/>
          </a:p>
          <a:p>
            <a:pPr lvl="1"/>
            <a:r>
              <a:rPr lang="en-US" sz="2000" dirty="0" smtClean="0"/>
              <a:t>High-Dimensional Data Analysis: The Curses and Blessings of Dimensionality: </a:t>
            </a:r>
            <a:r>
              <a:rPr lang="en-US" sz="2000" dirty="0" err="1" smtClean="0"/>
              <a:t>Donoho</a:t>
            </a:r>
            <a:r>
              <a:rPr lang="en-US" sz="2000" dirty="0" smtClean="0"/>
              <a:t>, 2000  </a:t>
            </a: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stanford.io/fbQoQU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b="1" dirty="0" smtClean="0"/>
              <a:t>Machine Learning in the </a:t>
            </a:r>
            <a:r>
              <a:rPr lang="en-US" sz="2000" b="1" dirty="0" err="1" smtClean="0"/>
              <a:t>Hadoop</a:t>
            </a:r>
            <a:r>
              <a:rPr lang="en-US" sz="2000" b="1" dirty="0" smtClean="0"/>
              <a:t> Environment</a:t>
            </a:r>
          </a:p>
          <a:p>
            <a:pPr lvl="1"/>
            <a:r>
              <a:rPr lang="en-US" sz="2000" dirty="0" smtClean="0"/>
              <a:t>Large Scale Machine Learning at Twitter: Lin and </a:t>
            </a:r>
            <a:r>
              <a:rPr lang="en-US" sz="2000" dirty="0" err="1" smtClean="0"/>
              <a:t>Kolcz</a:t>
            </a:r>
            <a:r>
              <a:rPr lang="en-US" sz="2000" dirty="0"/>
              <a:t>, 2012 </a:t>
            </a: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bit.ly/JMQEhP</a:t>
            </a:r>
            <a:endParaRPr lang="en-US" sz="2000" dirty="0"/>
          </a:p>
          <a:p>
            <a:pPr lvl="1"/>
            <a:r>
              <a:rPr lang="en-US" sz="2000" dirty="0" smtClean="0"/>
              <a:t>Scaling </a:t>
            </a:r>
            <a:r>
              <a:rPr lang="en-US" sz="2000" dirty="0"/>
              <a:t>Big Data Mining </a:t>
            </a:r>
            <a:r>
              <a:rPr lang="en-US" sz="2000" dirty="0" smtClean="0"/>
              <a:t>Infrastructure: The </a:t>
            </a:r>
            <a:r>
              <a:rPr lang="en-US" sz="2000" dirty="0"/>
              <a:t>Twitter </a:t>
            </a:r>
            <a:r>
              <a:rPr lang="en-US" sz="2000" dirty="0" smtClean="0"/>
              <a:t>Experience: Lin and </a:t>
            </a:r>
            <a:r>
              <a:rPr lang="en-US" sz="2000" dirty="0" err="1" smtClean="0"/>
              <a:t>Ryaboy</a:t>
            </a:r>
            <a:r>
              <a:rPr lang="en-US" sz="2000" dirty="0" smtClean="0"/>
              <a:t>, 2012 </a:t>
            </a:r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bit.ly/10kVOca</a:t>
            </a:r>
            <a:endParaRPr lang="en-US" sz="2000" dirty="0" smtClean="0"/>
          </a:p>
          <a:p>
            <a:pPr lvl="1"/>
            <a:r>
              <a:rPr lang="en-US" sz="2000" dirty="0"/>
              <a:t>How-to: Resample from a Large Data Set in parallel (with R on </a:t>
            </a:r>
            <a:r>
              <a:rPr lang="en-US" sz="2000" dirty="0" err="1"/>
              <a:t>Hadoop</a:t>
            </a:r>
            <a:r>
              <a:rPr lang="en-US" sz="2000" dirty="0"/>
              <a:t>): </a:t>
            </a:r>
            <a:r>
              <a:rPr lang="en-US" sz="2000" dirty="0" err="1"/>
              <a:t>Laserson</a:t>
            </a:r>
            <a:r>
              <a:rPr lang="en-US" sz="2000" dirty="0"/>
              <a:t> </a:t>
            </a:r>
            <a:r>
              <a:rPr lang="en-US" sz="2000" dirty="0" smtClean="0"/>
              <a:t>2013 </a:t>
            </a:r>
            <a:r>
              <a:rPr lang="en-US" sz="2000" dirty="0">
                <a:hlinkClick r:id="rId7"/>
              </a:rPr>
              <a:t>http://</a:t>
            </a:r>
            <a:r>
              <a:rPr lang="en-US" sz="2000" dirty="0" smtClean="0">
                <a:hlinkClick r:id="rId7"/>
              </a:rPr>
              <a:t>bit.ly/YRQIDD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b="1" dirty="0"/>
              <a:t>Statistical Techniques for Big </a:t>
            </a:r>
            <a:r>
              <a:rPr lang="en-US" sz="2000" b="1" dirty="0" smtClean="0"/>
              <a:t>Data</a:t>
            </a:r>
            <a:endParaRPr lang="en-US" sz="2000" dirty="0" smtClean="0"/>
          </a:p>
          <a:p>
            <a:pPr lvl="1"/>
            <a:r>
              <a:rPr lang="en-US" sz="2000" dirty="0" smtClean="0"/>
              <a:t>A Scalable Bootstrap for Massive Data, </a:t>
            </a:r>
            <a:r>
              <a:rPr lang="en-US" sz="2000" dirty="0" err="1" smtClean="0"/>
              <a:t>Kleiner</a:t>
            </a:r>
            <a:r>
              <a:rPr lang="en-US" sz="2000" dirty="0" smtClean="0"/>
              <a:t> et. al., </a:t>
            </a:r>
            <a:r>
              <a:rPr lang="en-US" sz="2000" dirty="0"/>
              <a:t>2011 </a:t>
            </a:r>
            <a:r>
              <a:rPr lang="en-US" sz="2000" dirty="0">
                <a:hlinkClick r:id="rId8"/>
              </a:rPr>
              <a:t>http://</a:t>
            </a:r>
            <a:r>
              <a:rPr lang="en-US" sz="2000" dirty="0" smtClean="0">
                <a:hlinkClick r:id="rId8"/>
              </a:rPr>
              <a:t>bit.ly/PfaO75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b="1" dirty="0" smtClean="0"/>
              <a:t>Big Data Decision Trees</a:t>
            </a:r>
          </a:p>
          <a:p>
            <a:pPr lvl="1"/>
            <a:r>
              <a:rPr lang="en-US" sz="2000" dirty="0" smtClean="0"/>
              <a:t>Big Data Decision Trees with R: Cal away, </a:t>
            </a:r>
            <a:r>
              <a:rPr lang="en-US" sz="2000" dirty="0" err="1" smtClean="0"/>
              <a:t>Edlefsen</a:t>
            </a:r>
            <a:r>
              <a:rPr lang="en-US" sz="2000" dirty="0" smtClean="0"/>
              <a:t> </a:t>
            </a:r>
            <a:r>
              <a:rPr lang="en-US" sz="2000" dirty="0"/>
              <a:t>and Gong </a:t>
            </a:r>
            <a:r>
              <a:rPr lang="en-US" sz="2000" dirty="0">
                <a:hlinkClick r:id="rId9"/>
              </a:rPr>
              <a:t>http://</a:t>
            </a:r>
            <a:r>
              <a:rPr lang="en-US" sz="2000" dirty="0" smtClean="0">
                <a:hlinkClick r:id="rId9"/>
              </a:rPr>
              <a:t>bit.ly/10BtmrW</a:t>
            </a:r>
            <a:endParaRPr lang="en-US" sz="2000" dirty="0" smtClean="0"/>
          </a:p>
          <a:p>
            <a:pPr lvl="1"/>
            <a:r>
              <a:rPr lang="en-US" sz="2000" dirty="0" smtClean="0"/>
              <a:t>A streaming parallel decision tree algorithm: Ben-</a:t>
            </a:r>
            <a:r>
              <a:rPr lang="en-US" sz="2000" dirty="0" err="1" smtClean="0"/>
              <a:t>Haim</a:t>
            </a:r>
            <a:r>
              <a:rPr lang="en-US" sz="2000" dirty="0" smtClean="0"/>
              <a:t> and </a:t>
            </a:r>
            <a:r>
              <a:rPr lang="en-US" sz="2000" dirty="0"/>
              <a:t>Yom-Tov, </a:t>
            </a:r>
            <a:r>
              <a:rPr lang="en-US" sz="2000" dirty="0" smtClean="0"/>
              <a:t>2010</a:t>
            </a:r>
          </a:p>
          <a:p>
            <a:pPr lvl="2"/>
            <a:r>
              <a:rPr lang="en-US" sz="2000" dirty="0" smtClean="0"/>
              <a:t>Short paper </a:t>
            </a:r>
            <a:r>
              <a:rPr lang="en-US" sz="2000" dirty="0" smtClean="0">
                <a:hlinkClick r:id="rId10"/>
              </a:rPr>
              <a:t>http</a:t>
            </a:r>
            <a:r>
              <a:rPr lang="en-US" sz="2000" dirty="0">
                <a:hlinkClick r:id="rId10"/>
              </a:rPr>
              <a:t>://</a:t>
            </a:r>
            <a:r>
              <a:rPr lang="en-US" sz="2000" dirty="0" smtClean="0">
                <a:hlinkClick r:id="rId10"/>
              </a:rPr>
              <a:t>bit.ly/11BHdK4</a:t>
            </a:r>
            <a:endParaRPr lang="en-US" sz="2000" dirty="0" smtClean="0"/>
          </a:p>
          <a:p>
            <a:pPr lvl="2"/>
            <a:r>
              <a:rPr lang="en-US" sz="2000" dirty="0"/>
              <a:t>Long paper </a:t>
            </a:r>
            <a:r>
              <a:rPr lang="en-US" sz="2000" dirty="0">
                <a:hlinkClick r:id="rId11"/>
              </a:rPr>
              <a:t>http://</a:t>
            </a:r>
            <a:r>
              <a:rPr lang="en-US" sz="2000" dirty="0" smtClean="0">
                <a:hlinkClick r:id="rId11"/>
              </a:rPr>
              <a:t>bit.ly/11PJ0Kr</a:t>
            </a:r>
            <a:endParaRPr lang="en-US" sz="20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89" y="1052830"/>
            <a:ext cx="5303520" cy="530352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collision of two cultures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09" y="1339238"/>
            <a:ext cx="8631936" cy="71816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Putting </a:t>
            </a:r>
            <a:r>
              <a:rPr lang="fr-FR" dirty="0" smtClean="0"/>
              <a:t>the </a:t>
            </a:r>
            <a:r>
              <a:rPr lang="fr-FR" dirty="0" err="1" smtClean="0"/>
              <a:t>hype</a:t>
            </a:r>
            <a:r>
              <a:rPr lang="fr-FR" dirty="0" smtClean="0"/>
              <a:t> </a:t>
            </a:r>
            <a:r>
              <a:rPr lang="fr-FR" dirty="0" err="1" smtClean="0"/>
              <a:t>aside</a:t>
            </a:r>
            <a:r>
              <a:rPr lang="fr-FR" dirty="0"/>
              <a:t>:</a:t>
            </a:r>
            <a:r>
              <a:rPr lang="fr-FR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068330"/>
            <a:ext cx="2209800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are the practical aspects of doing statistics</a:t>
            </a:r>
          </a:p>
          <a:p>
            <a:pPr algn="ctr"/>
            <a:r>
              <a:rPr lang="en-US" dirty="0" smtClean="0"/>
              <a:t> on large data sets?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45810" y="2660649"/>
            <a:ext cx="2550251" cy="1546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tools exist </a:t>
            </a:r>
          </a:p>
          <a:p>
            <a:pPr algn="ctr"/>
            <a:r>
              <a:rPr lang="en-US" dirty="0" smtClean="0"/>
              <a:t>in R </a:t>
            </a:r>
          </a:p>
          <a:p>
            <a:pPr algn="ctr"/>
            <a:r>
              <a:rPr lang="en-US" dirty="0" smtClean="0"/>
              <a:t>to meet the challenges </a:t>
            </a:r>
          </a:p>
          <a:p>
            <a:pPr algn="ctr"/>
            <a:r>
              <a:rPr lang="en-US" dirty="0" smtClean="0"/>
              <a:t>of large data sets?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4200" y="908049"/>
            <a:ext cx="1009055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would some theory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Sweet Spot for </a:t>
            </a:r>
            <a:r>
              <a:rPr lang="en-US" dirty="0" smtClean="0"/>
              <a:t>“doing” </a:t>
            </a:r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785203"/>
            <a:ext cx="5842190" cy="4604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we have come to love </a:t>
            </a:r>
            <a:r>
              <a:rPr lang="en-US" dirty="0" smtClean="0"/>
              <a:t>it: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Any algorithm you can imagine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“in the flow” work environment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 sense of always moving forward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Quick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You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can get far without much real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323983"/>
            <a:ext cx="2152651" cy="4391017"/>
            <a:chOff x="381000" y="1323983"/>
            <a:chExt cx="2152651" cy="4391017"/>
          </a:xfrm>
        </p:grpSpPr>
        <p:sp>
          <p:nvSpPr>
            <p:cNvPr id="6" name="Rectangle 5"/>
            <p:cNvSpPr/>
            <p:nvPr/>
          </p:nvSpPr>
          <p:spPr>
            <a:xfrm>
              <a:off x="1524001" y="4637314"/>
              <a:ext cx="914400" cy="1066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</a:t>
              </a:r>
            </a:p>
            <a:p>
              <a:pPr algn="ctr"/>
              <a:r>
                <a:rPr lang="en-US" sz="1400" dirty="0" smtClean="0"/>
                <a:t>In </a:t>
              </a:r>
            </a:p>
            <a:p>
              <a:pPr algn="ctr"/>
              <a:r>
                <a:rPr lang="en-US" sz="1400" dirty="0" smtClean="0"/>
                <a:t>Memory</a:t>
              </a:r>
              <a:endParaRPr lang="en-US" sz="1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1219200" y="1981200"/>
              <a:ext cx="0" cy="373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000" y="429876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/>
                <a:t>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351" y="1323983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 of rows</a:t>
              </a:r>
              <a:endParaRPr lang="en-US" dirty="0"/>
            </a:p>
          </p:txBody>
        </p:sp>
      </p:grpSp>
      <p:pic>
        <p:nvPicPr>
          <p:cNvPr id="10" name="Picture 2" descr="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9" y="1738553"/>
            <a:ext cx="952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2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Realms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2182" y="1230337"/>
            <a:ext cx="2066757" cy="4344255"/>
            <a:chOff x="258709" y="1192237"/>
            <a:chExt cx="2066757" cy="4344255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152918" y="1954482"/>
              <a:ext cx="0" cy="35820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0753" y="3352815"/>
              <a:ext cx="551854" cy="324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11</a:t>
              </a:r>
              <a:endParaRPr lang="en-US" sz="1600" baseline="30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728" y="1192237"/>
              <a:ext cx="1857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 of rows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9792" y="4306227"/>
              <a:ext cx="551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/>
                <a:t>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709" y="2058130"/>
              <a:ext cx="760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&gt;10</a:t>
              </a:r>
              <a:r>
                <a:rPr lang="en-US" sz="1600" baseline="30000" dirty="0" smtClean="0"/>
                <a:t>12</a:t>
              </a:r>
              <a:endParaRPr lang="en-US" sz="1600" baseline="30000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1118160" y="5498392"/>
            <a:ext cx="6390882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52918" y="5791200"/>
            <a:ext cx="745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Feels</a:t>
            </a:r>
            <a:r>
              <a:rPr lang="en-US" dirty="0" smtClean="0"/>
              <a:t> like statistics                                       </a:t>
            </a:r>
            <a:r>
              <a:rPr lang="en-US" i="1" dirty="0" smtClean="0"/>
              <a:t>Feels</a:t>
            </a:r>
            <a:r>
              <a:rPr lang="en-US" dirty="0" smtClean="0"/>
              <a:t> like machine learning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742593" y="4649885"/>
            <a:ext cx="914400" cy="822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</a:p>
          <a:p>
            <a:pPr algn="ctr"/>
            <a:r>
              <a:rPr lang="en-US" sz="1400" dirty="0" smtClean="0"/>
              <a:t>In </a:t>
            </a:r>
          </a:p>
          <a:p>
            <a:pPr algn="ctr"/>
            <a:r>
              <a:rPr lang="en-US" sz="1400" dirty="0" smtClean="0"/>
              <a:t>Memory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1352507"/>
            <a:ext cx="1693634" cy="4162219"/>
            <a:chOff x="3048000" y="1352507"/>
            <a:chExt cx="1693634" cy="4162219"/>
          </a:xfrm>
        </p:grpSpPr>
        <p:grpSp>
          <p:nvGrpSpPr>
            <p:cNvPr id="11" name="Group 10"/>
            <p:cNvGrpSpPr/>
            <p:nvPr/>
          </p:nvGrpSpPr>
          <p:grpSpPr>
            <a:xfrm>
              <a:off x="3124201" y="3228600"/>
              <a:ext cx="1353000" cy="2286126"/>
              <a:chOff x="3124201" y="3228600"/>
              <a:chExt cx="1353000" cy="2286126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3124201" y="3228600"/>
                <a:ext cx="21411" cy="2286126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Flowchart: Magnetic Disk 24"/>
              <p:cNvSpPr/>
              <p:nvPr/>
            </p:nvSpPr>
            <p:spPr>
              <a:xfrm>
                <a:off x="3578431" y="3502983"/>
                <a:ext cx="898770" cy="1737360"/>
              </a:xfrm>
              <a:prstGeom prst="flowChartMagneticDisk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Data in a File</a:t>
                </a:r>
                <a:endParaRPr lang="en-US" sz="1600" dirty="0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048000" y="1352507"/>
              <a:ext cx="1693634" cy="8382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realm of “chunking”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34404" y="974030"/>
            <a:ext cx="2543411" cy="4524362"/>
            <a:chOff x="4834404" y="974030"/>
            <a:chExt cx="2543411" cy="45243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6062" y="974030"/>
              <a:ext cx="2191753" cy="53340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834404" y="1352507"/>
              <a:ext cx="2401211" cy="4145885"/>
              <a:chOff x="4834404" y="1352507"/>
              <a:chExt cx="2401211" cy="414588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834404" y="2320102"/>
                <a:ext cx="2401211" cy="3178290"/>
                <a:chOff x="4834404" y="2320102"/>
                <a:chExt cx="2401211" cy="317829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34404" y="2320102"/>
                  <a:ext cx="2328016" cy="3178290"/>
                  <a:chOff x="4834404" y="2320102"/>
                  <a:chExt cx="2328016" cy="3178290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H="1" flipV="1">
                    <a:off x="4834404" y="2320102"/>
                    <a:ext cx="47355" cy="317829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Flowchart: Magnetic Disk 37"/>
                  <p:cNvSpPr/>
                  <p:nvPr/>
                </p:nvSpPr>
                <p:spPr>
                  <a:xfrm>
                    <a:off x="5132525" y="2739647"/>
                    <a:ext cx="898770" cy="1005840"/>
                  </a:xfrm>
                  <a:prstGeom prst="flowChartMagneticDisk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Data </a:t>
                    </a:r>
                    <a:endParaRPr lang="en-US" sz="1600" dirty="0"/>
                  </a:p>
                </p:txBody>
              </p:sp>
              <p:sp>
                <p:nvSpPr>
                  <p:cNvPr id="39" name="Flowchart: Magnetic Disk 38"/>
                  <p:cNvSpPr/>
                  <p:nvPr/>
                </p:nvSpPr>
                <p:spPr>
                  <a:xfrm>
                    <a:off x="6263650" y="2729645"/>
                    <a:ext cx="898770" cy="1005840"/>
                  </a:xfrm>
                  <a:prstGeom prst="flowChartMagneticDisk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 in  </a:t>
                    </a:r>
                    <a:endParaRPr lang="en-US" sz="1600" dirty="0"/>
                  </a:p>
                </p:txBody>
              </p:sp>
              <p:sp>
                <p:nvSpPr>
                  <p:cNvPr id="40" name="Flowchart: Magnetic Disk 39"/>
                  <p:cNvSpPr/>
                  <p:nvPr/>
                </p:nvSpPr>
                <p:spPr>
                  <a:xfrm>
                    <a:off x="5158940" y="4057479"/>
                    <a:ext cx="898770" cy="1005840"/>
                  </a:xfrm>
                  <a:prstGeom prst="flowChartMagneticDisk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Multiple</a:t>
                    </a:r>
                    <a:endParaRPr lang="en-US" sz="1600" dirty="0"/>
                  </a:p>
                </p:txBody>
              </p:sp>
            </p:grpSp>
            <p:sp>
              <p:nvSpPr>
                <p:cNvPr id="41" name="Flowchart: Magnetic Disk 40"/>
                <p:cNvSpPr/>
                <p:nvPr/>
              </p:nvSpPr>
              <p:spPr>
                <a:xfrm>
                  <a:off x="6336845" y="4058445"/>
                  <a:ext cx="898770" cy="1005840"/>
                </a:xfrm>
                <a:prstGeom prst="flowChartMagneticDisk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 Files</a:t>
                  </a:r>
                  <a:endParaRPr lang="en-US" sz="1600" dirty="0"/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5257800" y="1352507"/>
                <a:ext cx="1693634" cy="8382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The realm of massive data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9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realm </a:t>
            </a:r>
            <a:r>
              <a:rPr lang="en-US" dirty="0"/>
              <a:t>of “chunking”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1" y="1447282"/>
            <a:ext cx="5842190" cy="4604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What’s new here?</a:t>
            </a:r>
            <a:endParaRPr lang="en-US" dirty="0" smtClean="0">
              <a:hlinkClick r:id="rId2" action="ppaction://hlinksldjump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External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memory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Distributed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Change your way of working</a:t>
            </a:r>
          </a:p>
          <a:p>
            <a:pPr marL="0" indent="0">
              <a:buNone/>
            </a:pP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0752" y="1323983"/>
            <a:ext cx="2142899" cy="4391017"/>
            <a:chOff x="390752" y="1323983"/>
            <a:chExt cx="2142899" cy="4391017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219200" y="1981200"/>
              <a:ext cx="0" cy="373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0752" y="3438788"/>
              <a:ext cx="599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11</a:t>
              </a:r>
              <a:endParaRPr lang="en-US" sz="1600" baseline="30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351" y="1323983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 of rows</a:t>
              </a:r>
              <a:endParaRPr lang="en-US" dirty="0"/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1524001" y="4038600"/>
            <a:ext cx="898770" cy="173736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in a 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9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realm </a:t>
            </a:r>
            <a:r>
              <a:rPr lang="en-US" dirty="0"/>
              <a:t>of “chunking”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348228"/>
            <a:ext cx="5842190" cy="31247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External Memory Algorithms</a:t>
            </a:r>
            <a:endParaRPr lang="en-US" dirty="0" smtClean="0">
              <a:hlinkClick r:id="rId2" action="ppaction://hlinksldjump"/>
            </a:endParaRPr>
          </a:p>
          <a:p>
            <a:pPr marL="0" indent="0">
              <a:buNone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Operate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on data chunk by 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chunk</a:t>
            </a:r>
          </a:p>
          <a:p>
            <a:pPr marL="0" indent="0">
              <a:buNone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Declare and initialize the variables needed</a:t>
            </a:r>
          </a:p>
          <a:p>
            <a:pPr marL="0" indent="0">
              <a:buNone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for( </a:t>
            </a:r>
            <a:r>
              <a:rPr lang="en-US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i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in 1 to </a:t>
            </a:r>
            <a:r>
              <a:rPr lang="en-US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number_of</a:t>
            </a:r>
            <a:r>
              <a:rPr lang="en-US" dirty="0" err="1">
                <a:latin typeface="CordiaUPC" panose="020B0304020202020204" pitchFamily="34" charset="-34"/>
                <a:cs typeface="CordiaUPC" panose="020B0304020202020204" pitchFamily="34" charset="-34"/>
              </a:rPr>
              <a:t>_</a:t>
            </a:r>
            <a:r>
              <a:rPr lang="en-US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chunks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) {</a:t>
            </a:r>
            <a:b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       Perform the calculations for that chunk</a:t>
            </a:r>
          </a:p>
          <a:p>
            <a:pPr marL="0" indent="0">
              <a:buNone/>
            </a:pP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         update the variables being computed}</a:t>
            </a:r>
          </a:p>
          <a:p>
            <a:pPr marL="0" indent="0">
              <a:buNone/>
            </a:pP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When all chunks have been processed do the final calculations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0752" y="1323983"/>
            <a:ext cx="2142899" cy="4391017"/>
            <a:chOff x="390752" y="1323983"/>
            <a:chExt cx="2142899" cy="4391017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219200" y="1981200"/>
              <a:ext cx="0" cy="373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0752" y="3438788"/>
              <a:ext cx="599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11</a:t>
              </a:r>
              <a:endParaRPr lang="en-US" sz="1600" baseline="30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351" y="1323983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 of rows</a:t>
              </a:r>
              <a:endParaRPr lang="en-US" dirty="0"/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1524001" y="4038600"/>
            <a:ext cx="898770" cy="173736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in a File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819400" y="4692221"/>
            <a:ext cx="4876800" cy="103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only see a small part of the data at one time – some things e.g. factors are trouble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realm </a:t>
            </a:r>
            <a:r>
              <a:rPr lang="en-US" dirty="0"/>
              <a:t>of “chunking”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1" y="1447282"/>
            <a:ext cx="5842190" cy="46043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# Each record of the data file contains </a:t>
            </a:r>
            <a:r>
              <a:rPr lang="en-US" dirty="0" err="1">
                <a:solidFill>
                  <a:srgbClr val="008000"/>
                </a:solidFill>
              </a:rPr>
              <a:t>informtion</a:t>
            </a:r>
            <a:r>
              <a:rPr lang="en-US" dirty="0">
                <a:solidFill>
                  <a:srgbClr val="008000"/>
                </a:solidFill>
              </a:rPr>
              <a:t> for individual commercial airline flights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# One of the variables collected is the </a:t>
            </a:r>
            <a:r>
              <a:rPr lang="en-US" dirty="0" err="1">
                <a:solidFill>
                  <a:srgbClr val="008000"/>
                </a:solidFill>
              </a:rPr>
              <a:t>DayOfWeek</a:t>
            </a:r>
            <a:r>
              <a:rPr lang="en-US" dirty="0">
                <a:solidFill>
                  <a:srgbClr val="008000"/>
                </a:solidFill>
              </a:rPr>
              <a:t> of the flight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# This function tabulates </a:t>
            </a:r>
            <a:r>
              <a:rPr lang="en-US" dirty="0" err="1">
                <a:solidFill>
                  <a:srgbClr val="008000"/>
                </a:solidFill>
              </a:rPr>
              <a:t>DayOfWeek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</a:rPr>
              <a:t>chunkTable</a:t>
            </a:r>
            <a:r>
              <a:rPr lang="en-US" dirty="0">
                <a:solidFill>
                  <a:prstClr val="black"/>
                </a:solidFill>
              </a:rPr>
              <a:t> &lt;- </a:t>
            </a:r>
            <a:r>
              <a:rPr lang="en-US" dirty="0">
                <a:solidFill>
                  <a:srgbClr val="0000FF"/>
                </a:solidFill>
              </a:rPr>
              <a:t>function(</a:t>
            </a:r>
            <a:r>
              <a:rPr lang="en-US" dirty="0" err="1">
                <a:solidFill>
                  <a:prstClr val="black"/>
                </a:solidFill>
              </a:rPr>
              <a:t>fileName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varsToKeep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NULL,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blocksPerRead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ProcessChunkAndUpdate</a:t>
            </a:r>
            <a:r>
              <a:rPr lang="en-US" dirty="0">
                <a:solidFill>
                  <a:prstClr val="black"/>
                </a:solidFill>
              </a:rPr>
              <a:t> &lt;- </a:t>
            </a:r>
            <a:r>
              <a:rPr lang="en-US" dirty="0">
                <a:solidFill>
                  <a:srgbClr val="0000FF"/>
                </a:solidFill>
              </a:rPr>
              <a:t>function(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dataList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>
                <a:solidFill>
                  <a:prstClr val="black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r>
              <a:rPr lang="en-US" dirty="0">
                <a:solidFill>
                  <a:srgbClr val="008000"/>
                </a:solidFill>
              </a:rPr>
              <a:t># Process Data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r>
              <a:rPr lang="en-US" dirty="0" err="1">
                <a:solidFill>
                  <a:prstClr val="black"/>
                </a:solidFill>
              </a:rPr>
              <a:t>chunkTable</a:t>
            </a:r>
            <a:r>
              <a:rPr lang="en-US" dirty="0">
                <a:solidFill>
                  <a:prstClr val="black"/>
                </a:solidFill>
              </a:rPr>
              <a:t> &lt;- table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as.data.frame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dataList</a:t>
            </a:r>
            <a:r>
              <a:rPr lang="en-US" dirty="0">
                <a:solidFill>
                  <a:srgbClr val="0000FF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r>
              <a:rPr lang="en-US" dirty="0">
                <a:solidFill>
                  <a:srgbClr val="008000"/>
                </a:solidFill>
              </a:rPr>
              <a:t># Update Results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r>
              <a:rPr lang="en-US" dirty="0" err="1">
                <a:solidFill>
                  <a:prstClr val="black"/>
                </a:solidFill>
              </a:rPr>
              <a:t>tableSum</a:t>
            </a:r>
            <a:r>
              <a:rPr lang="en-US" dirty="0">
                <a:solidFill>
                  <a:prstClr val="black"/>
                </a:solidFill>
              </a:rPr>
              <a:t> &lt;- </a:t>
            </a:r>
            <a:r>
              <a:rPr lang="en-US" dirty="0" err="1">
                <a:solidFill>
                  <a:prstClr val="black"/>
                </a:solidFill>
              </a:rPr>
              <a:t>chunkTable</a:t>
            </a:r>
            <a:r>
              <a:rPr lang="en-US" dirty="0">
                <a:solidFill>
                  <a:prstClr val="black"/>
                </a:solidFill>
              </a:rPr>
              <a:t> + .</a:t>
            </a:r>
            <a:r>
              <a:rPr lang="en-US" dirty="0" err="1">
                <a:solidFill>
                  <a:prstClr val="black"/>
                </a:solidFill>
              </a:rPr>
              <a:t>rxGet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tableSum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.</a:t>
            </a:r>
            <a:r>
              <a:rPr lang="en-US" dirty="0" err="1">
                <a:solidFill>
                  <a:prstClr val="black"/>
                </a:solidFill>
              </a:rPr>
              <a:t>rxSet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tableSum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tableSum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cat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"Chunk number: "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rxChunkNum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" </a:t>
            </a:r>
            <a:r>
              <a:rPr lang="en-US" dirty="0" err="1">
                <a:solidFill>
                  <a:srgbClr val="FF0000"/>
                </a:solidFill>
              </a:rPr>
              <a:t>tableSum</a:t>
            </a:r>
            <a:r>
              <a:rPr lang="en-US" dirty="0">
                <a:solidFill>
                  <a:srgbClr val="FF0000"/>
                </a:solidFill>
              </a:rPr>
              <a:t> = "</a:t>
            </a:r>
            <a:r>
              <a:rPr lang="en-US" dirty="0">
                <a:solidFill>
                  <a:srgbClr val="0000FF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r>
              <a:rPr lang="en-US" dirty="0" err="1">
                <a:solidFill>
                  <a:prstClr val="black"/>
                </a:solidFill>
              </a:rPr>
              <a:t>tableSum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"\n"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return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</a:rPr>
              <a:t>updatedObjects</a:t>
            </a:r>
            <a:r>
              <a:rPr lang="en-US" dirty="0">
                <a:solidFill>
                  <a:prstClr val="black"/>
                </a:solidFill>
              </a:rPr>
              <a:t> &lt;- </a:t>
            </a:r>
            <a:r>
              <a:rPr lang="en-US" dirty="0" err="1">
                <a:solidFill>
                  <a:prstClr val="black"/>
                </a:solidFill>
              </a:rPr>
              <a:t>rxDataStep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inData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fileName</a:t>
            </a:r>
            <a:r>
              <a:rPr lang="en-US" dirty="0">
                <a:solidFill>
                  <a:srgbClr val="0000FF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	</a:t>
            </a:r>
            <a:r>
              <a:rPr lang="en-US" dirty="0" err="1" smtClean="0">
                <a:solidFill>
                  <a:prstClr val="black"/>
                </a:solidFill>
              </a:rPr>
              <a:t>varsToKeep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varsToKeep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blocksPerRead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blocksPerRead</a:t>
            </a:r>
            <a:r>
              <a:rPr lang="en-US" dirty="0">
                <a:solidFill>
                  <a:srgbClr val="0000FF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r>
              <a:rPr lang="en-US" dirty="0" smtClean="0">
                <a:solidFill>
                  <a:prstClr val="black"/>
                </a:solidFill>
              </a:rPr>
              <a:t>                </a:t>
            </a:r>
            <a:r>
              <a:rPr lang="en-US" dirty="0" err="1" smtClean="0">
                <a:solidFill>
                  <a:prstClr val="black"/>
                </a:solidFill>
              </a:rPr>
              <a:t>transformObjects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list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tableSum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0),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r>
              <a:rPr lang="en-US" dirty="0" smtClean="0">
                <a:solidFill>
                  <a:prstClr val="black"/>
                </a:solidFill>
              </a:rPr>
              <a:t>                </a:t>
            </a:r>
            <a:r>
              <a:rPr lang="en-US" dirty="0" err="1">
                <a:solidFill>
                  <a:prstClr val="black"/>
                </a:solidFill>
              </a:rPr>
              <a:t>transformFunc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ProcessChunkAndUpdate</a:t>
            </a:r>
            <a:r>
              <a:rPr lang="en-US" dirty="0">
                <a:solidFill>
                  <a:srgbClr val="0000FF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                     </a:t>
            </a:r>
            <a:r>
              <a:rPr lang="en-US" dirty="0" smtClean="0">
                <a:solidFill>
                  <a:prstClr val="black"/>
                </a:solidFill>
              </a:rPr>
              <a:t>                   </a:t>
            </a:r>
            <a:r>
              <a:rPr lang="en-US" dirty="0" err="1" smtClean="0">
                <a:solidFill>
                  <a:prstClr val="black"/>
                </a:solidFill>
              </a:rPr>
              <a:t>returnTransformObjects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 smtClean="0">
                <a:solidFill>
                  <a:srgbClr val="0000FF"/>
                </a:solidFill>
              </a:rPr>
              <a:t>TRUE,</a:t>
            </a:r>
            <a:r>
              <a:rPr lang="en-US" dirty="0" err="1" smtClean="0">
                <a:solidFill>
                  <a:prstClr val="black"/>
                </a:solidFill>
              </a:rPr>
              <a:t>reportProgress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>
                <a:solidFill>
                  <a:srgbClr val="0000FF"/>
                </a:solidFill>
              </a:rPr>
              <a:t>0)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                      </a:t>
            </a:r>
            <a:r>
              <a:rPr lang="en-US" dirty="0" smtClean="0">
                <a:solidFill>
                  <a:prstClr val="black"/>
                </a:solidFill>
              </a:rPr>
              <a:t>                  return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updatedObjects</a:t>
            </a:r>
            <a:r>
              <a:rPr lang="en-US" dirty="0" err="1" smtClean="0">
                <a:solidFill>
                  <a:srgbClr val="0000FF"/>
                </a:solidFill>
              </a:rPr>
              <a:t>$</a:t>
            </a:r>
            <a:r>
              <a:rPr lang="en-US" dirty="0" err="1" smtClean="0">
                <a:solidFill>
                  <a:prstClr val="black"/>
                </a:solidFill>
              </a:rPr>
              <a:t>tableSum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</a:rPr>
              <a:t>chunkTable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fileName</a:t>
            </a:r>
            <a:r>
              <a:rPr lang="en-US" dirty="0">
                <a:solidFill>
                  <a:prstClr val="black"/>
                </a:solidFill>
              </a:rPr>
              <a:t>=</a:t>
            </a:r>
            <a:r>
              <a:rPr lang="en-US" dirty="0" err="1">
                <a:solidFill>
                  <a:prstClr val="black"/>
                </a:solidFill>
              </a:rPr>
              <a:t>fileName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varsToKeep</a:t>
            </a:r>
            <a:r>
              <a:rPr lang="en-US" dirty="0">
                <a:solidFill>
                  <a:prstClr val="black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DayOfWeek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&gt; </a:t>
            </a:r>
            <a:r>
              <a:rPr lang="en-US" dirty="0" err="1">
                <a:solidFill>
                  <a:prstClr val="black"/>
                </a:solidFill>
              </a:rPr>
              <a:t>chunkTable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fileName</a:t>
            </a:r>
            <a:r>
              <a:rPr lang="en-US" dirty="0">
                <a:solidFill>
                  <a:prstClr val="black"/>
                </a:solidFill>
              </a:rPr>
              <a:t>=</a:t>
            </a:r>
            <a:r>
              <a:rPr lang="en-US" dirty="0" err="1">
                <a:solidFill>
                  <a:prstClr val="black"/>
                </a:solidFill>
              </a:rPr>
              <a:t>fileName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varsToKeep</a:t>
            </a:r>
            <a:r>
              <a:rPr lang="en-US" dirty="0">
                <a:solidFill>
                  <a:prstClr val="black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DayOfWeek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Chunk number: 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tableSum</a:t>
            </a:r>
            <a:r>
              <a:rPr lang="en-US" dirty="0">
                <a:solidFill>
                  <a:prstClr val="black"/>
                </a:solidFill>
              </a:rPr>
              <a:t> =  </a:t>
            </a:r>
            <a:r>
              <a:rPr lang="en-US" dirty="0">
                <a:solidFill>
                  <a:srgbClr val="0000FF"/>
                </a:solidFill>
              </a:rPr>
              <a:t>33137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27267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27942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28141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28184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25646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29683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Chunk number: 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tableSum</a:t>
            </a:r>
            <a:r>
              <a:rPr lang="en-US" dirty="0">
                <a:solidFill>
                  <a:prstClr val="black"/>
                </a:solidFill>
              </a:rPr>
              <a:t> =  </a:t>
            </a:r>
            <a:r>
              <a:rPr lang="en-US" dirty="0">
                <a:solidFill>
                  <a:srgbClr val="0000FF"/>
                </a:solidFill>
              </a:rPr>
              <a:t>65544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52874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53857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54247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54395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55596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63487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Chunk number:  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tableSum</a:t>
            </a:r>
            <a:r>
              <a:rPr lang="en-US" dirty="0">
                <a:solidFill>
                  <a:prstClr val="black"/>
                </a:solidFill>
              </a:rPr>
              <a:t> =  </a:t>
            </a:r>
            <a:r>
              <a:rPr lang="en-US" dirty="0">
                <a:solidFill>
                  <a:srgbClr val="0000FF"/>
                </a:solidFill>
              </a:rPr>
              <a:t>97975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77725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78875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81304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82987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86159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94975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Monday   Tuesday Wednesday  Thursday    Friday  Saturday    Sunday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97975</a:t>
            </a:r>
            <a:r>
              <a:rPr lang="en-US" dirty="0">
                <a:solidFill>
                  <a:prstClr val="black"/>
                </a:solidFill>
              </a:rPr>
              <a:t>     </a:t>
            </a:r>
            <a:r>
              <a:rPr lang="en-US" dirty="0">
                <a:solidFill>
                  <a:srgbClr val="0000FF"/>
                </a:solidFill>
              </a:rPr>
              <a:t>77725</a:t>
            </a:r>
            <a:r>
              <a:rPr lang="en-US" dirty="0">
                <a:solidFill>
                  <a:prstClr val="black"/>
                </a:solidFill>
              </a:rPr>
              <a:t>     </a:t>
            </a:r>
            <a:r>
              <a:rPr lang="en-US" dirty="0">
                <a:solidFill>
                  <a:srgbClr val="0000FF"/>
                </a:solidFill>
              </a:rPr>
              <a:t>78875</a:t>
            </a:r>
            <a:r>
              <a:rPr lang="en-US" dirty="0">
                <a:solidFill>
                  <a:prstClr val="black"/>
                </a:solidFill>
              </a:rPr>
              <a:t>     </a:t>
            </a:r>
            <a:r>
              <a:rPr lang="en-US" dirty="0">
                <a:solidFill>
                  <a:srgbClr val="0000FF"/>
                </a:solidFill>
              </a:rPr>
              <a:t>81304</a:t>
            </a:r>
            <a:r>
              <a:rPr lang="en-US" dirty="0">
                <a:solidFill>
                  <a:prstClr val="black"/>
                </a:solidFill>
              </a:rPr>
              <a:t>     </a:t>
            </a:r>
            <a:r>
              <a:rPr lang="en-US" dirty="0">
                <a:solidFill>
                  <a:srgbClr val="0000FF"/>
                </a:solidFill>
              </a:rPr>
              <a:t>82987</a:t>
            </a:r>
            <a:r>
              <a:rPr lang="en-US" dirty="0">
                <a:solidFill>
                  <a:prstClr val="black"/>
                </a:solidFill>
              </a:rPr>
              <a:t>     </a:t>
            </a:r>
            <a:r>
              <a:rPr lang="en-US" dirty="0">
                <a:solidFill>
                  <a:srgbClr val="0000FF"/>
                </a:solidFill>
              </a:rPr>
              <a:t>86159</a:t>
            </a:r>
            <a:r>
              <a:rPr lang="en-US" dirty="0">
                <a:solidFill>
                  <a:prstClr val="black"/>
                </a:solidFill>
              </a:rPr>
              <a:t>     </a:t>
            </a:r>
            <a:r>
              <a:rPr lang="en-US" dirty="0">
                <a:solidFill>
                  <a:srgbClr val="0000FF"/>
                </a:solidFill>
              </a:rPr>
              <a:t>94975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0752" y="1323983"/>
            <a:ext cx="2142899" cy="4391017"/>
            <a:chOff x="390752" y="1323983"/>
            <a:chExt cx="2142899" cy="4391017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219200" y="1981200"/>
              <a:ext cx="0" cy="373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0752" y="3438788"/>
              <a:ext cx="599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</a:t>
              </a:r>
              <a:r>
                <a:rPr lang="en-US" sz="1600" baseline="30000" dirty="0" smtClean="0"/>
                <a:t>11</a:t>
              </a:r>
              <a:endParaRPr lang="en-US" sz="1600" baseline="30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351" y="1323983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Number of rows</a:t>
              </a:r>
              <a:endParaRPr lang="en-US" dirty="0"/>
            </a:p>
          </p:txBody>
        </p:sp>
      </p:grpSp>
      <p:sp>
        <p:nvSpPr>
          <p:cNvPr id="10" name="Flowchart: Magnetic Disk 9"/>
          <p:cNvSpPr/>
          <p:nvPr/>
        </p:nvSpPr>
        <p:spPr>
          <a:xfrm>
            <a:off x="1524001" y="4038600"/>
            <a:ext cx="898770" cy="173736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in a 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59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_ corp3 template jpe v2">
  <a:themeElements>
    <a:clrScheme name="Revolution Palette 1">
      <a:dk1>
        <a:sysClr val="windowText" lastClr="000000"/>
      </a:dk1>
      <a:lt1>
        <a:sysClr val="window" lastClr="FFFFFF"/>
      </a:lt1>
      <a:dk2>
        <a:srgbClr val="3A497A"/>
      </a:dk2>
      <a:lt2>
        <a:srgbClr val="A6A6A6"/>
      </a:lt2>
      <a:accent1>
        <a:srgbClr val="FF6600"/>
      </a:accent1>
      <a:accent2>
        <a:srgbClr val="F07F09"/>
      </a:accent2>
      <a:accent3>
        <a:srgbClr val="3A497A"/>
      </a:accent3>
      <a:accent4>
        <a:srgbClr val="497198"/>
      </a:accent4>
      <a:accent5>
        <a:srgbClr val="6B754D"/>
      </a:accent5>
      <a:accent6>
        <a:srgbClr val="BAAD8D"/>
      </a:accent6>
      <a:hlink>
        <a:srgbClr val="3A497A"/>
      </a:hlink>
      <a:folHlink>
        <a:srgbClr val="FF66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RA_ corp3 template jpe v2</Template>
  <TotalTime>19945</TotalTime>
  <Words>1238</Words>
  <Application>Microsoft Office PowerPoint</Application>
  <PresentationFormat>On-screen Show (4:3)</PresentationFormat>
  <Paragraphs>287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Arial Bold</vt:lpstr>
      <vt:lpstr>Calibri</vt:lpstr>
      <vt:lpstr>Constantia</vt:lpstr>
      <vt:lpstr>CordiaUPC</vt:lpstr>
      <vt:lpstr>Courier New</vt:lpstr>
      <vt:lpstr>Helvetica</vt:lpstr>
      <vt:lpstr>Wingdings</vt:lpstr>
      <vt:lpstr>RA_ corp3 template jpe v2</vt:lpstr>
      <vt:lpstr>PowerPoint Presentation</vt:lpstr>
      <vt:lpstr>The Hype </vt:lpstr>
      <vt:lpstr>The collision of two cultures</vt:lpstr>
      <vt:lpstr>This Talk</vt:lpstr>
      <vt:lpstr>The Sweet Spot for “doing” Statistics</vt:lpstr>
      <vt:lpstr>The 3 Realms  </vt:lpstr>
      <vt:lpstr>The realm of “chunking” </vt:lpstr>
      <vt:lpstr>The realm of “chunking” </vt:lpstr>
      <vt:lpstr>The realm of “chunking” </vt:lpstr>
      <vt:lpstr>The realm of “chunking” </vt:lpstr>
      <vt:lpstr>The realm of “chunking” </vt:lpstr>
      <vt:lpstr>The realm of massive data  </vt:lpstr>
      <vt:lpstr>The realm of massive data  </vt:lpstr>
      <vt:lpstr>The realm of massive data  </vt:lpstr>
      <vt:lpstr>The realm of massive data </vt:lpstr>
      <vt:lpstr>The realm of massive data  </vt:lpstr>
      <vt:lpstr>R Tools for the realm of “chunking”</vt:lpstr>
      <vt:lpstr>rxDTree: trees for big data</vt:lpstr>
      <vt:lpstr>RHadoop: Map-Reduce with R</vt:lpstr>
      <vt:lpstr>Theory that could help deflate the hype</vt:lpstr>
      <vt:lpstr>Essential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Erhardt</dc:creator>
  <cp:lastModifiedBy>Joe.Rickert</cp:lastModifiedBy>
  <cp:revision>184</cp:revision>
  <dcterms:created xsi:type="dcterms:W3CDTF">2012-04-05T16:05:46Z</dcterms:created>
  <dcterms:modified xsi:type="dcterms:W3CDTF">2013-07-31T18:19:05Z</dcterms:modified>
</cp:coreProperties>
</file>